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0"/>
  </p:notesMasterIdLst>
  <p:handoutMasterIdLst>
    <p:handoutMasterId r:id="rId21"/>
  </p:handoutMasterIdLst>
  <p:sldIdLst>
    <p:sldId id="384" r:id="rId5"/>
    <p:sldId id="260" r:id="rId6"/>
    <p:sldId id="269" r:id="rId7"/>
    <p:sldId id="270" r:id="rId8"/>
    <p:sldId id="272" r:id="rId9"/>
    <p:sldId id="273" r:id="rId10"/>
    <p:sldId id="274" r:id="rId11"/>
    <p:sldId id="275" r:id="rId12"/>
    <p:sldId id="276" r:id="rId13"/>
    <p:sldId id="277" r:id="rId14"/>
    <p:sldId id="278" r:id="rId15"/>
    <p:sldId id="279" r:id="rId16"/>
    <p:sldId id="381" r:id="rId17"/>
    <p:sldId id="383" r:id="rId18"/>
    <p:sldId id="263" r:id="rId19"/>
  </p:sldIdLst>
  <p:sldSz cx="12192000" cy="6858000"/>
  <p:notesSz cx="6858000" cy="9144000"/>
  <p:embeddedFontLst>
    <p:embeddedFont>
      <p:font typeface="Acumin Pro" panose="020B0604020202020204" charset="0"/>
      <p:regular r:id="rId22"/>
      <p:bold r:id="rId23"/>
      <p:italic r:id="rId24"/>
      <p:boldItalic r:id="rId25"/>
    </p:embeddedFont>
    <p:embeddedFont>
      <p:font typeface="Alt Gothic Comp ATF" panose="020B0604020202020204" charset="0"/>
      <p:regular r:id="rId26"/>
      <p:bold r:id="rId27"/>
    </p:embeddedFont>
    <p:embeddedFont>
      <p:font typeface="Alt Gothic Comp ATF Blk" panose="020B0604020202020204" charset="0"/>
      <p:bold r:id="rId28"/>
    </p:embeddedFont>
    <p:embeddedFont>
      <p:font typeface="Obvia Wide Medium" panose="020B060402020202020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handoutMaster" Target="handoutMasters/handoutMaster1.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992366-536A-4FE0-939D-81BD2999E456}"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5EDD76DE-F75E-429E-A46D-EE9414DFC96A}">
      <dgm:prSet/>
      <dgm:spPr/>
      <dgm:t>
        <a:bodyPr/>
        <a:lstStyle/>
        <a:p>
          <a:r>
            <a:rPr lang="en-US">
              <a:latin typeface="Obvia" panose="02000503040000020004" pitchFamily="50" charset="0"/>
            </a:rPr>
            <a:t>Officials Responsibilities Settled Situations</a:t>
          </a:r>
        </a:p>
      </dgm:t>
    </dgm:pt>
    <dgm:pt modelId="{16C94DB2-2A37-478C-8A05-D938BCA58317}" type="parTrans" cxnId="{2C40B882-C48C-45C0-82D0-44FBB78BE0CF}">
      <dgm:prSet/>
      <dgm:spPr/>
      <dgm:t>
        <a:bodyPr/>
        <a:lstStyle/>
        <a:p>
          <a:endParaRPr lang="en-US"/>
        </a:p>
      </dgm:t>
    </dgm:pt>
    <dgm:pt modelId="{302A0EB5-87FA-45B7-834D-30EB42E39ADB}" type="sibTrans" cxnId="{2C40B882-C48C-45C0-82D0-44FBB78BE0CF}">
      <dgm:prSet/>
      <dgm:spPr/>
      <dgm:t>
        <a:bodyPr/>
        <a:lstStyle/>
        <a:p>
          <a:endParaRPr lang="en-US"/>
        </a:p>
      </dgm:t>
    </dgm:pt>
    <dgm:pt modelId="{34D5100D-460C-4365-90AF-20B2E806F3DE}">
      <dgm:prSet/>
      <dgm:spPr/>
      <dgm:t>
        <a:bodyPr/>
        <a:lstStyle/>
        <a:p>
          <a:r>
            <a:rPr lang="en-US" b="0" i="0">
              <a:latin typeface="Obvia" panose="02000503040000020004" pitchFamily="50" charset="0"/>
            </a:rPr>
            <a:t>The Goalie</a:t>
          </a:r>
          <a:endParaRPr lang="en-US">
            <a:latin typeface="Obvia" panose="02000503040000020004" pitchFamily="50" charset="0"/>
          </a:endParaRPr>
        </a:p>
      </dgm:t>
    </dgm:pt>
    <dgm:pt modelId="{C90F6205-16B0-4661-ADB6-2DB934E7CC50}" type="parTrans" cxnId="{7A684287-36E0-4532-B45C-BE76775DA22A}">
      <dgm:prSet/>
      <dgm:spPr/>
      <dgm:t>
        <a:bodyPr/>
        <a:lstStyle/>
        <a:p>
          <a:endParaRPr lang="en-US"/>
        </a:p>
      </dgm:t>
    </dgm:pt>
    <dgm:pt modelId="{F1969EE0-C5D3-43B2-80F2-544A5A18A736}" type="sibTrans" cxnId="{7A684287-36E0-4532-B45C-BE76775DA22A}">
      <dgm:prSet/>
      <dgm:spPr/>
      <dgm:t>
        <a:bodyPr/>
        <a:lstStyle/>
        <a:p>
          <a:endParaRPr lang="en-US"/>
        </a:p>
      </dgm:t>
    </dgm:pt>
    <dgm:pt modelId="{E74F73A7-0EF9-46D6-B6A5-62479F047D0E}">
      <dgm:prSet/>
      <dgm:spPr/>
      <dgm:t>
        <a:bodyPr/>
        <a:lstStyle/>
        <a:p>
          <a:r>
            <a:rPr lang="en-US" b="0" i="0">
              <a:latin typeface="Obvia" panose="02000503040000020004" pitchFamily="50" charset="0"/>
            </a:rPr>
            <a:t>Play around the Crease</a:t>
          </a:r>
          <a:endParaRPr lang="en-US">
            <a:latin typeface="Obvia" panose="02000503040000020004" pitchFamily="50" charset="0"/>
          </a:endParaRPr>
        </a:p>
      </dgm:t>
    </dgm:pt>
    <dgm:pt modelId="{15C0E40C-B297-4C38-B09B-4A726959B18B}" type="parTrans" cxnId="{F83322E8-530F-4AA3-A735-7C9F1A4A02E9}">
      <dgm:prSet/>
      <dgm:spPr/>
      <dgm:t>
        <a:bodyPr/>
        <a:lstStyle/>
        <a:p>
          <a:endParaRPr lang="en-US"/>
        </a:p>
      </dgm:t>
    </dgm:pt>
    <dgm:pt modelId="{4B485155-578D-49A4-8E54-7020816EA566}" type="sibTrans" cxnId="{F83322E8-530F-4AA3-A735-7C9F1A4A02E9}">
      <dgm:prSet/>
      <dgm:spPr/>
      <dgm:t>
        <a:bodyPr/>
        <a:lstStyle/>
        <a:p>
          <a:endParaRPr lang="en-US"/>
        </a:p>
      </dgm:t>
    </dgm:pt>
    <dgm:pt modelId="{5F3C30E5-3D77-475D-A8D0-00A7C44B1D30}">
      <dgm:prSet/>
      <dgm:spPr/>
      <dgm:t>
        <a:bodyPr/>
        <a:lstStyle/>
        <a:p>
          <a:r>
            <a:rPr lang="en-US" b="0" i="0">
              <a:latin typeface="Obvia" panose="02000503040000020004" pitchFamily="50" charset="0"/>
            </a:rPr>
            <a:t>Teams Change Goals at the end of each Quarter!</a:t>
          </a:r>
          <a:endParaRPr lang="en-US">
            <a:latin typeface="Obvia" panose="02000503040000020004" pitchFamily="50" charset="0"/>
          </a:endParaRPr>
        </a:p>
      </dgm:t>
    </dgm:pt>
    <dgm:pt modelId="{BA8D3CEB-FB95-45DB-BAB6-C6F7A585A893}" type="parTrans" cxnId="{C2F80EC1-425D-4B77-B8D8-B8B1F60647FA}">
      <dgm:prSet/>
      <dgm:spPr/>
      <dgm:t>
        <a:bodyPr/>
        <a:lstStyle/>
        <a:p>
          <a:endParaRPr lang="en-US"/>
        </a:p>
      </dgm:t>
    </dgm:pt>
    <dgm:pt modelId="{8EF97980-D2D0-476A-BEBB-9E9DF9077C0C}" type="sibTrans" cxnId="{C2F80EC1-425D-4B77-B8D8-B8B1F60647FA}">
      <dgm:prSet/>
      <dgm:spPr/>
      <dgm:t>
        <a:bodyPr/>
        <a:lstStyle/>
        <a:p>
          <a:endParaRPr lang="en-US"/>
        </a:p>
      </dgm:t>
    </dgm:pt>
    <dgm:pt modelId="{53313D31-245B-42E3-AC97-D372C754E503}" type="pres">
      <dgm:prSet presAssocID="{A4992366-536A-4FE0-939D-81BD2999E456}" presName="Name0" presStyleCnt="0">
        <dgm:presLayoutVars>
          <dgm:dir/>
          <dgm:resizeHandles val="exact"/>
        </dgm:presLayoutVars>
      </dgm:prSet>
      <dgm:spPr/>
    </dgm:pt>
    <dgm:pt modelId="{7DAF66D5-4B65-45BE-828F-B920B6D04BF6}" type="pres">
      <dgm:prSet presAssocID="{A4992366-536A-4FE0-939D-81BD2999E456}" presName="fgShape" presStyleLbl="fgShp" presStyleIdx="0" presStyleCnt="1"/>
      <dgm:spPr/>
    </dgm:pt>
    <dgm:pt modelId="{DB57B215-3483-4FE4-BB27-1EBB0C6001A5}" type="pres">
      <dgm:prSet presAssocID="{A4992366-536A-4FE0-939D-81BD2999E456}" presName="linComp" presStyleCnt="0"/>
      <dgm:spPr/>
    </dgm:pt>
    <dgm:pt modelId="{8E83B23E-E028-42A5-B0A4-047F7C5ED24D}" type="pres">
      <dgm:prSet presAssocID="{5EDD76DE-F75E-429E-A46D-EE9414DFC96A}" presName="compNode" presStyleCnt="0"/>
      <dgm:spPr/>
    </dgm:pt>
    <dgm:pt modelId="{7B167FD8-64A8-4B02-987C-F683F5CCAC5D}" type="pres">
      <dgm:prSet presAssocID="{5EDD76DE-F75E-429E-A46D-EE9414DFC96A}" presName="bkgdShape" presStyleLbl="node1" presStyleIdx="0" presStyleCnt="4"/>
      <dgm:spPr/>
    </dgm:pt>
    <dgm:pt modelId="{A4768005-EDB0-413F-B59F-AEF27BF72B58}" type="pres">
      <dgm:prSet presAssocID="{5EDD76DE-F75E-429E-A46D-EE9414DFC96A}" presName="nodeTx" presStyleLbl="node1" presStyleIdx="0" presStyleCnt="4">
        <dgm:presLayoutVars>
          <dgm:bulletEnabled val="1"/>
        </dgm:presLayoutVars>
      </dgm:prSet>
      <dgm:spPr/>
    </dgm:pt>
    <dgm:pt modelId="{774B92C6-9521-4E5F-A2EB-2780E84550EE}" type="pres">
      <dgm:prSet presAssocID="{5EDD76DE-F75E-429E-A46D-EE9414DFC96A}" presName="invisiNode" presStyleLbl="node1" presStyleIdx="0" presStyleCnt="4"/>
      <dgm:spPr/>
    </dgm:pt>
    <dgm:pt modelId="{7617E96B-9979-4D29-ADDC-1E1935435753}" type="pres">
      <dgm:prSet presAssocID="{5EDD76DE-F75E-429E-A46D-EE9414DFC96A}"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32DA598A-43FD-4C1F-A0DB-5E4285FC4A9C}" type="pres">
      <dgm:prSet presAssocID="{302A0EB5-87FA-45B7-834D-30EB42E39ADB}" presName="sibTrans" presStyleLbl="sibTrans2D1" presStyleIdx="0" presStyleCnt="0"/>
      <dgm:spPr/>
    </dgm:pt>
    <dgm:pt modelId="{5794C0D1-4DFC-4FEF-92D9-34D5F97F08B8}" type="pres">
      <dgm:prSet presAssocID="{34D5100D-460C-4365-90AF-20B2E806F3DE}" presName="compNode" presStyleCnt="0"/>
      <dgm:spPr/>
    </dgm:pt>
    <dgm:pt modelId="{E252092D-6230-42D0-886A-96A6B4198DF0}" type="pres">
      <dgm:prSet presAssocID="{34D5100D-460C-4365-90AF-20B2E806F3DE}" presName="bkgdShape" presStyleLbl="node1" presStyleIdx="1" presStyleCnt="4"/>
      <dgm:spPr/>
    </dgm:pt>
    <dgm:pt modelId="{29D1494B-214A-4D81-9932-72CB73F69145}" type="pres">
      <dgm:prSet presAssocID="{34D5100D-460C-4365-90AF-20B2E806F3DE}" presName="nodeTx" presStyleLbl="node1" presStyleIdx="1" presStyleCnt="4">
        <dgm:presLayoutVars>
          <dgm:bulletEnabled val="1"/>
        </dgm:presLayoutVars>
      </dgm:prSet>
      <dgm:spPr/>
    </dgm:pt>
    <dgm:pt modelId="{604CAB5F-A31A-4CC2-9F9D-0AEBD904BF1F}" type="pres">
      <dgm:prSet presAssocID="{34D5100D-460C-4365-90AF-20B2E806F3DE}" presName="invisiNode" presStyleLbl="node1" presStyleIdx="1" presStyleCnt="4"/>
      <dgm:spPr/>
    </dgm:pt>
    <dgm:pt modelId="{2BC57053-0071-41C3-B7E5-98D057DE98C1}" type="pres">
      <dgm:prSet presAssocID="{34D5100D-460C-4365-90AF-20B2E806F3DE}"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6A2FC27C-E84C-4501-BDF7-3968609F0E5D}" type="pres">
      <dgm:prSet presAssocID="{F1969EE0-C5D3-43B2-80F2-544A5A18A736}" presName="sibTrans" presStyleLbl="sibTrans2D1" presStyleIdx="0" presStyleCnt="0"/>
      <dgm:spPr/>
    </dgm:pt>
    <dgm:pt modelId="{649028FD-7345-432A-A68A-D68A00B80F54}" type="pres">
      <dgm:prSet presAssocID="{E74F73A7-0EF9-46D6-B6A5-62479F047D0E}" presName="compNode" presStyleCnt="0"/>
      <dgm:spPr/>
    </dgm:pt>
    <dgm:pt modelId="{8907BC71-4D91-4DC4-8D34-F496273B6724}" type="pres">
      <dgm:prSet presAssocID="{E74F73A7-0EF9-46D6-B6A5-62479F047D0E}" presName="bkgdShape" presStyleLbl="node1" presStyleIdx="2" presStyleCnt="4"/>
      <dgm:spPr/>
    </dgm:pt>
    <dgm:pt modelId="{514C5820-DA5C-4C39-9CDD-45FB4EAE664C}" type="pres">
      <dgm:prSet presAssocID="{E74F73A7-0EF9-46D6-B6A5-62479F047D0E}" presName="nodeTx" presStyleLbl="node1" presStyleIdx="2" presStyleCnt="4">
        <dgm:presLayoutVars>
          <dgm:bulletEnabled val="1"/>
        </dgm:presLayoutVars>
      </dgm:prSet>
      <dgm:spPr/>
    </dgm:pt>
    <dgm:pt modelId="{1638927F-16A4-4B5E-9B26-90F56CF96BA7}" type="pres">
      <dgm:prSet presAssocID="{E74F73A7-0EF9-46D6-B6A5-62479F047D0E}" presName="invisiNode" presStyleLbl="node1" presStyleIdx="2" presStyleCnt="4"/>
      <dgm:spPr/>
    </dgm:pt>
    <dgm:pt modelId="{DC4C94F8-E63C-494C-AAEE-B75D4A47B0D7}" type="pres">
      <dgm:prSet presAssocID="{E74F73A7-0EF9-46D6-B6A5-62479F047D0E}"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dgm:spPr>
    </dgm:pt>
    <dgm:pt modelId="{3260A2BA-79C6-4B74-A498-F563D073A6B0}" type="pres">
      <dgm:prSet presAssocID="{4B485155-578D-49A4-8E54-7020816EA566}" presName="sibTrans" presStyleLbl="sibTrans2D1" presStyleIdx="0" presStyleCnt="0"/>
      <dgm:spPr/>
    </dgm:pt>
    <dgm:pt modelId="{D00FF839-CEF9-4AC0-94AD-B4D9E9EF64E7}" type="pres">
      <dgm:prSet presAssocID="{5F3C30E5-3D77-475D-A8D0-00A7C44B1D30}" presName="compNode" presStyleCnt="0"/>
      <dgm:spPr/>
    </dgm:pt>
    <dgm:pt modelId="{9A964F97-B193-4239-B1D8-5FB55B310B4E}" type="pres">
      <dgm:prSet presAssocID="{5F3C30E5-3D77-475D-A8D0-00A7C44B1D30}" presName="bkgdShape" presStyleLbl="node1" presStyleIdx="3" presStyleCnt="4"/>
      <dgm:spPr/>
    </dgm:pt>
    <dgm:pt modelId="{D3DDBFDA-7931-4992-BEDC-0D8C5DCCDCF1}" type="pres">
      <dgm:prSet presAssocID="{5F3C30E5-3D77-475D-A8D0-00A7C44B1D30}" presName="nodeTx" presStyleLbl="node1" presStyleIdx="3" presStyleCnt="4">
        <dgm:presLayoutVars>
          <dgm:bulletEnabled val="1"/>
        </dgm:presLayoutVars>
      </dgm:prSet>
      <dgm:spPr/>
    </dgm:pt>
    <dgm:pt modelId="{E0364A58-B76C-4B32-AB29-C5612F5D3C71}" type="pres">
      <dgm:prSet presAssocID="{5F3C30E5-3D77-475D-A8D0-00A7C44B1D30}" presName="invisiNode" presStyleLbl="node1" presStyleIdx="3" presStyleCnt="4"/>
      <dgm:spPr/>
    </dgm:pt>
    <dgm:pt modelId="{55F8F167-BF86-4162-95A7-2ED38289D874}" type="pres">
      <dgm:prSet presAssocID="{5F3C30E5-3D77-475D-A8D0-00A7C44B1D30}"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pt>
  </dgm:ptLst>
  <dgm:cxnLst>
    <dgm:cxn modelId="{8DEE820A-6756-4D1F-B0E3-667C76DBDA30}" type="presOf" srcId="{E74F73A7-0EF9-46D6-B6A5-62479F047D0E}" destId="{8907BC71-4D91-4DC4-8D34-F496273B6724}" srcOrd="0" destOrd="0" presId="urn:microsoft.com/office/officeart/2005/8/layout/hList7"/>
    <dgm:cxn modelId="{671E200C-B6F7-497D-8AFA-BAB6CA0AAA02}" type="presOf" srcId="{5EDD76DE-F75E-429E-A46D-EE9414DFC96A}" destId="{A4768005-EDB0-413F-B59F-AEF27BF72B58}" srcOrd="1" destOrd="0" presId="urn:microsoft.com/office/officeart/2005/8/layout/hList7"/>
    <dgm:cxn modelId="{14615620-A3B5-4742-940E-3E1D77D13530}" type="presOf" srcId="{A4992366-536A-4FE0-939D-81BD2999E456}" destId="{53313D31-245B-42E3-AC97-D372C754E503}" srcOrd="0" destOrd="0" presId="urn:microsoft.com/office/officeart/2005/8/layout/hList7"/>
    <dgm:cxn modelId="{999F0C23-04B5-439A-B020-3989B7A21A09}" type="presOf" srcId="{5F3C30E5-3D77-475D-A8D0-00A7C44B1D30}" destId="{9A964F97-B193-4239-B1D8-5FB55B310B4E}" srcOrd="0" destOrd="0" presId="urn:microsoft.com/office/officeart/2005/8/layout/hList7"/>
    <dgm:cxn modelId="{9BE8693F-501F-45AA-A5BE-2E127862C240}" type="presOf" srcId="{5F3C30E5-3D77-475D-A8D0-00A7C44B1D30}" destId="{D3DDBFDA-7931-4992-BEDC-0D8C5DCCDCF1}" srcOrd="1" destOrd="0" presId="urn:microsoft.com/office/officeart/2005/8/layout/hList7"/>
    <dgm:cxn modelId="{F8F1F163-AA5E-4376-8E7C-329F1988608F}" type="presOf" srcId="{302A0EB5-87FA-45B7-834D-30EB42E39ADB}" destId="{32DA598A-43FD-4C1F-A0DB-5E4285FC4A9C}" srcOrd="0" destOrd="0" presId="urn:microsoft.com/office/officeart/2005/8/layout/hList7"/>
    <dgm:cxn modelId="{674F747B-7061-47F4-9A84-0A6314419E64}" type="presOf" srcId="{4B485155-578D-49A4-8E54-7020816EA566}" destId="{3260A2BA-79C6-4B74-A498-F563D073A6B0}" srcOrd="0" destOrd="0" presId="urn:microsoft.com/office/officeart/2005/8/layout/hList7"/>
    <dgm:cxn modelId="{2C40B882-C48C-45C0-82D0-44FBB78BE0CF}" srcId="{A4992366-536A-4FE0-939D-81BD2999E456}" destId="{5EDD76DE-F75E-429E-A46D-EE9414DFC96A}" srcOrd="0" destOrd="0" parTransId="{16C94DB2-2A37-478C-8A05-D938BCA58317}" sibTransId="{302A0EB5-87FA-45B7-834D-30EB42E39ADB}"/>
    <dgm:cxn modelId="{349BD185-0660-48B6-A7B4-3B217D36A6D4}" type="presOf" srcId="{F1969EE0-C5D3-43B2-80F2-544A5A18A736}" destId="{6A2FC27C-E84C-4501-BDF7-3968609F0E5D}" srcOrd="0" destOrd="0" presId="urn:microsoft.com/office/officeart/2005/8/layout/hList7"/>
    <dgm:cxn modelId="{7A684287-36E0-4532-B45C-BE76775DA22A}" srcId="{A4992366-536A-4FE0-939D-81BD2999E456}" destId="{34D5100D-460C-4365-90AF-20B2E806F3DE}" srcOrd="1" destOrd="0" parTransId="{C90F6205-16B0-4661-ADB6-2DB934E7CC50}" sibTransId="{F1969EE0-C5D3-43B2-80F2-544A5A18A736}"/>
    <dgm:cxn modelId="{7E025988-39BA-4A23-8183-7B5D7DC54E59}" type="presOf" srcId="{34D5100D-460C-4365-90AF-20B2E806F3DE}" destId="{29D1494B-214A-4D81-9932-72CB73F69145}" srcOrd="1" destOrd="0" presId="urn:microsoft.com/office/officeart/2005/8/layout/hList7"/>
    <dgm:cxn modelId="{DFB6B89D-DD12-4F17-BF72-EB7F64EB47DF}" type="presOf" srcId="{34D5100D-460C-4365-90AF-20B2E806F3DE}" destId="{E252092D-6230-42D0-886A-96A6B4198DF0}" srcOrd="0" destOrd="0" presId="urn:microsoft.com/office/officeart/2005/8/layout/hList7"/>
    <dgm:cxn modelId="{CD0955AD-79FD-4992-9684-07D72DD820A2}" type="presOf" srcId="{5EDD76DE-F75E-429E-A46D-EE9414DFC96A}" destId="{7B167FD8-64A8-4B02-987C-F683F5CCAC5D}" srcOrd="0" destOrd="0" presId="urn:microsoft.com/office/officeart/2005/8/layout/hList7"/>
    <dgm:cxn modelId="{C2F80EC1-425D-4B77-B8D8-B8B1F60647FA}" srcId="{A4992366-536A-4FE0-939D-81BD2999E456}" destId="{5F3C30E5-3D77-475D-A8D0-00A7C44B1D30}" srcOrd="3" destOrd="0" parTransId="{BA8D3CEB-FB95-45DB-BAB6-C6F7A585A893}" sibTransId="{8EF97980-D2D0-476A-BEBB-9E9DF9077C0C}"/>
    <dgm:cxn modelId="{76C1B4E7-9AA1-47FB-9CCA-C92FF876B54E}" type="presOf" srcId="{E74F73A7-0EF9-46D6-B6A5-62479F047D0E}" destId="{514C5820-DA5C-4C39-9CDD-45FB4EAE664C}" srcOrd="1" destOrd="0" presId="urn:microsoft.com/office/officeart/2005/8/layout/hList7"/>
    <dgm:cxn modelId="{F83322E8-530F-4AA3-A735-7C9F1A4A02E9}" srcId="{A4992366-536A-4FE0-939D-81BD2999E456}" destId="{E74F73A7-0EF9-46D6-B6A5-62479F047D0E}" srcOrd="2" destOrd="0" parTransId="{15C0E40C-B297-4C38-B09B-4A726959B18B}" sibTransId="{4B485155-578D-49A4-8E54-7020816EA566}"/>
    <dgm:cxn modelId="{DF19EC8C-04DC-4341-96C0-5D6081A45230}" type="presParOf" srcId="{53313D31-245B-42E3-AC97-D372C754E503}" destId="{7DAF66D5-4B65-45BE-828F-B920B6D04BF6}" srcOrd="0" destOrd="0" presId="urn:microsoft.com/office/officeart/2005/8/layout/hList7"/>
    <dgm:cxn modelId="{6840F12E-6B84-441B-9F3B-0ECF8EC22392}" type="presParOf" srcId="{53313D31-245B-42E3-AC97-D372C754E503}" destId="{DB57B215-3483-4FE4-BB27-1EBB0C6001A5}" srcOrd="1" destOrd="0" presId="urn:microsoft.com/office/officeart/2005/8/layout/hList7"/>
    <dgm:cxn modelId="{2319E550-5EF7-4E24-A3C2-FC053DBD65BC}" type="presParOf" srcId="{DB57B215-3483-4FE4-BB27-1EBB0C6001A5}" destId="{8E83B23E-E028-42A5-B0A4-047F7C5ED24D}" srcOrd="0" destOrd="0" presId="urn:microsoft.com/office/officeart/2005/8/layout/hList7"/>
    <dgm:cxn modelId="{32709E56-CEC1-4836-94B3-D68A756D563C}" type="presParOf" srcId="{8E83B23E-E028-42A5-B0A4-047F7C5ED24D}" destId="{7B167FD8-64A8-4B02-987C-F683F5CCAC5D}" srcOrd="0" destOrd="0" presId="urn:microsoft.com/office/officeart/2005/8/layout/hList7"/>
    <dgm:cxn modelId="{1D0F4494-0B34-4453-AAC5-0F72A6571F8D}" type="presParOf" srcId="{8E83B23E-E028-42A5-B0A4-047F7C5ED24D}" destId="{A4768005-EDB0-413F-B59F-AEF27BF72B58}" srcOrd="1" destOrd="0" presId="urn:microsoft.com/office/officeart/2005/8/layout/hList7"/>
    <dgm:cxn modelId="{52B827D8-1C2D-4FAB-B746-5B933ED8334E}" type="presParOf" srcId="{8E83B23E-E028-42A5-B0A4-047F7C5ED24D}" destId="{774B92C6-9521-4E5F-A2EB-2780E84550EE}" srcOrd="2" destOrd="0" presId="urn:microsoft.com/office/officeart/2005/8/layout/hList7"/>
    <dgm:cxn modelId="{D3A7CFFA-1A43-4BA9-A1BB-1CFDAFE1AD9A}" type="presParOf" srcId="{8E83B23E-E028-42A5-B0A4-047F7C5ED24D}" destId="{7617E96B-9979-4D29-ADDC-1E1935435753}" srcOrd="3" destOrd="0" presId="urn:microsoft.com/office/officeart/2005/8/layout/hList7"/>
    <dgm:cxn modelId="{6340744B-7CBC-4C99-92A2-378378C6B1DC}" type="presParOf" srcId="{DB57B215-3483-4FE4-BB27-1EBB0C6001A5}" destId="{32DA598A-43FD-4C1F-A0DB-5E4285FC4A9C}" srcOrd="1" destOrd="0" presId="urn:microsoft.com/office/officeart/2005/8/layout/hList7"/>
    <dgm:cxn modelId="{C561EC76-C345-4D93-9E3E-FD0E125B07D7}" type="presParOf" srcId="{DB57B215-3483-4FE4-BB27-1EBB0C6001A5}" destId="{5794C0D1-4DFC-4FEF-92D9-34D5F97F08B8}" srcOrd="2" destOrd="0" presId="urn:microsoft.com/office/officeart/2005/8/layout/hList7"/>
    <dgm:cxn modelId="{122DF5FE-CA46-4244-A7F2-5799013E62B6}" type="presParOf" srcId="{5794C0D1-4DFC-4FEF-92D9-34D5F97F08B8}" destId="{E252092D-6230-42D0-886A-96A6B4198DF0}" srcOrd="0" destOrd="0" presId="urn:microsoft.com/office/officeart/2005/8/layout/hList7"/>
    <dgm:cxn modelId="{278E81A2-60F5-4E90-B195-3C448EC2D676}" type="presParOf" srcId="{5794C0D1-4DFC-4FEF-92D9-34D5F97F08B8}" destId="{29D1494B-214A-4D81-9932-72CB73F69145}" srcOrd="1" destOrd="0" presId="urn:microsoft.com/office/officeart/2005/8/layout/hList7"/>
    <dgm:cxn modelId="{A687E517-0695-4D4F-BCEA-2622FD980491}" type="presParOf" srcId="{5794C0D1-4DFC-4FEF-92D9-34D5F97F08B8}" destId="{604CAB5F-A31A-4CC2-9F9D-0AEBD904BF1F}" srcOrd="2" destOrd="0" presId="urn:microsoft.com/office/officeart/2005/8/layout/hList7"/>
    <dgm:cxn modelId="{037653CB-CA08-430E-A2A1-1D6E883AA0B2}" type="presParOf" srcId="{5794C0D1-4DFC-4FEF-92D9-34D5F97F08B8}" destId="{2BC57053-0071-41C3-B7E5-98D057DE98C1}" srcOrd="3" destOrd="0" presId="urn:microsoft.com/office/officeart/2005/8/layout/hList7"/>
    <dgm:cxn modelId="{722337FE-0CEE-402D-A94B-AACB9A97FB9A}" type="presParOf" srcId="{DB57B215-3483-4FE4-BB27-1EBB0C6001A5}" destId="{6A2FC27C-E84C-4501-BDF7-3968609F0E5D}" srcOrd="3" destOrd="0" presId="urn:microsoft.com/office/officeart/2005/8/layout/hList7"/>
    <dgm:cxn modelId="{A44BE528-88A6-4218-A51B-65FDE8F55B56}" type="presParOf" srcId="{DB57B215-3483-4FE4-BB27-1EBB0C6001A5}" destId="{649028FD-7345-432A-A68A-D68A00B80F54}" srcOrd="4" destOrd="0" presId="urn:microsoft.com/office/officeart/2005/8/layout/hList7"/>
    <dgm:cxn modelId="{E2C40AC1-82FE-46C3-B195-8E1D40BD59C1}" type="presParOf" srcId="{649028FD-7345-432A-A68A-D68A00B80F54}" destId="{8907BC71-4D91-4DC4-8D34-F496273B6724}" srcOrd="0" destOrd="0" presId="urn:microsoft.com/office/officeart/2005/8/layout/hList7"/>
    <dgm:cxn modelId="{89092E21-A1F7-4349-AEC8-D84E4D9853DE}" type="presParOf" srcId="{649028FD-7345-432A-A68A-D68A00B80F54}" destId="{514C5820-DA5C-4C39-9CDD-45FB4EAE664C}" srcOrd="1" destOrd="0" presId="urn:microsoft.com/office/officeart/2005/8/layout/hList7"/>
    <dgm:cxn modelId="{D3F826F4-A7D1-4950-8F41-4C61E4826CD2}" type="presParOf" srcId="{649028FD-7345-432A-A68A-D68A00B80F54}" destId="{1638927F-16A4-4B5E-9B26-90F56CF96BA7}" srcOrd="2" destOrd="0" presId="urn:microsoft.com/office/officeart/2005/8/layout/hList7"/>
    <dgm:cxn modelId="{73BC8DD9-D609-4F55-B248-EED9334A91D2}" type="presParOf" srcId="{649028FD-7345-432A-A68A-D68A00B80F54}" destId="{DC4C94F8-E63C-494C-AAEE-B75D4A47B0D7}" srcOrd="3" destOrd="0" presId="urn:microsoft.com/office/officeart/2005/8/layout/hList7"/>
    <dgm:cxn modelId="{740AA602-0AB8-463C-A505-D710D4A7CBB9}" type="presParOf" srcId="{DB57B215-3483-4FE4-BB27-1EBB0C6001A5}" destId="{3260A2BA-79C6-4B74-A498-F563D073A6B0}" srcOrd="5" destOrd="0" presId="urn:microsoft.com/office/officeart/2005/8/layout/hList7"/>
    <dgm:cxn modelId="{74A9970D-B15B-46CB-B694-7DFE59925CC0}" type="presParOf" srcId="{DB57B215-3483-4FE4-BB27-1EBB0C6001A5}" destId="{D00FF839-CEF9-4AC0-94AD-B4D9E9EF64E7}" srcOrd="6" destOrd="0" presId="urn:microsoft.com/office/officeart/2005/8/layout/hList7"/>
    <dgm:cxn modelId="{06D09E4F-11B5-420C-8421-AA80C3B8BE4F}" type="presParOf" srcId="{D00FF839-CEF9-4AC0-94AD-B4D9E9EF64E7}" destId="{9A964F97-B193-4239-B1D8-5FB55B310B4E}" srcOrd="0" destOrd="0" presId="urn:microsoft.com/office/officeart/2005/8/layout/hList7"/>
    <dgm:cxn modelId="{8A2DD00A-B2E8-4916-9935-2B7184271A14}" type="presParOf" srcId="{D00FF839-CEF9-4AC0-94AD-B4D9E9EF64E7}" destId="{D3DDBFDA-7931-4992-BEDC-0D8C5DCCDCF1}" srcOrd="1" destOrd="0" presId="urn:microsoft.com/office/officeart/2005/8/layout/hList7"/>
    <dgm:cxn modelId="{6AAB2E32-2EF1-41D1-96F5-A82D16391ABE}" type="presParOf" srcId="{D00FF839-CEF9-4AC0-94AD-B4D9E9EF64E7}" destId="{E0364A58-B76C-4B32-AB29-C5612F5D3C71}" srcOrd="2" destOrd="0" presId="urn:microsoft.com/office/officeart/2005/8/layout/hList7"/>
    <dgm:cxn modelId="{263D63E6-40DD-4508-BD68-B293F2E6D42C}" type="presParOf" srcId="{D00FF839-CEF9-4AC0-94AD-B4D9E9EF64E7}" destId="{55F8F167-BF86-4162-95A7-2ED38289D87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9AA856-3640-4A2F-A686-5753CC18C527}" type="doc">
      <dgm:prSet loTypeId="urn:microsoft.com/office/officeart/2005/8/layout/vList4" loCatId="list" qsTypeId="urn:microsoft.com/office/officeart/2005/8/quickstyle/simple5" qsCatId="simple" csTypeId="urn:microsoft.com/office/officeart/2005/8/colors/accent0_3" csCatId="mainScheme" phldr="1"/>
      <dgm:spPr/>
      <dgm:t>
        <a:bodyPr/>
        <a:lstStyle/>
        <a:p>
          <a:endParaRPr lang="en-US"/>
        </a:p>
      </dgm:t>
    </dgm:pt>
    <dgm:pt modelId="{EEEFDBE4-59F0-45DD-93CF-197C74E4613E}">
      <dgm:prSet custT="1"/>
      <dgm:spPr>
        <a:solidFill>
          <a:srgbClr val="00205B"/>
        </a:solidFill>
      </dgm:spPr>
      <dgm:t>
        <a:bodyPr/>
        <a:lstStyle/>
        <a:p>
          <a:r>
            <a:rPr lang="en-US" sz="3600">
              <a:latin typeface="Obvia" panose="02000503040000020004" pitchFamily="50" charset="0"/>
            </a:rPr>
            <a:t>Attacking team foul</a:t>
          </a:r>
        </a:p>
      </dgm:t>
    </dgm:pt>
    <dgm:pt modelId="{1CA96ED9-8E6B-4A2B-A11E-D28BA7D33AC4}" type="parTrans" cxnId="{D530BAE5-7C53-4FBE-BC99-6036DA53E605}">
      <dgm:prSet/>
      <dgm:spPr/>
      <dgm:t>
        <a:bodyPr/>
        <a:lstStyle/>
        <a:p>
          <a:endParaRPr lang="en-US"/>
        </a:p>
      </dgm:t>
    </dgm:pt>
    <dgm:pt modelId="{F406CD93-1750-4597-9BD2-C4F8CC0980E2}" type="sibTrans" cxnId="{D530BAE5-7C53-4FBE-BC99-6036DA53E605}">
      <dgm:prSet/>
      <dgm:spPr/>
      <dgm:t>
        <a:bodyPr/>
        <a:lstStyle/>
        <a:p>
          <a:endParaRPr lang="en-US"/>
        </a:p>
      </dgm:t>
    </dgm:pt>
    <dgm:pt modelId="{3A42FAA3-0A21-4408-8ECF-80CE251474DF}">
      <dgm:prSet custT="1"/>
      <dgm:spPr>
        <a:solidFill>
          <a:srgbClr val="00205B"/>
        </a:solidFill>
      </dgm:spPr>
      <dgm:t>
        <a:bodyPr/>
        <a:lstStyle/>
        <a:p>
          <a:r>
            <a:rPr lang="en-US" sz="3600">
              <a:latin typeface="Obvia" panose="02000503040000020004" pitchFamily="50" charset="0"/>
            </a:rPr>
            <a:t>Scorer’s crosse is found illegal</a:t>
          </a:r>
        </a:p>
      </dgm:t>
    </dgm:pt>
    <dgm:pt modelId="{64CF59FF-8238-4E2F-BB28-36780FA5B9FB}" type="parTrans" cxnId="{06047885-B7F2-4128-B804-D11140192160}">
      <dgm:prSet/>
      <dgm:spPr/>
      <dgm:t>
        <a:bodyPr/>
        <a:lstStyle/>
        <a:p>
          <a:endParaRPr lang="en-US"/>
        </a:p>
      </dgm:t>
    </dgm:pt>
    <dgm:pt modelId="{D481FF71-A9EB-4202-A7A8-5ACD95E51C32}" type="sibTrans" cxnId="{06047885-B7F2-4128-B804-D11140192160}">
      <dgm:prSet/>
      <dgm:spPr/>
      <dgm:t>
        <a:bodyPr/>
        <a:lstStyle/>
        <a:p>
          <a:endParaRPr lang="en-US"/>
        </a:p>
      </dgm:t>
    </dgm:pt>
    <dgm:pt modelId="{525F95DE-4A48-4C0B-95BD-F280B9C7A856}">
      <dgm:prSet custT="1"/>
      <dgm:spPr>
        <a:solidFill>
          <a:srgbClr val="00205B"/>
        </a:solidFill>
      </dgm:spPr>
      <dgm:t>
        <a:bodyPr/>
        <a:lstStyle/>
        <a:p>
          <a:r>
            <a:rPr lang="en-US" sz="3600">
              <a:latin typeface="Obvia" panose="02000503040000020004" pitchFamily="50" charset="0"/>
            </a:rPr>
            <a:t>Contact is made with the goalie, goalpost or goal net</a:t>
          </a:r>
        </a:p>
      </dgm:t>
    </dgm:pt>
    <dgm:pt modelId="{73229FA2-CB13-425F-811B-552A64AD5ADF}" type="parTrans" cxnId="{C8E12141-07F6-4A10-9E90-07DE3C27A7E3}">
      <dgm:prSet/>
      <dgm:spPr/>
      <dgm:t>
        <a:bodyPr/>
        <a:lstStyle/>
        <a:p>
          <a:endParaRPr lang="en-US"/>
        </a:p>
      </dgm:t>
    </dgm:pt>
    <dgm:pt modelId="{F8ECEAFE-6BD1-4ED9-9B6B-1FA02EF786BA}" type="sibTrans" cxnId="{C8E12141-07F6-4A10-9E90-07DE3C27A7E3}">
      <dgm:prSet/>
      <dgm:spPr/>
      <dgm:t>
        <a:bodyPr/>
        <a:lstStyle/>
        <a:p>
          <a:endParaRPr lang="en-US"/>
        </a:p>
      </dgm:t>
    </dgm:pt>
    <dgm:pt modelId="{7544B276-5CFB-4717-B32F-A561E55F6DDD}" type="pres">
      <dgm:prSet presAssocID="{7D9AA856-3640-4A2F-A686-5753CC18C527}" presName="linear" presStyleCnt="0">
        <dgm:presLayoutVars>
          <dgm:dir/>
          <dgm:resizeHandles val="exact"/>
        </dgm:presLayoutVars>
      </dgm:prSet>
      <dgm:spPr/>
    </dgm:pt>
    <dgm:pt modelId="{01FFCD83-BEBC-4194-9FE9-975904B660A4}" type="pres">
      <dgm:prSet presAssocID="{EEEFDBE4-59F0-45DD-93CF-197C74E4613E}" presName="comp" presStyleCnt="0"/>
      <dgm:spPr/>
    </dgm:pt>
    <dgm:pt modelId="{6D83BD6A-2344-40A0-A132-7E8268A0C724}" type="pres">
      <dgm:prSet presAssocID="{EEEFDBE4-59F0-45DD-93CF-197C74E4613E}" presName="box" presStyleLbl="node1" presStyleIdx="0" presStyleCnt="3"/>
      <dgm:spPr/>
    </dgm:pt>
    <dgm:pt modelId="{F8F81A0B-4E73-4FEF-AD49-E80A34C8CDCE}" type="pres">
      <dgm:prSet presAssocID="{EEEFDBE4-59F0-45DD-93CF-197C74E4613E}" presName="img" presStyleLbl="fgImgPlace1" presStyleIdx="0" presStyleCnt="3"/>
      <dgm:spPr>
        <a:blipFill>
          <a:blip xmlns:r="http://schemas.openxmlformats.org/officeDocument/2006/relationships" r:embed="rId1"/>
          <a:srcRect/>
          <a:stretch>
            <a:fillRect t="-15000" b="-15000"/>
          </a:stretch>
        </a:blipFill>
      </dgm:spPr>
    </dgm:pt>
    <dgm:pt modelId="{70924EE6-97E2-49F6-BFAC-35232D016B11}" type="pres">
      <dgm:prSet presAssocID="{EEEFDBE4-59F0-45DD-93CF-197C74E4613E}" presName="text" presStyleLbl="node1" presStyleIdx="0" presStyleCnt="3">
        <dgm:presLayoutVars>
          <dgm:bulletEnabled val="1"/>
        </dgm:presLayoutVars>
      </dgm:prSet>
      <dgm:spPr/>
    </dgm:pt>
    <dgm:pt modelId="{CA2A8368-9B6A-48F8-9FFB-852C9DE25495}" type="pres">
      <dgm:prSet presAssocID="{F406CD93-1750-4597-9BD2-C4F8CC0980E2}" presName="spacer" presStyleCnt="0"/>
      <dgm:spPr/>
    </dgm:pt>
    <dgm:pt modelId="{434DDF44-9C41-4F37-9C04-302ACF1B6351}" type="pres">
      <dgm:prSet presAssocID="{3A42FAA3-0A21-4408-8ECF-80CE251474DF}" presName="comp" presStyleCnt="0"/>
      <dgm:spPr/>
    </dgm:pt>
    <dgm:pt modelId="{B0AE12C2-1D13-4A91-9793-76139406F384}" type="pres">
      <dgm:prSet presAssocID="{3A42FAA3-0A21-4408-8ECF-80CE251474DF}" presName="box" presStyleLbl="node1" presStyleIdx="1" presStyleCnt="3"/>
      <dgm:spPr/>
    </dgm:pt>
    <dgm:pt modelId="{21E6AFC8-1052-4974-B474-EF1FCD66352E}" type="pres">
      <dgm:prSet presAssocID="{3A42FAA3-0A21-4408-8ECF-80CE251474DF}" presName="img" presStyleLbl="fgImgPlace1" presStyleIdx="1" presStyleCnt="3"/>
      <dgm:spPr>
        <a:blipFill>
          <a:blip xmlns:r="http://schemas.openxmlformats.org/officeDocument/2006/relationships" r:embed="rId2"/>
          <a:srcRect/>
          <a:stretch>
            <a:fillRect t="-5000" b="-5000"/>
          </a:stretch>
        </a:blipFill>
      </dgm:spPr>
    </dgm:pt>
    <dgm:pt modelId="{2BE6D8B4-FBC5-48C9-A11C-4D91CF7B4823}" type="pres">
      <dgm:prSet presAssocID="{3A42FAA3-0A21-4408-8ECF-80CE251474DF}" presName="text" presStyleLbl="node1" presStyleIdx="1" presStyleCnt="3">
        <dgm:presLayoutVars>
          <dgm:bulletEnabled val="1"/>
        </dgm:presLayoutVars>
      </dgm:prSet>
      <dgm:spPr/>
    </dgm:pt>
    <dgm:pt modelId="{CC6F1CF2-2D24-4B2A-8DFE-74EB326C6329}" type="pres">
      <dgm:prSet presAssocID="{D481FF71-A9EB-4202-A7A8-5ACD95E51C32}" presName="spacer" presStyleCnt="0"/>
      <dgm:spPr/>
    </dgm:pt>
    <dgm:pt modelId="{76234565-50B1-4EA4-A49C-95D3A54CDCA7}" type="pres">
      <dgm:prSet presAssocID="{525F95DE-4A48-4C0B-95BD-F280B9C7A856}" presName="comp" presStyleCnt="0"/>
      <dgm:spPr/>
    </dgm:pt>
    <dgm:pt modelId="{50A64316-542F-4F63-B5B9-0B4AFE01EB4B}" type="pres">
      <dgm:prSet presAssocID="{525F95DE-4A48-4C0B-95BD-F280B9C7A856}" presName="box" presStyleLbl="node1" presStyleIdx="2" presStyleCnt="3"/>
      <dgm:spPr/>
    </dgm:pt>
    <dgm:pt modelId="{41AFD1B4-3ECA-4CD0-A00E-E233FF2D76E8}" type="pres">
      <dgm:prSet presAssocID="{525F95DE-4A48-4C0B-95BD-F280B9C7A856}"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5000" b="-15000"/>
          </a:stretch>
        </a:blipFill>
      </dgm:spPr>
    </dgm:pt>
    <dgm:pt modelId="{F5183556-F7D6-4F1F-9E81-452255B6E99A}" type="pres">
      <dgm:prSet presAssocID="{525F95DE-4A48-4C0B-95BD-F280B9C7A856}" presName="text" presStyleLbl="node1" presStyleIdx="2" presStyleCnt="3">
        <dgm:presLayoutVars>
          <dgm:bulletEnabled val="1"/>
        </dgm:presLayoutVars>
      </dgm:prSet>
      <dgm:spPr/>
    </dgm:pt>
  </dgm:ptLst>
  <dgm:cxnLst>
    <dgm:cxn modelId="{FD29443D-6DBA-4397-8151-5F83471F4E35}" type="presOf" srcId="{7D9AA856-3640-4A2F-A686-5753CC18C527}" destId="{7544B276-5CFB-4717-B32F-A561E55F6DDD}" srcOrd="0" destOrd="0" presId="urn:microsoft.com/office/officeart/2005/8/layout/vList4"/>
    <dgm:cxn modelId="{C8E12141-07F6-4A10-9E90-07DE3C27A7E3}" srcId="{7D9AA856-3640-4A2F-A686-5753CC18C527}" destId="{525F95DE-4A48-4C0B-95BD-F280B9C7A856}" srcOrd="2" destOrd="0" parTransId="{73229FA2-CB13-425F-811B-552A64AD5ADF}" sibTransId="{F8ECEAFE-6BD1-4ED9-9B6B-1FA02EF786BA}"/>
    <dgm:cxn modelId="{B3446069-E3A9-479F-A50C-986FC3B13D14}" type="presOf" srcId="{3A42FAA3-0A21-4408-8ECF-80CE251474DF}" destId="{B0AE12C2-1D13-4A91-9793-76139406F384}" srcOrd="0" destOrd="0" presId="urn:microsoft.com/office/officeart/2005/8/layout/vList4"/>
    <dgm:cxn modelId="{93AABC84-A327-4D6C-8BA3-06724D2D7B75}" type="presOf" srcId="{525F95DE-4A48-4C0B-95BD-F280B9C7A856}" destId="{F5183556-F7D6-4F1F-9E81-452255B6E99A}" srcOrd="1" destOrd="0" presId="urn:microsoft.com/office/officeart/2005/8/layout/vList4"/>
    <dgm:cxn modelId="{06047885-B7F2-4128-B804-D11140192160}" srcId="{7D9AA856-3640-4A2F-A686-5753CC18C527}" destId="{3A42FAA3-0A21-4408-8ECF-80CE251474DF}" srcOrd="1" destOrd="0" parTransId="{64CF59FF-8238-4E2F-BB28-36780FA5B9FB}" sibTransId="{D481FF71-A9EB-4202-A7A8-5ACD95E51C32}"/>
    <dgm:cxn modelId="{F7CDB989-C55F-4751-AED2-317A62F70B9E}" type="presOf" srcId="{EEEFDBE4-59F0-45DD-93CF-197C74E4613E}" destId="{6D83BD6A-2344-40A0-A132-7E8268A0C724}" srcOrd="0" destOrd="0" presId="urn:microsoft.com/office/officeart/2005/8/layout/vList4"/>
    <dgm:cxn modelId="{1BEE5EAE-1560-4AED-A455-870BBDD990E3}" type="presOf" srcId="{525F95DE-4A48-4C0B-95BD-F280B9C7A856}" destId="{50A64316-542F-4F63-B5B9-0B4AFE01EB4B}" srcOrd="0" destOrd="0" presId="urn:microsoft.com/office/officeart/2005/8/layout/vList4"/>
    <dgm:cxn modelId="{4489C1D5-DE71-405D-9478-C626CEAC0760}" type="presOf" srcId="{3A42FAA3-0A21-4408-8ECF-80CE251474DF}" destId="{2BE6D8B4-FBC5-48C9-A11C-4D91CF7B4823}" srcOrd="1" destOrd="0" presId="urn:microsoft.com/office/officeart/2005/8/layout/vList4"/>
    <dgm:cxn modelId="{D530BAE5-7C53-4FBE-BC99-6036DA53E605}" srcId="{7D9AA856-3640-4A2F-A686-5753CC18C527}" destId="{EEEFDBE4-59F0-45DD-93CF-197C74E4613E}" srcOrd="0" destOrd="0" parTransId="{1CA96ED9-8E6B-4A2B-A11E-D28BA7D33AC4}" sibTransId="{F406CD93-1750-4597-9BD2-C4F8CC0980E2}"/>
    <dgm:cxn modelId="{B01644EA-07D8-414A-8EA6-061183ADE26D}" type="presOf" srcId="{EEEFDBE4-59F0-45DD-93CF-197C74E4613E}" destId="{70924EE6-97E2-49F6-BFAC-35232D016B11}" srcOrd="1" destOrd="0" presId="urn:microsoft.com/office/officeart/2005/8/layout/vList4"/>
    <dgm:cxn modelId="{3DB4DC73-04C4-479D-B3B4-095DCD20DA3C}" type="presParOf" srcId="{7544B276-5CFB-4717-B32F-A561E55F6DDD}" destId="{01FFCD83-BEBC-4194-9FE9-975904B660A4}" srcOrd="0" destOrd="0" presId="urn:microsoft.com/office/officeart/2005/8/layout/vList4"/>
    <dgm:cxn modelId="{4623FBC8-CB25-42E0-A5C4-74BAA38EC86F}" type="presParOf" srcId="{01FFCD83-BEBC-4194-9FE9-975904B660A4}" destId="{6D83BD6A-2344-40A0-A132-7E8268A0C724}" srcOrd="0" destOrd="0" presId="urn:microsoft.com/office/officeart/2005/8/layout/vList4"/>
    <dgm:cxn modelId="{D5F9D261-C9C2-4EF4-8CFE-E99C3EB9B33D}" type="presParOf" srcId="{01FFCD83-BEBC-4194-9FE9-975904B660A4}" destId="{F8F81A0B-4E73-4FEF-AD49-E80A34C8CDCE}" srcOrd="1" destOrd="0" presId="urn:microsoft.com/office/officeart/2005/8/layout/vList4"/>
    <dgm:cxn modelId="{F29A9041-29EB-4591-9F50-34D2B997D3AE}" type="presParOf" srcId="{01FFCD83-BEBC-4194-9FE9-975904B660A4}" destId="{70924EE6-97E2-49F6-BFAC-35232D016B11}" srcOrd="2" destOrd="0" presId="urn:microsoft.com/office/officeart/2005/8/layout/vList4"/>
    <dgm:cxn modelId="{348E8F16-3F90-41E8-AB80-DE99183DA9C9}" type="presParOf" srcId="{7544B276-5CFB-4717-B32F-A561E55F6DDD}" destId="{CA2A8368-9B6A-48F8-9FFB-852C9DE25495}" srcOrd="1" destOrd="0" presId="urn:microsoft.com/office/officeart/2005/8/layout/vList4"/>
    <dgm:cxn modelId="{5CEF2A08-27B0-4E92-9493-03E415635B27}" type="presParOf" srcId="{7544B276-5CFB-4717-B32F-A561E55F6DDD}" destId="{434DDF44-9C41-4F37-9C04-302ACF1B6351}" srcOrd="2" destOrd="0" presId="urn:microsoft.com/office/officeart/2005/8/layout/vList4"/>
    <dgm:cxn modelId="{6B2C2BDB-4302-43CB-AECA-6CE47BEB41DA}" type="presParOf" srcId="{434DDF44-9C41-4F37-9C04-302ACF1B6351}" destId="{B0AE12C2-1D13-4A91-9793-76139406F384}" srcOrd="0" destOrd="0" presId="urn:microsoft.com/office/officeart/2005/8/layout/vList4"/>
    <dgm:cxn modelId="{6967630F-B45C-4DBA-9E8C-922C81D7B725}" type="presParOf" srcId="{434DDF44-9C41-4F37-9C04-302ACF1B6351}" destId="{21E6AFC8-1052-4974-B474-EF1FCD66352E}" srcOrd="1" destOrd="0" presId="urn:microsoft.com/office/officeart/2005/8/layout/vList4"/>
    <dgm:cxn modelId="{E37461C1-ECA4-4E6A-8409-A55360A3A112}" type="presParOf" srcId="{434DDF44-9C41-4F37-9C04-302ACF1B6351}" destId="{2BE6D8B4-FBC5-48C9-A11C-4D91CF7B4823}" srcOrd="2" destOrd="0" presId="urn:microsoft.com/office/officeart/2005/8/layout/vList4"/>
    <dgm:cxn modelId="{D1B3E372-500C-41E2-B9C2-73130FF68672}" type="presParOf" srcId="{7544B276-5CFB-4717-B32F-A561E55F6DDD}" destId="{CC6F1CF2-2D24-4B2A-8DFE-74EB326C6329}" srcOrd="3" destOrd="0" presId="urn:microsoft.com/office/officeart/2005/8/layout/vList4"/>
    <dgm:cxn modelId="{2638FCD7-C392-4B4D-8A4F-CC6E8F439722}" type="presParOf" srcId="{7544B276-5CFB-4717-B32F-A561E55F6DDD}" destId="{76234565-50B1-4EA4-A49C-95D3A54CDCA7}" srcOrd="4" destOrd="0" presId="urn:microsoft.com/office/officeart/2005/8/layout/vList4"/>
    <dgm:cxn modelId="{05C8B748-103F-41FF-8B94-B9CCF5CCAFA5}" type="presParOf" srcId="{76234565-50B1-4EA4-A49C-95D3A54CDCA7}" destId="{50A64316-542F-4F63-B5B9-0B4AFE01EB4B}" srcOrd="0" destOrd="0" presId="urn:microsoft.com/office/officeart/2005/8/layout/vList4"/>
    <dgm:cxn modelId="{2D24393B-955B-4A4B-8A0F-85A5E14C131B}" type="presParOf" srcId="{76234565-50B1-4EA4-A49C-95D3A54CDCA7}" destId="{41AFD1B4-3ECA-4CD0-A00E-E233FF2D76E8}" srcOrd="1" destOrd="0" presId="urn:microsoft.com/office/officeart/2005/8/layout/vList4"/>
    <dgm:cxn modelId="{DB3F25FE-B33F-41F6-8CB4-302E53D2C6AD}" type="presParOf" srcId="{76234565-50B1-4EA4-A49C-95D3A54CDCA7}" destId="{F5183556-F7D6-4F1F-9E81-452255B6E99A}"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67FD8-64A8-4B02-987C-F683F5CCAC5D}">
      <dsp:nvSpPr>
        <dsp:cNvPr id="0" name=""/>
        <dsp:cNvSpPr/>
      </dsp:nvSpPr>
      <dsp:spPr>
        <a:xfrm>
          <a:off x="2293" y="0"/>
          <a:ext cx="2403606" cy="508347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latin typeface="Obvia" panose="02000503040000020004" pitchFamily="50" charset="0"/>
            </a:rPr>
            <a:t>Officials Responsibilities Settled Situations</a:t>
          </a:r>
        </a:p>
      </dsp:txBody>
      <dsp:txXfrm>
        <a:off x="2293" y="2033389"/>
        <a:ext cx="2403606" cy="2033389"/>
      </dsp:txXfrm>
    </dsp:sp>
    <dsp:sp modelId="{7617E96B-9979-4D29-ADDC-1E1935435753}">
      <dsp:nvSpPr>
        <dsp:cNvPr id="0" name=""/>
        <dsp:cNvSpPr/>
      </dsp:nvSpPr>
      <dsp:spPr>
        <a:xfrm>
          <a:off x="357697" y="305008"/>
          <a:ext cx="1692796" cy="169279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2092D-6230-42D0-886A-96A6B4198DF0}">
      <dsp:nvSpPr>
        <dsp:cNvPr id="0" name=""/>
        <dsp:cNvSpPr/>
      </dsp:nvSpPr>
      <dsp:spPr>
        <a:xfrm>
          <a:off x="2478007" y="0"/>
          <a:ext cx="2403606" cy="508347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0" i="0" kern="1200">
              <a:latin typeface="Obvia" panose="02000503040000020004" pitchFamily="50" charset="0"/>
            </a:rPr>
            <a:t>The Goalie</a:t>
          </a:r>
          <a:endParaRPr lang="en-US" sz="2500" kern="1200">
            <a:latin typeface="Obvia" panose="02000503040000020004" pitchFamily="50" charset="0"/>
          </a:endParaRPr>
        </a:p>
      </dsp:txBody>
      <dsp:txXfrm>
        <a:off x="2478007" y="2033389"/>
        <a:ext cx="2403606" cy="2033389"/>
      </dsp:txXfrm>
    </dsp:sp>
    <dsp:sp modelId="{2BC57053-0071-41C3-B7E5-98D057DE98C1}">
      <dsp:nvSpPr>
        <dsp:cNvPr id="0" name=""/>
        <dsp:cNvSpPr/>
      </dsp:nvSpPr>
      <dsp:spPr>
        <a:xfrm>
          <a:off x="2833412" y="305008"/>
          <a:ext cx="1692796" cy="169279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07BC71-4D91-4DC4-8D34-F496273B6724}">
      <dsp:nvSpPr>
        <dsp:cNvPr id="0" name=""/>
        <dsp:cNvSpPr/>
      </dsp:nvSpPr>
      <dsp:spPr>
        <a:xfrm>
          <a:off x="4953722" y="0"/>
          <a:ext cx="2403606" cy="508347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0" i="0" kern="1200">
              <a:latin typeface="Obvia" panose="02000503040000020004" pitchFamily="50" charset="0"/>
            </a:rPr>
            <a:t>Play around the Crease</a:t>
          </a:r>
          <a:endParaRPr lang="en-US" sz="2500" kern="1200">
            <a:latin typeface="Obvia" panose="02000503040000020004" pitchFamily="50" charset="0"/>
          </a:endParaRPr>
        </a:p>
      </dsp:txBody>
      <dsp:txXfrm>
        <a:off x="4953722" y="2033389"/>
        <a:ext cx="2403606" cy="2033389"/>
      </dsp:txXfrm>
    </dsp:sp>
    <dsp:sp modelId="{DC4C94F8-E63C-494C-AAEE-B75D4A47B0D7}">
      <dsp:nvSpPr>
        <dsp:cNvPr id="0" name=""/>
        <dsp:cNvSpPr/>
      </dsp:nvSpPr>
      <dsp:spPr>
        <a:xfrm>
          <a:off x="5309127" y="305008"/>
          <a:ext cx="1692796" cy="169279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964F97-B193-4239-B1D8-5FB55B310B4E}">
      <dsp:nvSpPr>
        <dsp:cNvPr id="0" name=""/>
        <dsp:cNvSpPr/>
      </dsp:nvSpPr>
      <dsp:spPr>
        <a:xfrm>
          <a:off x="7429437" y="0"/>
          <a:ext cx="2403606" cy="508347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0" i="0" kern="1200">
              <a:latin typeface="Obvia" panose="02000503040000020004" pitchFamily="50" charset="0"/>
            </a:rPr>
            <a:t>Teams Change Goals at the end of each Quarter!</a:t>
          </a:r>
          <a:endParaRPr lang="en-US" sz="2500" kern="1200">
            <a:latin typeface="Obvia" panose="02000503040000020004" pitchFamily="50" charset="0"/>
          </a:endParaRPr>
        </a:p>
      </dsp:txBody>
      <dsp:txXfrm>
        <a:off x="7429437" y="2033389"/>
        <a:ext cx="2403606" cy="2033389"/>
      </dsp:txXfrm>
    </dsp:sp>
    <dsp:sp modelId="{55F8F167-BF86-4162-95A7-2ED38289D874}">
      <dsp:nvSpPr>
        <dsp:cNvPr id="0" name=""/>
        <dsp:cNvSpPr/>
      </dsp:nvSpPr>
      <dsp:spPr>
        <a:xfrm>
          <a:off x="7784842" y="305008"/>
          <a:ext cx="1692796" cy="169279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AF66D5-4B65-45BE-828F-B920B6D04BF6}">
      <dsp:nvSpPr>
        <dsp:cNvPr id="0" name=""/>
        <dsp:cNvSpPr/>
      </dsp:nvSpPr>
      <dsp:spPr>
        <a:xfrm>
          <a:off x="393413" y="4066779"/>
          <a:ext cx="9048510" cy="762521"/>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3BD6A-2344-40A0-A132-7E8268A0C724}">
      <dsp:nvSpPr>
        <dsp:cNvPr id="0" name=""/>
        <dsp:cNvSpPr/>
      </dsp:nvSpPr>
      <dsp:spPr>
        <a:xfrm>
          <a:off x="0" y="0"/>
          <a:ext cx="10515600" cy="1547601"/>
        </a:xfrm>
        <a:prstGeom prst="roundRect">
          <a:avLst>
            <a:gd name="adj" fmla="val 10000"/>
          </a:avLst>
        </a:prstGeom>
        <a:solidFill>
          <a:srgbClr val="00205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Obvia" panose="02000503040000020004" pitchFamily="50" charset="0"/>
            </a:rPr>
            <a:t>Attacking team foul</a:t>
          </a:r>
        </a:p>
      </dsp:txBody>
      <dsp:txXfrm>
        <a:off x="2257880" y="0"/>
        <a:ext cx="8257719" cy="1547601"/>
      </dsp:txXfrm>
    </dsp:sp>
    <dsp:sp modelId="{F8F81A0B-4E73-4FEF-AD49-E80A34C8CDCE}">
      <dsp:nvSpPr>
        <dsp:cNvPr id="0" name=""/>
        <dsp:cNvSpPr/>
      </dsp:nvSpPr>
      <dsp:spPr>
        <a:xfrm>
          <a:off x="154760" y="154760"/>
          <a:ext cx="2103120" cy="1238080"/>
        </a:xfrm>
        <a:prstGeom prst="roundRect">
          <a:avLst>
            <a:gd name="adj" fmla="val 10000"/>
          </a:avLst>
        </a:prstGeom>
        <a:blipFill>
          <a:blip xmlns:r="http://schemas.openxmlformats.org/officeDocument/2006/relationships" r:embed="rId1"/>
          <a:srcRect/>
          <a:stretch>
            <a:fillRect t="-15000" b="-1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0AE12C2-1D13-4A91-9793-76139406F384}">
      <dsp:nvSpPr>
        <dsp:cNvPr id="0" name=""/>
        <dsp:cNvSpPr/>
      </dsp:nvSpPr>
      <dsp:spPr>
        <a:xfrm>
          <a:off x="0" y="1702361"/>
          <a:ext cx="10515600" cy="1547601"/>
        </a:xfrm>
        <a:prstGeom prst="roundRect">
          <a:avLst>
            <a:gd name="adj" fmla="val 10000"/>
          </a:avLst>
        </a:prstGeom>
        <a:solidFill>
          <a:srgbClr val="00205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Obvia" panose="02000503040000020004" pitchFamily="50" charset="0"/>
            </a:rPr>
            <a:t>Scorer’s crosse is found illegal</a:t>
          </a:r>
        </a:p>
      </dsp:txBody>
      <dsp:txXfrm>
        <a:off x="2257880" y="1702361"/>
        <a:ext cx="8257719" cy="1547601"/>
      </dsp:txXfrm>
    </dsp:sp>
    <dsp:sp modelId="{21E6AFC8-1052-4974-B474-EF1FCD66352E}">
      <dsp:nvSpPr>
        <dsp:cNvPr id="0" name=""/>
        <dsp:cNvSpPr/>
      </dsp:nvSpPr>
      <dsp:spPr>
        <a:xfrm>
          <a:off x="154760" y="1857121"/>
          <a:ext cx="2103120" cy="1238080"/>
        </a:xfrm>
        <a:prstGeom prst="roundRect">
          <a:avLst>
            <a:gd name="adj" fmla="val 10000"/>
          </a:avLst>
        </a:prstGeom>
        <a:blipFill>
          <a:blip xmlns:r="http://schemas.openxmlformats.org/officeDocument/2006/relationships" r:embed="rId2"/>
          <a:srcRect/>
          <a:stretch>
            <a:fillRect t="-5000" b="-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0A64316-542F-4F63-B5B9-0B4AFE01EB4B}">
      <dsp:nvSpPr>
        <dsp:cNvPr id="0" name=""/>
        <dsp:cNvSpPr/>
      </dsp:nvSpPr>
      <dsp:spPr>
        <a:xfrm>
          <a:off x="0" y="3404722"/>
          <a:ext cx="10515600" cy="1547601"/>
        </a:xfrm>
        <a:prstGeom prst="roundRect">
          <a:avLst>
            <a:gd name="adj" fmla="val 10000"/>
          </a:avLst>
        </a:prstGeom>
        <a:solidFill>
          <a:srgbClr val="00205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Obvia" panose="02000503040000020004" pitchFamily="50" charset="0"/>
            </a:rPr>
            <a:t>Contact is made with the goalie, goalpost or goal net</a:t>
          </a:r>
        </a:p>
      </dsp:txBody>
      <dsp:txXfrm>
        <a:off x="2257880" y="3404722"/>
        <a:ext cx="8257719" cy="1547601"/>
      </dsp:txXfrm>
    </dsp:sp>
    <dsp:sp modelId="{41AFD1B4-3ECA-4CD0-A00E-E233FF2D76E8}">
      <dsp:nvSpPr>
        <dsp:cNvPr id="0" name=""/>
        <dsp:cNvSpPr/>
      </dsp:nvSpPr>
      <dsp:spPr>
        <a:xfrm>
          <a:off x="154760" y="3559482"/>
          <a:ext cx="2103120" cy="123808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5000" b="-1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85585D2-16FA-F38C-44DA-B86B35AB576E}"/>
              </a:ext>
            </a:extLst>
          </p:cNvPr>
          <p:cNvGrpSpPr/>
          <p:nvPr/>
        </p:nvGrpSpPr>
        <p:grpSpPr>
          <a:xfrm>
            <a:off x="-1" y="0"/>
            <a:ext cx="6858001" cy="916424"/>
            <a:chOff x="-1" y="0"/>
            <a:chExt cx="6858001" cy="916424"/>
          </a:xfrm>
        </p:grpSpPr>
        <p:pic>
          <p:nvPicPr>
            <p:cNvPr id="7" name="Picture 6">
              <a:extLst>
                <a:ext uri="{FF2B5EF4-FFF2-40B4-BE49-F238E27FC236}">
                  <a16:creationId xmlns:a16="http://schemas.microsoft.com/office/drawing/2014/main" id="{65BE8461-1A8D-3B6C-477E-114265CEF35C}"/>
                </a:ext>
              </a:extLst>
            </p:cNvPr>
            <p:cNvPicPr>
              <a:picLocks noChangeAspect="1"/>
            </p:cNvPicPr>
            <p:nvPr/>
          </p:nvPicPr>
          <p:blipFill>
            <a:blip r:embed="rId2"/>
            <a:stretch>
              <a:fillRect/>
            </a:stretch>
          </p:blipFill>
          <p:spPr>
            <a:xfrm>
              <a:off x="-1" y="0"/>
              <a:ext cx="6858001" cy="608647"/>
            </a:xfrm>
            <a:prstGeom prst="rect">
              <a:avLst/>
            </a:prstGeom>
          </p:spPr>
        </p:pic>
        <p:sp>
          <p:nvSpPr>
            <p:cNvPr id="8" name="TextBox 7">
              <a:extLst>
                <a:ext uri="{FF2B5EF4-FFF2-40B4-BE49-F238E27FC236}">
                  <a16:creationId xmlns:a16="http://schemas.microsoft.com/office/drawing/2014/main" id="{37A7F32E-29BE-333D-D147-B6BC7427D142}"/>
                </a:ext>
              </a:extLst>
            </p:cNvPr>
            <p:cNvSpPr txBox="1"/>
            <p:nvPr/>
          </p:nvSpPr>
          <p:spPr>
            <a:xfrm>
              <a:off x="-1" y="608647"/>
              <a:ext cx="6856411" cy="307777"/>
            </a:xfrm>
            <a:prstGeom prst="rect">
              <a:avLst/>
            </a:prstGeom>
            <a:noFill/>
          </p:spPr>
          <p:txBody>
            <a:bodyPr wrap="square" rtlCol="0">
              <a:spAutoFit/>
            </a:bodyPr>
            <a:lstStyle/>
            <a:p>
              <a:pPr algn="ctr"/>
              <a:r>
                <a:rPr lang="en-US" sz="1400">
                  <a:solidFill>
                    <a:srgbClr val="00205B"/>
                  </a:solidFill>
                  <a:latin typeface="Obvia" panose="02000503040000020004" pitchFamily="50" charset="0"/>
                </a:rPr>
                <a:t>Student Notes</a:t>
              </a:r>
            </a:p>
          </p:txBody>
        </p:sp>
      </p:grpSp>
      <p:sp>
        <p:nvSpPr>
          <p:cNvPr id="9" name="Footer Placeholder 5">
            <a:extLst>
              <a:ext uri="{FF2B5EF4-FFF2-40B4-BE49-F238E27FC236}">
                <a16:creationId xmlns:a16="http://schemas.microsoft.com/office/drawing/2014/main" id="{68A7BCAB-407D-B26C-86C3-F48A1E01A910}"/>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a:t>USA LACROSSE OFFICIALS DEVELOPMENT</a:t>
            </a:r>
          </a:p>
          <a:p>
            <a:r>
              <a:rPr lang="en-US">
                <a:latin typeface="Acumin Pro" panose="020B0504020202020204" pitchFamily="34" charset="0"/>
              </a:rPr>
              <a:t>officials@usalacrosse.com</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F9B161EB-9A52-19D7-A565-6F90E1D9E128}"/>
              </a:ext>
            </a:extLst>
          </p:cNvPr>
          <p:cNvGrpSpPr/>
          <p:nvPr/>
        </p:nvGrpSpPr>
        <p:grpSpPr>
          <a:xfrm>
            <a:off x="-1" y="13213"/>
            <a:ext cx="6858001" cy="890686"/>
            <a:chOff x="-1" y="13213"/>
            <a:chExt cx="6858001" cy="890686"/>
          </a:xfrm>
        </p:grpSpPr>
        <p:pic>
          <p:nvPicPr>
            <p:cNvPr id="9" name="Picture 8">
              <a:extLst>
                <a:ext uri="{FF2B5EF4-FFF2-40B4-BE49-F238E27FC236}">
                  <a16:creationId xmlns:a16="http://schemas.microsoft.com/office/drawing/2014/main" id="{0D8C81EB-E2AD-C0F7-A1EB-F84A07C6D447}"/>
                </a:ext>
              </a:extLst>
            </p:cNvPr>
            <p:cNvPicPr>
              <a:picLocks noChangeAspect="1"/>
            </p:cNvPicPr>
            <p:nvPr/>
          </p:nvPicPr>
          <p:blipFill>
            <a:blip r:embed="rId2"/>
            <a:stretch>
              <a:fillRect/>
            </a:stretch>
          </p:blipFill>
          <p:spPr>
            <a:xfrm>
              <a:off x="0" y="13213"/>
              <a:ext cx="6858000" cy="608647"/>
            </a:xfrm>
            <a:prstGeom prst="rect">
              <a:avLst/>
            </a:prstGeom>
          </p:spPr>
        </p:pic>
        <p:sp>
          <p:nvSpPr>
            <p:cNvPr id="10" name="TextBox 9">
              <a:extLst>
                <a:ext uri="{FF2B5EF4-FFF2-40B4-BE49-F238E27FC236}">
                  <a16:creationId xmlns:a16="http://schemas.microsoft.com/office/drawing/2014/main" id="{ED1BB3B8-ECC2-C5FB-7E8E-6B4F54896C3D}"/>
                </a:ext>
              </a:extLst>
            </p:cNvPr>
            <p:cNvSpPr txBox="1"/>
            <p:nvPr/>
          </p:nvSpPr>
          <p:spPr>
            <a:xfrm>
              <a:off x="-1" y="596122"/>
              <a:ext cx="6858001" cy="307777"/>
            </a:xfrm>
            <a:prstGeom prst="rect">
              <a:avLst/>
            </a:prstGeom>
            <a:noFill/>
          </p:spPr>
          <p:txBody>
            <a:bodyPr wrap="square" rtlCol="0">
              <a:spAutoFit/>
            </a:bodyPr>
            <a:lstStyle/>
            <a:p>
              <a:pPr algn="ctr"/>
              <a:r>
                <a:rPr lang="en-US" sz="1400">
                  <a:solidFill>
                    <a:srgbClr val="00205B"/>
                  </a:solidFill>
                  <a:latin typeface="Obvia" panose="02000503040000020004" pitchFamily="50" charset="0"/>
                </a:rPr>
                <a:t>Instructor Notes</a:t>
              </a:r>
            </a:p>
          </p:txBody>
        </p:sp>
      </p:grpSp>
      <p:sp>
        <p:nvSpPr>
          <p:cNvPr id="11" name="Footer Placeholder 5">
            <a:extLst>
              <a:ext uri="{FF2B5EF4-FFF2-40B4-BE49-F238E27FC236}">
                <a16:creationId xmlns:a16="http://schemas.microsoft.com/office/drawing/2014/main" id="{63C4EB98-2128-D74C-A928-882CD5117439}"/>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a:t>USA LACROSSE OFFICIALS DEVELOPMENT</a:t>
            </a:r>
          </a:p>
          <a:p>
            <a:r>
              <a:rPr lang="en-US">
                <a:latin typeface="Acumin Pro" panose="020B0504020202020204" pitchFamily="34" charset="0"/>
              </a:rPr>
              <a:t>officials@usalacrosse.com</a:t>
            </a:r>
          </a:p>
        </p:txBody>
      </p:sp>
    </p:spTree>
    <p:extLst>
      <p:ext uri="{BB962C8B-B14F-4D97-AF65-F5344CB8AC3E}">
        <p14:creationId xmlns:p14="http://schemas.microsoft.com/office/powerpoint/2010/main" val="19146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RULE 4 PART 3: The Goal Area</a:t>
            </a:r>
          </a:p>
          <a:p>
            <a:pPr marL="171450" indent="-171450">
              <a:buFont typeface="Arial"/>
              <a:buChar char="•"/>
            </a:pPr>
            <a:r>
              <a:rPr lang="en-US">
                <a:ea typeface="Calibri"/>
                <a:cs typeface="Calibri"/>
              </a:rPr>
              <a:t>The presentation takes a deeper look into the goal as it pertains to Rule 4</a:t>
            </a:r>
          </a:p>
          <a:p>
            <a:pPr marL="171450" indent="-171450">
              <a:buFont typeface="Arial"/>
              <a:buChar char="•"/>
            </a:pPr>
            <a:r>
              <a:rPr lang="en-US">
                <a:ea typeface="Calibri"/>
                <a:cs typeface="Calibri"/>
              </a:rPr>
              <a:t>30-60 min</a:t>
            </a:r>
          </a:p>
        </p:txBody>
      </p:sp>
    </p:spTree>
    <p:extLst>
      <p:ext uri="{BB962C8B-B14F-4D97-AF65-F5344CB8AC3E}">
        <p14:creationId xmlns:p14="http://schemas.microsoft.com/office/powerpoint/2010/main" val="458616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b="1">
                <a:solidFill>
                  <a:schemeClr val="tx1"/>
                </a:solidFill>
              </a:rPr>
              <a:t>GOAL NOT SCORED</a:t>
            </a:r>
          </a:p>
          <a:p>
            <a:r>
              <a:rPr lang="en-US" sz="3600">
                <a:solidFill>
                  <a:schemeClr val="tx1"/>
                </a:solidFill>
              </a:rPr>
              <a:t>Under the following circumstances a goal will not count!</a:t>
            </a:r>
          </a:p>
          <a:p>
            <a:pPr marL="182880" indent="-182880">
              <a:buFont typeface="Arial" panose="020B0604020202020204" pitchFamily="34" charset="0"/>
              <a:buChar char="•"/>
            </a:pPr>
            <a:r>
              <a:rPr lang="en-US" sz="2800">
                <a:solidFill>
                  <a:srgbClr val="000000"/>
                </a:solidFill>
                <a:latin typeface="Arial" panose="020B0604020202020204" pitchFamily="34" charset="0"/>
              </a:rPr>
              <a:t>A shot is released AFTER the end of the period</a:t>
            </a:r>
          </a:p>
          <a:p>
            <a:pPr marL="182880" indent="-182880">
              <a:buFont typeface="Arial" panose="020B0604020202020204" pitchFamily="34" charset="0"/>
              <a:buChar char="•"/>
            </a:pPr>
            <a:r>
              <a:rPr lang="en-US" sz="2800">
                <a:solidFill>
                  <a:srgbClr val="000000"/>
                </a:solidFill>
                <a:latin typeface="Arial" panose="020B0604020202020204" pitchFamily="34" charset="0"/>
              </a:rPr>
              <a:t>A shot is released BEFORE the end of the period but one of the following incidents occurs after the end of the period</a:t>
            </a:r>
          </a:p>
          <a:p>
            <a:pPr marL="640080" lvl="1" indent="-182880">
              <a:buFont typeface="Arial" panose="020B0604020202020204" pitchFamily="34" charset="0"/>
              <a:buChar char="•"/>
            </a:pPr>
            <a:r>
              <a:rPr lang="en-US" sz="2000">
                <a:solidFill>
                  <a:srgbClr val="000000"/>
                </a:solidFill>
                <a:latin typeface="Arial" panose="020B0604020202020204" pitchFamily="34" charset="0"/>
              </a:rPr>
              <a:t>The ball makes contact with any member of the attacking team or his equipment</a:t>
            </a:r>
          </a:p>
          <a:p>
            <a:pPr marL="640080" lvl="1" indent="-182880">
              <a:buFont typeface="Arial" panose="020B0604020202020204" pitchFamily="34" charset="0"/>
              <a:buChar char="•"/>
            </a:pPr>
            <a:r>
              <a:rPr lang="en-US" sz="2000">
                <a:solidFill>
                  <a:srgbClr val="000000"/>
                </a:solidFill>
                <a:latin typeface="Arial" panose="020B0604020202020204" pitchFamily="34" charset="0"/>
              </a:rPr>
              <a:t>The ball is touched by any player of either team other than the defending goalkeeper after hitting the goalkeeper or his equipment, goal posts or crossbar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10</a:t>
            </a:fld>
            <a:endParaRPr lang="en-US"/>
          </a:p>
        </p:txBody>
      </p:sp>
    </p:spTree>
    <p:extLst>
      <p:ext uri="{BB962C8B-B14F-4D97-AF65-F5344CB8AC3E}">
        <p14:creationId xmlns:p14="http://schemas.microsoft.com/office/powerpoint/2010/main" val="2921371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GOAL NOT SCORED </a:t>
            </a:r>
            <a:endParaRPr lang="en-US" sz="1200">
              <a:latin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rPr>
              <a:t>A player from the attacking team commits a foul.</a:t>
            </a:r>
            <a:endParaRPr lang="en-US" sz="1200">
              <a:solidFill>
                <a:srgbClr val="000000"/>
              </a:solidFill>
              <a:latin typeface="Arial" panose="020B0604020202020204" pitchFamily="34" charset="0"/>
            </a:endParaRPr>
          </a:p>
          <a:p>
            <a:pPr marL="171450" indent="-171450">
              <a:buFont typeface="Arial" panose="020B0604020202020204" pitchFamily="34" charset="0"/>
              <a:buChar char="•"/>
            </a:pPr>
            <a:r>
              <a:rPr lang="en-US" sz="1200">
                <a:solidFill>
                  <a:srgbClr val="000000"/>
                </a:solidFill>
                <a:latin typeface="Arial" panose="020B0604020202020204" pitchFamily="34" charset="0"/>
              </a:rPr>
              <a:t>The goal scorer’s crosse is found to be illegal before the restart of play.</a:t>
            </a:r>
          </a:p>
          <a:p>
            <a:pPr marL="171450" indent="-171450">
              <a:buFont typeface="Arial" panose="020B0604020202020204" pitchFamily="34" charset="0"/>
              <a:buChar char="•"/>
            </a:pPr>
            <a:r>
              <a:rPr lang="en-US" sz="1200">
                <a:solidFill>
                  <a:srgbClr val="000000"/>
                </a:solidFill>
                <a:latin typeface="Arial" panose="020B0604020202020204" pitchFamily="34" charset="0"/>
              </a:rPr>
              <a:t>After one of the officials has sounded the whistle for any reason.</a:t>
            </a:r>
            <a:endParaRPr lang="en-US" sz="900">
              <a:solidFill>
                <a:srgbClr val="000000"/>
              </a:solidFill>
              <a:latin typeface="Arial" panose="020B0604020202020204" pitchFamily="34" charset="0"/>
            </a:endParaRP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11</a:t>
            </a:fld>
            <a:endParaRPr lang="en-US"/>
          </a:p>
        </p:txBody>
      </p:sp>
    </p:spTree>
    <p:extLst>
      <p:ext uri="{BB962C8B-B14F-4D97-AF65-F5344CB8AC3E}">
        <p14:creationId xmlns:p14="http://schemas.microsoft.com/office/powerpoint/2010/main" val="174112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GOAL NOT SCORED – DIVE PLAYS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 attacking player, in possession of the ball and outside the crease, dives or jumps (becomes airborne of his own volition), prior to, during, or after the release of the shot and lands in the crease.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 attacking player may legally score a goal and touch the crease area, provided the ball enters the goal before the contact with the crease, and his feet are grounded before, during, and after a shot.</a:t>
            </a:r>
          </a:p>
          <a:p>
            <a:r>
              <a:rPr lang="en-US" b="1"/>
              <a:t>CLASS DISCUSSION:</a:t>
            </a:r>
          </a:p>
          <a:p>
            <a:pPr marL="171450" indent="-171450">
              <a:buFont typeface="Arial" panose="020B0604020202020204" pitchFamily="34" charset="0"/>
              <a:buChar char="•"/>
            </a:pPr>
            <a:r>
              <a:rPr lang="en-US"/>
              <a:t>Discuss the difference between a dive and a grounded shot</a:t>
            </a:r>
          </a:p>
          <a:p>
            <a:pPr marL="171450" indent="-171450">
              <a:buFont typeface="Arial" panose="020B0604020202020204" pitchFamily="34" charset="0"/>
              <a:buChar char="•"/>
            </a:pPr>
            <a:r>
              <a:rPr lang="en-US"/>
              <a:t>Discuss lead/single responsibilities for feet and push calls.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12</a:t>
            </a:fld>
            <a:endParaRPr lang="en-US"/>
          </a:p>
        </p:txBody>
      </p:sp>
    </p:spTree>
    <p:extLst>
      <p:ext uri="{BB962C8B-B14F-4D97-AF65-F5344CB8AC3E}">
        <p14:creationId xmlns:p14="http://schemas.microsoft.com/office/powerpoint/2010/main" val="380682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defTabSz="966529"/>
            <a:r>
              <a:rPr lang="en-US" b="1"/>
              <a:t>KAHOOT (</a:t>
            </a:r>
            <a:r>
              <a:rPr lang="en-US"/>
              <a:t>You need to be connected to the internet to Play Kahoot!)</a:t>
            </a:r>
            <a:endParaRPr lang="en-US" b="1"/>
          </a:p>
          <a:p>
            <a:pPr marL="181225" indent="-181225">
              <a:buFont typeface="Arial" panose="020B0604020202020204" pitchFamily="34" charset="0"/>
              <a:buChar char="•"/>
            </a:pPr>
            <a:r>
              <a:rPr lang="en-US"/>
              <a:t>Practice this before the class starts</a:t>
            </a:r>
          </a:p>
          <a:p>
            <a:pPr marL="181225" indent="-181225">
              <a:buFont typeface="Arial" panose="020B0604020202020204" pitchFamily="34" charset="0"/>
              <a:buChar char="•"/>
            </a:pPr>
            <a:r>
              <a:rPr lang="en-US"/>
              <a:t>Open the link and have it sitting in a browser window waiting</a:t>
            </a:r>
          </a:p>
          <a:p>
            <a:pPr marL="181225" indent="-181225">
              <a:buFont typeface="Arial" panose="020B0604020202020204" pitchFamily="34" charset="0"/>
              <a:buChar char="•"/>
            </a:pPr>
            <a:r>
              <a:rPr lang="en-US"/>
              <a:t>No app or login is required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35961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a:t>You need to be connected to the internet to Play Kahoot!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950519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a:t>THANK YOU TO THE MEMBERS OF THE</a:t>
            </a:r>
          </a:p>
          <a:p>
            <a:r>
              <a:rPr lang="en-US" b="1"/>
              <a:t>2024 MENS OFFICIAL’S EDUCATION DEVELOPMENT TEAM</a:t>
            </a:r>
            <a:endParaRPr lang="en-US" b="1">
              <a:ea typeface="Calibri"/>
              <a:cs typeface="Calibri"/>
            </a:endParaRPr>
          </a:p>
        </p:txBody>
      </p:sp>
    </p:spTree>
    <p:extLst>
      <p:ext uri="{BB962C8B-B14F-4D97-AF65-F5344CB8AC3E}">
        <p14:creationId xmlns:p14="http://schemas.microsoft.com/office/powerpoint/2010/main" val="391450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RULE 4 – THE GOAL AREA</a:t>
            </a:r>
          </a:p>
          <a:p>
            <a:pPr marL="171450" indent="-171450">
              <a:buFont typeface="Arial" panose="020B0604020202020204" pitchFamily="34" charset="0"/>
              <a:buChar char="•"/>
            </a:pPr>
            <a:r>
              <a:rPr lang="en-US"/>
              <a:t>Goals determine wins and losses</a:t>
            </a:r>
          </a:p>
          <a:p>
            <a:pPr marL="171450" indent="-171450">
              <a:buFont typeface="Arial" panose="020B0604020202020204" pitchFamily="34" charset="0"/>
              <a:buChar char="•"/>
            </a:pPr>
            <a:r>
              <a:rPr lang="en-US"/>
              <a:t>This is a critical area on the field and you need to be fully prepared to officiate the goal area well</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2</a:t>
            </a:fld>
            <a:endParaRPr lang="en-US"/>
          </a:p>
        </p:txBody>
      </p:sp>
    </p:spTree>
    <p:extLst>
      <p:ext uri="{BB962C8B-B14F-4D97-AF65-F5344CB8AC3E}">
        <p14:creationId xmlns:p14="http://schemas.microsoft.com/office/powerpoint/2010/main" val="3305355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GOAL CREASE</a:t>
            </a:r>
          </a:p>
          <a:p>
            <a:pPr marL="171450" indent="-171450">
              <a:buFont typeface="Arial" panose="020B0604020202020204" pitchFamily="34" charset="0"/>
              <a:buChar char="•"/>
            </a:pPr>
            <a:r>
              <a:rPr lang="en-US"/>
              <a:t>9’ radius</a:t>
            </a:r>
          </a:p>
          <a:p>
            <a:pPr marL="171450" indent="-171450">
              <a:buFont typeface="Arial" panose="020B0604020202020204" pitchFamily="34" charset="0"/>
              <a:buChar char="•"/>
            </a:pPr>
            <a:r>
              <a:rPr lang="en-US"/>
              <a:t>Goalie’s domain to perform his functions</a:t>
            </a:r>
          </a:p>
          <a:p>
            <a:pPr marL="171450" indent="-171450">
              <a:buFont typeface="Arial" panose="020B0604020202020204" pitchFamily="34" charset="0"/>
              <a:buChar char="•"/>
            </a:pPr>
            <a:r>
              <a:rPr lang="en-US"/>
              <a:t>Only the goalie has full goal-crease privileges</a:t>
            </a:r>
          </a:p>
          <a:p>
            <a:pPr marL="171450" indent="-171450">
              <a:buFont typeface="Arial" panose="020B0604020202020204" pitchFamily="34" charset="0"/>
              <a:buChar char="•"/>
            </a:pPr>
            <a:r>
              <a:rPr lang="en-US"/>
              <a:t>Rules have changes and ONLY the goalie can legally stop shots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3</a:t>
            </a:fld>
            <a:endParaRPr lang="en-US"/>
          </a:p>
        </p:txBody>
      </p:sp>
    </p:spTree>
    <p:extLst>
      <p:ext uri="{BB962C8B-B14F-4D97-AF65-F5344CB8AC3E}">
        <p14:creationId xmlns:p14="http://schemas.microsoft.com/office/powerpoint/2010/main" val="1718398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AREAS OF RESPONSIBILITY</a:t>
            </a:r>
          </a:p>
          <a:p>
            <a:pPr marL="0" indent="0">
              <a:buNone/>
            </a:pPr>
            <a:r>
              <a:rPr lang="en-US" b="1"/>
              <a:t>Lead Official:</a:t>
            </a:r>
            <a:endParaRPr lang="en-US"/>
          </a:p>
          <a:p>
            <a:pPr marL="180111" lvl="0" indent="-171450">
              <a:buFont typeface="Arial" panose="020B0604020202020204" pitchFamily="34" charset="0"/>
              <a:buChar char="•"/>
            </a:pPr>
            <a:r>
              <a:rPr lang="en-US"/>
              <a:t>Goal is primary responsibility</a:t>
            </a:r>
          </a:p>
          <a:p>
            <a:pPr marL="180111" lvl="0" indent="-171450">
              <a:buFont typeface="Arial" panose="020B0604020202020204" pitchFamily="34" charset="0"/>
              <a:buChar char="•"/>
            </a:pPr>
            <a:r>
              <a:rPr lang="en-US"/>
              <a:t>Positioned roughly a step or two above or below GLE</a:t>
            </a:r>
          </a:p>
          <a:p>
            <a:pPr marL="180111" lvl="0" indent="-171450">
              <a:buFont typeface="Arial" panose="020B0604020202020204" pitchFamily="34" charset="0"/>
              <a:buChar char="•"/>
            </a:pPr>
            <a:r>
              <a:rPr lang="en-US"/>
              <a:t>Covers the end line on contested plays’</a:t>
            </a:r>
          </a:p>
          <a:p>
            <a:pPr marL="0" indent="0">
              <a:buNone/>
            </a:pPr>
            <a:r>
              <a:rPr lang="en-US" b="1"/>
              <a:t>Single Official:</a:t>
            </a:r>
          </a:p>
          <a:p>
            <a:pPr marL="183359" lvl="0" indent="-174698">
              <a:buFont typeface="Arial" panose="020B0604020202020204" pitchFamily="34" charset="0"/>
              <a:buChar char="•"/>
            </a:pPr>
            <a:r>
              <a:rPr lang="en-US"/>
              <a:t>Watches the shooter for late hits</a:t>
            </a:r>
          </a:p>
          <a:p>
            <a:pPr marL="183359" lvl="0" indent="-174698">
              <a:buFont typeface="Arial" panose="020B0604020202020204" pitchFamily="34" charset="0"/>
              <a:buChar char="•"/>
            </a:pPr>
            <a:r>
              <a:rPr lang="en-US"/>
              <a:t>Moves toward the goal if the Lead official moves to the end line</a:t>
            </a:r>
          </a:p>
          <a:p>
            <a:pPr marL="183359" marR="0" lvl="0" indent="-17469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Can assist with crease violations on a tight play</a:t>
            </a:r>
          </a:p>
          <a:p>
            <a:pPr marL="0" indent="0">
              <a:buNone/>
            </a:pPr>
            <a:r>
              <a:rPr lang="en-US" b="1"/>
              <a:t>Trail Official:</a:t>
            </a:r>
          </a:p>
          <a:p>
            <a:pPr marL="183359" lvl="0" indent="-174698">
              <a:buFont typeface="Arial" panose="020B0604020202020204" pitchFamily="34" charset="0"/>
              <a:buChar char="•"/>
            </a:pPr>
            <a:r>
              <a:rPr lang="en-US"/>
              <a:t>Watches for contested substitutions</a:t>
            </a:r>
          </a:p>
          <a:p>
            <a:pPr marL="183359" lvl="0" indent="-174698">
              <a:buFont typeface="Arial" panose="020B0604020202020204" pitchFamily="34" charset="0"/>
              <a:buChar char="•"/>
            </a:pPr>
            <a:r>
              <a:rPr lang="en-US"/>
              <a:t>Makes the over and back call if necessary</a:t>
            </a:r>
          </a:p>
          <a:p>
            <a:pPr marL="183359" lvl="0" indent="-174698">
              <a:buFont typeface="Arial" panose="020B0604020202020204" pitchFamily="34" charset="0"/>
              <a:buChar char="•"/>
            </a:pPr>
            <a:r>
              <a:rPr lang="en-US"/>
              <a:t>Covers the far goal</a:t>
            </a:r>
          </a:p>
          <a:p>
            <a:r>
              <a:rPr lang="en-US" b="1"/>
              <a:t>Note: </a:t>
            </a:r>
            <a:r>
              <a:rPr lang="en-US" i="0"/>
              <a:t>The pre-game should be clear on each responsibility, but the most important is that the Trail official watches the shooter on every shot.</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4</a:t>
            </a:fld>
            <a:endParaRPr lang="en-US"/>
          </a:p>
        </p:txBody>
      </p:sp>
    </p:spTree>
    <p:extLst>
      <p:ext uri="{BB962C8B-B14F-4D97-AF65-F5344CB8AC3E}">
        <p14:creationId xmlns:p14="http://schemas.microsoft.com/office/powerpoint/2010/main" val="538458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rPr>
              <a:t>GOAL CREASE PRIVILEGES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tx1"/>
                </a:solidFill>
              </a:rPr>
              <a:t>A properly equipped goalkeeper has the following privileges and protections within the goal-crease, so long as he maintains continuous contact using at least one foot with the interior of the goal crease:</a:t>
            </a:r>
            <a:endParaRPr lang="en-US"/>
          </a:p>
          <a:p>
            <a:pPr marL="171450" indent="-171450">
              <a:buFont typeface="Arial" panose="020B0604020202020204" pitchFamily="34" charset="0"/>
              <a:buChar char="•"/>
            </a:pPr>
            <a:r>
              <a:rPr lang="en-US"/>
              <a:t>A goalkeeper may stop the ball in any manner with his crosse or body while in the crease area.</a:t>
            </a:r>
          </a:p>
          <a:p>
            <a:pPr marL="171450" indent="-171450">
              <a:buFont typeface="Arial" panose="020B0604020202020204" pitchFamily="34" charset="0"/>
              <a:buChar char="•"/>
            </a:pPr>
            <a:r>
              <a:rPr lang="en-US"/>
              <a:t>He may block or bat the ball away with his hand, but he may not catch the ball with his hand. </a:t>
            </a:r>
          </a:p>
          <a:p>
            <a:pPr marL="171450" indent="-171450">
              <a:buFont typeface="Arial" panose="020B0604020202020204" pitchFamily="34" charset="0"/>
              <a:buChar char="•"/>
            </a:pPr>
            <a:r>
              <a:rPr lang="en-US"/>
              <a:t>No opposing player may make contact with the goalkeeper or the portion of his crosse that is within the goal crease area, regardless of whether the goalkeeper has the ball in possession. </a:t>
            </a:r>
          </a:p>
          <a:p>
            <a:pPr marL="171450" indent="-171450">
              <a:buFont typeface="Arial" panose="020B0604020202020204" pitchFamily="34" charset="0"/>
              <a:buChar char="•"/>
            </a:pPr>
            <a:r>
              <a:rPr lang="en-US"/>
              <a:t>When the goalkeeper is in the crease, any portion of the goalkeeper’s crosse extended outside the crease, is subject to being stick checked, except when the ball is in his crosse.</a:t>
            </a:r>
          </a:p>
          <a:p>
            <a:pPr marL="171450" indent="-171450">
              <a:buFont typeface="Arial" panose="020B0604020202020204" pitchFamily="34" charset="0"/>
              <a:buChar char="•"/>
            </a:pPr>
            <a:r>
              <a:rPr lang="en-US"/>
              <a:t>A goalkeeper or any player on the goalkeeper’s team may receive a pass while in the crease.</a:t>
            </a:r>
          </a:p>
          <a:p>
            <a:pPr marL="171450" indent="-171450">
              <a:buFont typeface="Arial" panose="020B0604020202020204" pitchFamily="34" charset="0"/>
              <a:buChar char="•"/>
            </a:pPr>
            <a:r>
              <a:rPr lang="en-US"/>
              <a:t>While in possession of the ball, no opposing player shall make contact with the goalkeeper or his crosse.</a:t>
            </a:r>
          </a:p>
          <a:p>
            <a:pPr marL="171450" indent="-171450">
              <a:buFont typeface="Arial" panose="020B0604020202020204" pitchFamily="34" charset="0"/>
              <a:buChar char="•"/>
            </a:pPr>
            <a:r>
              <a:rPr lang="en-US"/>
              <a:t>Other players do not have the same protections as goalkeepers.</a:t>
            </a:r>
          </a:p>
          <a:p>
            <a:pPr marL="171450" indent="-171450">
              <a:buFont typeface="Arial" panose="020B0604020202020204" pitchFamily="34" charset="0"/>
              <a:buChar char="•"/>
            </a:pPr>
            <a:r>
              <a:rPr lang="en-US"/>
              <a:t>Opposing players can check non-goalkeepers when they have the ball and are located in the crease but may not enter the crease</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5</a:t>
            </a:fld>
            <a:endParaRPr lang="en-US"/>
          </a:p>
        </p:txBody>
      </p:sp>
    </p:spTree>
    <p:extLst>
      <p:ext uri="{BB962C8B-B14F-4D97-AF65-F5344CB8AC3E}">
        <p14:creationId xmlns:p14="http://schemas.microsoft.com/office/powerpoint/2010/main" val="1398127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t>GOAL CREASE PROHIBITIONS</a:t>
            </a:r>
          </a:p>
          <a:p>
            <a:pPr marL="171450" indent="-171450">
              <a:buFont typeface="Arial" panose="020B0604020202020204" pitchFamily="34" charset="0"/>
              <a:buChar char="•"/>
            </a:pPr>
            <a:r>
              <a:rPr lang="en-US"/>
              <a:t>No offensive player may enter the crease at any time.</a:t>
            </a:r>
          </a:p>
          <a:p>
            <a:pPr marL="171450" indent="-171450">
              <a:buFont typeface="Arial" panose="020B0604020202020204" pitchFamily="34" charset="0"/>
              <a:buChar char="•"/>
            </a:pPr>
            <a:r>
              <a:rPr lang="en-US"/>
              <a:t>Offensive players can reach their stick into the crease to collect a loose ball but must not make contact with the goalkeeper or the goalkeeper’s crosse. </a:t>
            </a:r>
          </a:p>
          <a:p>
            <a:pPr marL="171450" indent="-171450">
              <a:buFont typeface="Arial" panose="020B0604020202020204" pitchFamily="34" charset="0"/>
              <a:buChar char="•"/>
            </a:pPr>
            <a:r>
              <a:rPr lang="en-US"/>
              <a:t>A goalkeeper or a defender may not exceed four seconds with possession of the ball in their crease. </a:t>
            </a:r>
          </a:p>
          <a:p>
            <a:pPr marL="171450" indent="-171450">
              <a:buFont typeface="Arial" panose="020B0604020202020204" pitchFamily="34" charset="0"/>
              <a:buChar char="•"/>
            </a:pPr>
            <a:r>
              <a:rPr lang="en-US"/>
              <a:t>No defensive player, other than a properly equipped goalkeeper, can enter their crease with the perceived intent on blocking a shot or acting as a goalkeeper.</a:t>
            </a:r>
          </a:p>
          <a:p>
            <a:pPr marL="628650" lvl="1" indent="-171450">
              <a:buFont typeface="Arial" panose="020B0604020202020204" pitchFamily="34" charset="0"/>
              <a:buChar char="•"/>
            </a:pPr>
            <a:r>
              <a:rPr lang="en-US"/>
              <a:t>Defensive players are allowed to be in or pass through the crease to but never to block a shot.</a:t>
            </a:r>
          </a:p>
          <a:p>
            <a:pPr marL="628650" lvl="1" indent="-171450">
              <a:buFont typeface="Arial" panose="020B0604020202020204" pitchFamily="34" charset="0"/>
              <a:buChar char="•"/>
            </a:pPr>
            <a:r>
              <a:rPr lang="en-US"/>
              <a:t>Officials will stop play as soon as they notice the situation except if a ball is already in flight on a shot.</a:t>
            </a:r>
          </a:p>
          <a:p>
            <a:pPr marL="628650" lvl="1" indent="-171450">
              <a:buFont typeface="Arial" panose="020B0604020202020204" pitchFamily="34" charset="0"/>
              <a:buChar char="•"/>
            </a:pPr>
            <a:r>
              <a:rPr lang="en-US"/>
              <a:t>If a shot is in flight, it shall be allowed to come to its natural conclusion before stopping play.</a:t>
            </a:r>
          </a:p>
          <a:p>
            <a:pPr marL="628650" lvl="1" indent="-171450">
              <a:buFont typeface="Arial" panose="020B0604020202020204" pitchFamily="34" charset="0"/>
              <a:buChar char="•"/>
            </a:pPr>
            <a:r>
              <a:rPr lang="en-US"/>
              <a:t>A violation will result in a technical foul for a conduct foul when a defensive player that violates this rule.</a:t>
            </a:r>
          </a:p>
          <a:p>
            <a:pPr marL="628650" lvl="1" indent="-171450">
              <a:buFont typeface="Arial" panose="020B0604020202020204" pitchFamily="34" charset="0"/>
              <a:buChar char="•"/>
            </a:pPr>
            <a:r>
              <a:rPr lang="en-US"/>
              <a:t>A subsequent violation is a personal foul that results in an unsportsmanlike conduct penalty</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6</a:t>
            </a:fld>
            <a:endParaRPr lang="en-US"/>
          </a:p>
        </p:txBody>
      </p:sp>
    </p:spTree>
    <p:extLst>
      <p:ext uri="{BB962C8B-B14F-4D97-AF65-F5344CB8AC3E}">
        <p14:creationId xmlns:p14="http://schemas.microsoft.com/office/powerpoint/2010/main" val="1994296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CREASE VIOLATIONS</a:t>
            </a:r>
          </a:p>
          <a:p>
            <a:pPr marL="171450" indent="-171450">
              <a:buFont typeface="Arial" panose="020B0604020202020204" pitchFamily="34" charset="0"/>
              <a:buChar char="•"/>
            </a:pPr>
            <a:r>
              <a:rPr lang="en-US"/>
              <a:t>Offense cannot physically</a:t>
            </a:r>
            <a:r>
              <a:rPr lang="en-US" baseline="0"/>
              <a:t> touch the crease (crosse does not count, may reach in to play a loose ball)</a:t>
            </a:r>
          </a:p>
          <a:p>
            <a:pPr marL="171450" indent="-171450">
              <a:buFont typeface="Arial" panose="020B0604020202020204" pitchFamily="34" charset="0"/>
              <a:buChar char="•"/>
            </a:pPr>
            <a:r>
              <a:rPr lang="en-US" baseline="0"/>
              <a:t>Offense cannot touch the goal (with body or crosse)</a:t>
            </a:r>
          </a:p>
          <a:p>
            <a:pPr marL="171450" indent="-171450">
              <a:buFont typeface="Arial" panose="020B0604020202020204" pitchFamily="34" charset="0"/>
              <a:buChar char="•"/>
            </a:pPr>
            <a:r>
              <a:rPr lang="en-US" baseline="0"/>
              <a:t>Offense may not dive into the crease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7</a:t>
            </a:fld>
            <a:endParaRPr lang="en-US"/>
          </a:p>
        </p:txBody>
      </p:sp>
    </p:spTree>
    <p:extLst>
      <p:ext uri="{BB962C8B-B14F-4D97-AF65-F5344CB8AC3E}">
        <p14:creationId xmlns:p14="http://schemas.microsoft.com/office/powerpoint/2010/main" val="3692689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GOALKEEPER INTERFERENCE</a:t>
            </a:r>
          </a:p>
          <a:p>
            <a:pPr marL="171450" indent="-171450">
              <a:buFont typeface="Arial" panose="020B0604020202020204" pitchFamily="34" charset="0"/>
              <a:buChar char="•"/>
            </a:pPr>
            <a:r>
              <a:rPr lang="en-US" baseline="0"/>
              <a:t>Offense cannot touch the goalkeeper’s body or crosse while the goalkeeper and his crosse is inside the crease</a:t>
            </a:r>
          </a:p>
          <a:p>
            <a:pPr marL="171450" indent="-171450">
              <a:buFont typeface="Arial" panose="020B0604020202020204" pitchFamily="34" charset="0"/>
              <a:buChar char="•"/>
            </a:pPr>
            <a:r>
              <a:rPr lang="en-US" baseline="0"/>
              <a:t>A goalie’s crosse may be checked if outside of the cylinder and the ball is loose</a:t>
            </a:r>
          </a:p>
          <a:p>
            <a:pPr marL="171450" indent="-171450">
              <a:buFont typeface="Arial" panose="020B0604020202020204" pitchFamily="34" charset="0"/>
              <a:buChar char="•"/>
            </a:pPr>
            <a:r>
              <a:rPr lang="en-US" baseline="0"/>
              <a:t>A covered ball by the goalie’s stick outside the crease is NOT considered possession</a:t>
            </a:r>
          </a:p>
          <a:p>
            <a:endParaRPr lang="en-US" b="1" baseline="0"/>
          </a:p>
          <a:p>
            <a:r>
              <a:rPr lang="en-US" b="1" baseline="0"/>
              <a:t>Discussion item:</a:t>
            </a:r>
            <a:endParaRPr lang="en-US" b="0" baseline="0"/>
          </a:p>
          <a:p>
            <a:pPr marL="171450" indent="-171450">
              <a:buFont typeface="Arial" panose="020B0604020202020204" pitchFamily="34" charset="0"/>
              <a:buChar char="•"/>
            </a:pPr>
            <a:r>
              <a:rPr lang="en-US" b="0" baseline="0"/>
              <a:t>Why is goalkeeper interference a play-on when he has possession and not a flag down?</a:t>
            </a:r>
          </a:p>
          <a:p>
            <a:pPr marL="171450" indent="-171450">
              <a:buFont typeface="Arial" panose="020B0604020202020204" pitchFamily="34" charset="0"/>
              <a:buChar char="•"/>
            </a:pPr>
            <a:r>
              <a:rPr lang="en-US" b="0" baseline="0"/>
              <a:t>This is a rare technical foul with possession that does not result in a flag on the offending team. Think of it as any offensive violation with the crease or the goalkeeper always turns the ball over to the defense. The “play-on” allows the defensive team an opportunity to preserve a fast break opportunity, and if they are unable to capitalize due to a bad pass or losing the ball they still retain the ball due to the violation.</a:t>
            </a:r>
            <a:endParaRPr lang="en-US" b="1"/>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8</a:t>
            </a:fld>
            <a:endParaRPr lang="en-US"/>
          </a:p>
        </p:txBody>
      </p:sp>
    </p:spTree>
    <p:extLst>
      <p:ext uri="{BB962C8B-B14F-4D97-AF65-F5344CB8AC3E}">
        <p14:creationId xmlns:p14="http://schemas.microsoft.com/office/powerpoint/2010/main" val="159669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SCORING</a:t>
            </a:r>
          </a:p>
          <a:p>
            <a:r>
              <a:rPr lang="en-US" b="1"/>
              <a:t>Discussion item:</a:t>
            </a:r>
          </a:p>
          <a:p>
            <a:r>
              <a:rPr lang="en-US"/>
              <a:t>How can the ball be propelled into the Goal?</a:t>
            </a:r>
          </a:p>
          <a:p>
            <a:pPr marL="171450" indent="-171450">
              <a:buFont typeface="Arial" panose="020B0604020202020204" pitchFamily="34" charset="0"/>
              <a:buChar char="•"/>
            </a:pPr>
            <a:r>
              <a:rPr lang="en-US"/>
              <a:t>Shot</a:t>
            </a:r>
          </a:p>
          <a:p>
            <a:pPr marL="171450" indent="-171450">
              <a:buFont typeface="Arial" panose="020B0604020202020204" pitchFamily="34" charset="0"/>
              <a:buChar char="•"/>
            </a:pPr>
            <a:r>
              <a:rPr lang="en-US"/>
              <a:t>Kicked </a:t>
            </a:r>
          </a:p>
          <a:p>
            <a:pPr marL="171450" indent="-171450">
              <a:buFont typeface="Arial" panose="020B0604020202020204" pitchFamily="34" charset="0"/>
              <a:buChar char="•"/>
            </a:pPr>
            <a:r>
              <a:rPr lang="en-US"/>
              <a:t>Batted</a:t>
            </a:r>
          </a:p>
          <a:p>
            <a:pPr marL="171450" indent="-171450">
              <a:buFont typeface="Arial" panose="020B0604020202020204" pitchFamily="34" charset="0"/>
              <a:buChar char="•"/>
            </a:pPr>
            <a:r>
              <a:rPr lang="en-US"/>
              <a:t>Deflected</a:t>
            </a:r>
          </a:p>
          <a:p>
            <a:r>
              <a:rPr lang="en-US" b="1">
                <a:ea typeface="Calibri" panose="020F0502020204030204"/>
                <a:cs typeface="Calibri" panose="020F0502020204030204"/>
              </a:rPr>
              <a:t>Scenario </a:t>
            </a:r>
          </a:p>
          <a:p>
            <a:pPr marL="171450" indent="-171450">
              <a:buFont typeface="Arial"/>
              <a:buChar char="•"/>
            </a:pPr>
            <a:r>
              <a:rPr lang="en-US">
                <a:ea typeface="Calibri" panose="020F0502020204030204"/>
                <a:cs typeface="Calibri" panose="020F0502020204030204"/>
              </a:rPr>
              <a:t>Goalie makes a save, during his outlet pass (with possession of the ball) brings the head of the stick into the goal and the ball falls out and becomes loose within the goal. What's your call?</a:t>
            </a:r>
          </a:p>
          <a:p>
            <a:pPr marL="171450" indent="-171450">
              <a:buFont typeface="Arial"/>
              <a:buChar char="•"/>
            </a:pPr>
            <a:r>
              <a:rPr lang="en-US">
                <a:ea typeface="Calibri" panose="020F0502020204030204"/>
                <a:cs typeface="Calibri" panose="020F0502020204030204"/>
              </a:rPr>
              <a:t>Answer- No goal, ball was in possession NOT LOOSE when it crossed the goal line </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9</a:t>
            </a:fld>
            <a:endParaRPr lang="en-US"/>
          </a:p>
        </p:txBody>
      </p:sp>
    </p:spTree>
    <p:extLst>
      <p:ext uri="{BB962C8B-B14F-4D97-AF65-F5344CB8AC3E}">
        <p14:creationId xmlns:p14="http://schemas.microsoft.com/office/powerpoint/2010/main" val="3615951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56CFAF-5C8F-1D7A-A636-79012DCC4D59}"/>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4" name="Picture 3" descr="Logo&#10;&#10;Description automatically generated">
            <a:extLst>
              <a:ext uri="{FF2B5EF4-FFF2-40B4-BE49-F238E27FC236}">
                <a16:creationId xmlns:a16="http://schemas.microsoft.com/office/drawing/2014/main" id="{7ED9714A-62E3-63DE-94A2-A0120C203D44}"/>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94C357-E6A3-31E7-1055-23A7A76928C4}"/>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4" name="Picture 3" descr="Logo&#10;&#10;Description automatically generated">
            <a:extLst>
              <a:ext uri="{FF2B5EF4-FFF2-40B4-BE49-F238E27FC236}">
                <a16:creationId xmlns:a16="http://schemas.microsoft.com/office/drawing/2014/main" id="{4C6A8CA0-AF47-2B21-A9D3-B9A5E77A6428}"/>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Chart, box and whisker chart&#10;&#10;Description automatically generated">
            <a:extLst>
              <a:ext uri="{FF2B5EF4-FFF2-40B4-BE49-F238E27FC236}">
                <a16:creationId xmlns:a16="http://schemas.microsoft.com/office/drawing/2014/main" id="{F948C565-BCBA-8DB0-8185-FE9D6B119ECA}"/>
              </a:ext>
            </a:extLst>
          </p:cNvPr>
          <p:cNvPicPr>
            <a:picLocks noChangeAspect="1"/>
          </p:cNvPicPr>
          <p:nvPr userDrawn="1"/>
        </p:nvPicPr>
        <p:blipFill rotWithShape="1">
          <a:blip r:embed="rId3"/>
          <a:srcRect l="50000"/>
          <a:stretch/>
        </p:blipFill>
        <p:spPr>
          <a:xfrm>
            <a:off x="5771803" y="1618216"/>
            <a:ext cx="5265716" cy="4680638"/>
          </a:xfrm>
          <a:prstGeom prst="rect">
            <a:avLst/>
          </a:prstGeom>
        </p:spPr>
      </p:pic>
      <p:sp>
        <p:nvSpPr>
          <p:cNvPr id="4" name="Title 2">
            <a:extLst>
              <a:ext uri="{FF2B5EF4-FFF2-40B4-BE49-F238E27FC236}">
                <a16:creationId xmlns:a16="http://schemas.microsoft.com/office/drawing/2014/main" id="{5C0474AF-7E34-A6D2-96CD-C837410D83F4}"/>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5" name="Picture 4" descr="Logo&#10;&#10;Description automatically generated">
            <a:extLst>
              <a:ext uri="{FF2B5EF4-FFF2-40B4-BE49-F238E27FC236}">
                <a16:creationId xmlns:a16="http://schemas.microsoft.com/office/drawing/2014/main" id="{E649FEBC-6A55-05C3-5B8C-B959EC551E19}"/>
              </a:ext>
            </a:extLst>
          </p:cNvPr>
          <p:cNvPicPr>
            <a:picLocks noChangeAspect="1"/>
          </p:cNvPicPr>
          <p:nvPr userDrawn="1"/>
        </p:nvPicPr>
        <p:blipFill>
          <a:blip r:embed="rId4"/>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Chart, box and whisker chart&#10;&#10;Description automatically generated">
            <a:extLst>
              <a:ext uri="{FF2B5EF4-FFF2-40B4-BE49-F238E27FC236}">
                <a16:creationId xmlns:a16="http://schemas.microsoft.com/office/drawing/2014/main" id="{784A2480-F17C-956C-5967-E51EC7CE8C4A}"/>
              </a:ext>
            </a:extLst>
          </p:cNvPr>
          <p:cNvPicPr>
            <a:picLocks noChangeAspect="1"/>
          </p:cNvPicPr>
          <p:nvPr userDrawn="1"/>
        </p:nvPicPr>
        <p:blipFill>
          <a:blip r:embed="rId3"/>
          <a:stretch>
            <a:fillRect/>
          </a:stretch>
        </p:blipFill>
        <p:spPr>
          <a:xfrm>
            <a:off x="830282" y="1618216"/>
            <a:ext cx="10531434" cy="4680638"/>
          </a:xfrm>
          <a:prstGeom prst="rect">
            <a:avLst/>
          </a:prstGeom>
        </p:spPr>
      </p:pic>
      <p:sp>
        <p:nvSpPr>
          <p:cNvPr id="4" name="Title 2">
            <a:extLst>
              <a:ext uri="{FF2B5EF4-FFF2-40B4-BE49-F238E27FC236}">
                <a16:creationId xmlns:a16="http://schemas.microsoft.com/office/drawing/2014/main" id="{7246762E-771C-F7B8-8FA1-EF2B76709C4B}"/>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5" name="Picture 4" descr="Logo&#10;&#10;Description automatically generated">
            <a:extLst>
              <a:ext uri="{FF2B5EF4-FFF2-40B4-BE49-F238E27FC236}">
                <a16:creationId xmlns:a16="http://schemas.microsoft.com/office/drawing/2014/main" id="{3BD40970-200B-1BA5-FA58-C609B70BF36C}"/>
              </a:ext>
            </a:extLst>
          </p:cNvPr>
          <p:cNvPicPr>
            <a:picLocks noChangeAspect="1"/>
          </p:cNvPicPr>
          <p:nvPr userDrawn="1"/>
        </p:nvPicPr>
        <p:blipFill>
          <a:blip r:embed="rId4"/>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9" r:id="rId8"/>
    <p:sldLayoutId id="214748366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play.kahoot.it/v2/?quizId=da74790e-5fb4-4fb1-a056-55507ad0fcdd" TargetMode="External"/><Relationship Id="rId5" Type="http://schemas.openxmlformats.org/officeDocument/2006/relationships/hyperlink" Target="https://create.kahoot.it/auth/login" TargetMode="External"/><Relationship Id="rId4" Type="http://schemas.openxmlformats.org/officeDocument/2006/relationships/hyperlink" Target="http://www.kahoot.i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6451195" y="5273606"/>
            <a:ext cx="5738445" cy="707886"/>
          </a:xfrm>
          <a:prstGeom prst="rect">
            <a:avLst/>
          </a:prstGeom>
          <a:noFill/>
        </p:spPr>
        <p:txBody>
          <a:bodyPr wrap="square" lIns="91440" tIns="45720" rIns="91440" bIns="45720" rtlCol="0" anchor="t">
            <a:spAutoFit/>
          </a:bodyPr>
          <a:lstStyle/>
          <a:p>
            <a:pPr algn="r"/>
            <a:r>
              <a:rPr lang="en-US" sz="4000" spc="600">
                <a:solidFill>
                  <a:schemeClr val="bg1"/>
                </a:solidFill>
                <a:latin typeface="Alt Gothic Comp ATF"/>
              </a:rPr>
              <a:t>RULE 4-PART 3: THE GOAL AREA</a:t>
            </a:r>
          </a:p>
        </p:txBody>
      </p:sp>
      <p:sp>
        <p:nvSpPr>
          <p:cNvPr id="5" name="TextBox 4">
            <a:extLst>
              <a:ext uri="{FF2B5EF4-FFF2-40B4-BE49-F238E27FC236}">
                <a16:creationId xmlns:a16="http://schemas.microsoft.com/office/drawing/2014/main" id="{E4B48B1D-AC4C-EE66-0424-E0B66243C2FE}"/>
              </a:ext>
            </a:extLst>
          </p:cNvPr>
          <p:cNvSpPr txBox="1"/>
          <p:nvPr/>
        </p:nvSpPr>
        <p:spPr>
          <a:xfrm>
            <a:off x="1326581" y="370824"/>
            <a:ext cx="2821039" cy="1446550"/>
          </a:xfrm>
          <a:prstGeom prst="rect">
            <a:avLst/>
          </a:prstGeom>
          <a:noFill/>
        </p:spPr>
        <p:txBody>
          <a:bodyPr wrap="square" lIns="91440" tIns="45720" rIns="91440" bIns="45720" rtlCol="0" anchor="t">
            <a:spAutoFit/>
          </a:bodyPr>
          <a:lstStyle/>
          <a:p>
            <a:pPr marL="182880"/>
            <a:r>
              <a:rPr lang="en-US" sz="4400" b="1" spc="600">
                <a:solidFill>
                  <a:schemeClr val="bg1"/>
                </a:solidFill>
                <a:latin typeface="Alt Gothic Comp ATF"/>
              </a:rPr>
              <a:t>OFFICIALS</a:t>
            </a:r>
            <a:r>
              <a:rPr lang="en-US" sz="4400" b="1" spc="600">
                <a:solidFill>
                  <a:srgbClr val="C00000"/>
                </a:solidFill>
                <a:latin typeface="Alt Gothic Comp ATF"/>
              </a:rPr>
              <a:t> </a:t>
            </a:r>
            <a:endParaRPr lang="en-US" sz="4400" b="1" spc="600">
              <a:solidFill>
                <a:srgbClr val="C00000"/>
              </a:solidFill>
              <a:latin typeface="Alt Gothic Comp ATF" panose="020B0608040502040204" pitchFamily="34" charset="77"/>
            </a:endParaRPr>
          </a:p>
          <a:p>
            <a:pPr marL="182880"/>
            <a:r>
              <a:rPr lang="en-US" sz="4400" b="1" spc="600">
                <a:solidFill>
                  <a:srgbClr val="C00000"/>
                </a:solidFill>
                <a:latin typeface="Alt Gothic Comp ATF"/>
              </a:rPr>
              <a:t>EDUCATION</a:t>
            </a:r>
            <a:endParaRPr lang="en-US" sz="4400" b="1" i="0" spc="600">
              <a:solidFill>
                <a:srgbClr val="C00000"/>
              </a:solidFill>
              <a:latin typeface="Alt Gothic Comp ATF" panose="020B0608040502040204" pitchFamily="34" charset="77"/>
            </a:endParaRPr>
          </a:p>
        </p:txBody>
      </p:sp>
      <p:sp>
        <p:nvSpPr>
          <p:cNvPr id="7" name="TextBox 6">
            <a:extLst>
              <a:ext uri="{FF2B5EF4-FFF2-40B4-BE49-F238E27FC236}">
                <a16:creationId xmlns:a16="http://schemas.microsoft.com/office/drawing/2014/main" id="{A12BE833-EB72-05CD-865F-586D48AE4EE3}"/>
              </a:ext>
            </a:extLst>
          </p:cNvPr>
          <p:cNvSpPr txBox="1"/>
          <p:nvPr/>
        </p:nvSpPr>
        <p:spPr>
          <a:xfrm>
            <a:off x="6830122" y="5972416"/>
            <a:ext cx="803030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1400" spc="100">
                <a:solidFill>
                  <a:srgbClr val="97999B"/>
                </a:solidFill>
                <a:latin typeface="Obvia Wide Medium" panose="02000503040000020004" pitchFamily="2" charset="77"/>
              </a:rPr>
              <a:t>MENS OFFICIALS DEVELOPMENT  </a:t>
            </a:r>
            <a:r>
              <a:rPr lang="en-US" sz="1400" b="0" i="0" spc="100" baseline="0">
                <a:solidFill>
                  <a:srgbClr val="97999B"/>
                </a:solidFill>
                <a:latin typeface="Obvia Wide Medium" panose="02000503040000020004" pitchFamily="2" charset="77"/>
              </a:rPr>
              <a:t>|  2025 SEASON</a:t>
            </a:r>
          </a:p>
        </p:txBody>
      </p:sp>
    </p:spTree>
    <p:extLst>
      <p:ext uri="{BB962C8B-B14F-4D97-AF65-F5344CB8AC3E}">
        <p14:creationId xmlns:p14="http://schemas.microsoft.com/office/powerpoint/2010/main" val="1530081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10</a:t>
            </a:fld>
            <a:endParaRPr lang="en-US" b="1">
              <a:latin typeface="Alt Gothic Comp ATF Blk" panose="020B0508040502040204" pitchFamily="34" charset="77"/>
            </a:endParaRPr>
          </a:p>
        </p:txBody>
      </p:sp>
      <p:sp>
        <p:nvSpPr>
          <p:cNvPr id="3" name="Title 2">
            <a:extLst>
              <a:ext uri="{FF2B5EF4-FFF2-40B4-BE49-F238E27FC236}">
                <a16:creationId xmlns:a16="http://schemas.microsoft.com/office/drawing/2014/main" id="{2B0E3A23-8952-00CD-E240-A25670658833}"/>
              </a:ext>
            </a:extLst>
          </p:cNvPr>
          <p:cNvSpPr>
            <a:spLocks noGrp="1"/>
          </p:cNvSpPr>
          <p:nvPr>
            <p:ph type="title"/>
          </p:nvPr>
        </p:nvSpPr>
        <p:spPr/>
        <p:txBody>
          <a:bodyPr/>
          <a:lstStyle/>
          <a:p>
            <a:r>
              <a:rPr lang="en-US"/>
              <a:t>GOAL NOT SCORED</a:t>
            </a:r>
          </a:p>
        </p:txBody>
      </p:sp>
      <p:pic>
        <p:nvPicPr>
          <p:cNvPr id="9" name="Picture 8" descr="A group of people playing lacrosse&#10;&#10;Description automatically generated with medium confidence">
            <a:extLst>
              <a:ext uri="{FF2B5EF4-FFF2-40B4-BE49-F238E27FC236}">
                <a16:creationId xmlns:a16="http://schemas.microsoft.com/office/drawing/2014/main" id="{17465361-A5A4-C598-4EDD-E5219EFD5A25}"/>
              </a:ext>
            </a:extLst>
          </p:cNvPr>
          <p:cNvPicPr>
            <a:picLocks noChangeAspect="1"/>
          </p:cNvPicPr>
          <p:nvPr/>
        </p:nvPicPr>
        <p:blipFill rotWithShape="1">
          <a:blip r:embed="rId3"/>
          <a:srcRect l="28760" t="1" r="-29" b="1"/>
          <a:stretch/>
        </p:blipFill>
        <p:spPr>
          <a:xfrm>
            <a:off x="5881510" y="13658"/>
            <a:ext cx="636834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Google Shape;101;p1">
            <a:extLst>
              <a:ext uri="{FF2B5EF4-FFF2-40B4-BE49-F238E27FC236}">
                <a16:creationId xmlns:a16="http://schemas.microsoft.com/office/drawing/2014/main" id="{EC2BB97F-BE8A-FBE6-1925-05991DC4A8B4}"/>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i="0" u="none" strike="noStrike" cap="none">
                <a:solidFill>
                  <a:srgbClr val="C8102E"/>
                </a:solidFill>
                <a:latin typeface="Obvia" panose="02000503040000020004" pitchFamily="50" charset="0"/>
                <a:ea typeface="Arial"/>
                <a:cs typeface="Arial"/>
                <a:sym typeface="Arial"/>
              </a:rPr>
              <a:t>END OF PERIOD</a:t>
            </a:r>
            <a:endParaRPr lang="en-US" sz="2200" b="0" i="0" u="none" strike="noStrike" cap="none">
              <a:solidFill>
                <a:srgbClr val="C8102E"/>
              </a:solidFill>
              <a:latin typeface="Obvia" panose="02000503040000020004" pitchFamily="50" charset="0"/>
              <a:ea typeface="Arial"/>
              <a:cs typeface="Arial"/>
              <a:sym typeface="Arial"/>
            </a:endParaRPr>
          </a:p>
        </p:txBody>
      </p:sp>
      <p:sp>
        <p:nvSpPr>
          <p:cNvPr id="13" name="TextBox 12">
            <a:extLst>
              <a:ext uri="{FF2B5EF4-FFF2-40B4-BE49-F238E27FC236}">
                <a16:creationId xmlns:a16="http://schemas.microsoft.com/office/drawing/2014/main" id="{7B45D5D7-3A7C-AB8A-DE72-27E7BD8F4679}"/>
              </a:ext>
            </a:extLst>
          </p:cNvPr>
          <p:cNvSpPr txBox="1"/>
          <p:nvPr/>
        </p:nvSpPr>
        <p:spPr>
          <a:xfrm>
            <a:off x="266700" y="1316491"/>
            <a:ext cx="5106811" cy="3200876"/>
          </a:xfrm>
          <a:prstGeom prst="rect">
            <a:avLst/>
          </a:prstGeom>
          <a:noFill/>
        </p:spPr>
        <p:txBody>
          <a:bodyPr wrap="square">
            <a:spAutoFit/>
          </a:bodyPr>
          <a:lstStyle/>
          <a:p>
            <a:pPr marL="182880" indent="-182880">
              <a:spcBef>
                <a:spcPts val="600"/>
              </a:spcBef>
            </a:pPr>
            <a:r>
              <a:rPr lang="en-US" sz="2400" b="0" i="0">
                <a:effectLst/>
                <a:latin typeface="Acumin Pro" panose="020B0504020202020204" pitchFamily="34" charset="0"/>
              </a:rPr>
              <a:t>A goal is </a:t>
            </a:r>
            <a:r>
              <a:rPr lang="en-US" sz="2400">
                <a:latin typeface="Acumin Pro" panose="020B0504020202020204" pitchFamily="34" charset="0"/>
              </a:rPr>
              <a:t>NOT </a:t>
            </a:r>
            <a:r>
              <a:rPr lang="en-US" sz="2400" b="0" i="0">
                <a:effectLst/>
                <a:latin typeface="Acumin Pro" panose="020B0504020202020204" pitchFamily="34" charset="0"/>
              </a:rPr>
              <a:t>scored when</a:t>
            </a:r>
            <a:r>
              <a:rPr lang="en-US" sz="2400">
                <a:latin typeface="Acumin Pro" panose="020B0504020202020204" pitchFamily="34" charset="0"/>
              </a:rPr>
              <a:t>:</a:t>
            </a:r>
            <a:endParaRPr lang="en-US" sz="2400">
              <a:solidFill>
                <a:srgbClr val="000000"/>
              </a:solidFill>
              <a:latin typeface="Acumin Pro" panose="020B0504020202020204" pitchFamily="34" charset="0"/>
            </a:endParaRPr>
          </a:p>
          <a:p>
            <a:pPr marL="182880" indent="-182880">
              <a:spcBef>
                <a:spcPts val="600"/>
              </a:spcBef>
              <a:buFont typeface="Arial" panose="020B0604020202020204" pitchFamily="34" charset="0"/>
              <a:buChar char="•"/>
            </a:pPr>
            <a:r>
              <a:rPr lang="en-US" sz="2400" b="0" i="0">
                <a:solidFill>
                  <a:srgbClr val="000000"/>
                </a:solidFill>
                <a:effectLst/>
                <a:latin typeface="Acumin Pro" panose="020B0504020202020204" pitchFamily="34" charset="0"/>
              </a:rPr>
              <a:t>The horn has sounded to end the period before a shot has been released</a:t>
            </a:r>
          </a:p>
          <a:p>
            <a:pPr marL="182880" indent="-182880">
              <a:spcBef>
                <a:spcPts val="600"/>
              </a:spcBef>
              <a:buFont typeface="Arial" panose="020B0604020202020204" pitchFamily="34" charset="0"/>
              <a:buChar char="•"/>
            </a:pPr>
            <a:r>
              <a:rPr lang="en-US" sz="2400">
                <a:solidFill>
                  <a:srgbClr val="000000"/>
                </a:solidFill>
                <a:latin typeface="Acumin Pro" panose="020B0504020202020204" pitchFamily="34" charset="0"/>
              </a:rPr>
              <a:t>The horn has sounded after the shot has been taken but the ball is touched by an offensive player after the horn has sounded</a:t>
            </a:r>
          </a:p>
        </p:txBody>
      </p:sp>
    </p:spTree>
    <p:extLst>
      <p:ext uri="{BB962C8B-B14F-4D97-AF65-F5344CB8AC3E}">
        <p14:creationId xmlns:p14="http://schemas.microsoft.com/office/powerpoint/2010/main" val="168809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11</a:t>
            </a:fld>
            <a:endParaRPr lang="en-US" b="1">
              <a:latin typeface="Alt Gothic Comp ATF Blk" panose="020B0508040502040204" pitchFamily="34" charset="77"/>
            </a:endParaRPr>
          </a:p>
        </p:txBody>
      </p:sp>
      <p:graphicFrame>
        <p:nvGraphicFramePr>
          <p:cNvPr id="3" name="Diagram 2">
            <a:extLst>
              <a:ext uri="{FF2B5EF4-FFF2-40B4-BE49-F238E27FC236}">
                <a16:creationId xmlns:a16="http://schemas.microsoft.com/office/drawing/2014/main" id="{2B734D82-BC64-448A-B7DF-9BFED454F10E}"/>
              </a:ext>
            </a:extLst>
          </p:cNvPr>
          <p:cNvGraphicFramePr/>
          <p:nvPr>
            <p:extLst>
              <p:ext uri="{D42A27DB-BD31-4B8C-83A1-F6EECF244321}">
                <p14:modId xmlns:p14="http://schemas.microsoft.com/office/powerpoint/2010/main" val="713511877"/>
              </p:ext>
            </p:extLst>
          </p:nvPr>
        </p:nvGraphicFramePr>
        <p:xfrm>
          <a:off x="1051734" y="1415556"/>
          <a:ext cx="10515600" cy="4952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2">
            <a:extLst>
              <a:ext uri="{FF2B5EF4-FFF2-40B4-BE49-F238E27FC236}">
                <a16:creationId xmlns:a16="http://schemas.microsoft.com/office/drawing/2014/main" id="{FE89C5B2-3888-9CB1-AA16-E43202A438DD}"/>
              </a:ext>
            </a:extLst>
          </p:cNvPr>
          <p:cNvSpPr>
            <a:spLocks noGrp="1"/>
          </p:cNvSpPr>
          <p:nvPr>
            <p:ph type="title"/>
          </p:nvPr>
        </p:nvSpPr>
        <p:spPr>
          <a:xfrm>
            <a:off x="266700" y="279400"/>
            <a:ext cx="10515600" cy="758825"/>
          </a:xfrm>
        </p:spPr>
        <p:txBody>
          <a:bodyPr/>
          <a:lstStyle/>
          <a:p>
            <a:r>
              <a:rPr lang="en-US"/>
              <a:t>GOAL NOT SCORED</a:t>
            </a:r>
          </a:p>
        </p:txBody>
      </p:sp>
      <p:sp>
        <p:nvSpPr>
          <p:cNvPr id="7" name="Google Shape;101;p1">
            <a:extLst>
              <a:ext uri="{FF2B5EF4-FFF2-40B4-BE49-F238E27FC236}">
                <a16:creationId xmlns:a16="http://schemas.microsoft.com/office/drawing/2014/main" id="{025EDC2C-4141-40C6-94DE-CAA0394034EF}"/>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FOULS</a:t>
            </a:r>
            <a:endParaRPr lang="en-US" sz="2200" b="0" i="0" u="none" strike="noStrike" cap="none">
              <a:solidFill>
                <a:srgbClr val="C8102E"/>
              </a:solidFill>
              <a:latin typeface="Obvia" panose="02000503040000020004" pitchFamily="50" charset="0"/>
              <a:ea typeface="Arial"/>
              <a:cs typeface="Arial"/>
              <a:sym typeface="Arial"/>
            </a:endParaRPr>
          </a:p>
        </p:txBody>
      </p:sp>
    </p:spTree>
    <p:extLst>
      <p:ext uri="{BB962C8B-B14F-4D97-AF65-F5344CB8AC3E}">
        <p14:creationId xmlns:p14="http://schemas.microsoft.com/office/powerpoint/2010/main" val="1636991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12</a:t>
            </a:fld>
            <a:endParaRPr lang="en-US" b="1">
              <a:latin typeface="Alt Gothic Comp ATF Blk" panose="020B0508040502040204" pitchFamily="34" charset="77"/>
            </a:endParaRPr>
          </a:p>
        </p:txBody>
      </p:sp>
      <p:sp>
        <p:nvSpPr>
          <p:cNvPr id="10" name="TextBox 9">
            <a:extLst>
              <a:ext uri="{FF2B5EF4-FFF2-40B4-BE49-F238E27FC236}">
                <a16:creationId xmlns:a16="http://schemas.microsoft.com/office/drawing/2014/main" id="{03B4A739-6478-4CD6-8F0B-73F9E0C355F7}"/>
              </a:ext>
            </a:extLst>
          </p:cNvPr>
          <p:cNvSpPr txBox="1"/>
          <p:nvPr/>
        </p:nvSpPr>
        <p:spPr>
          <a:xfrm>
            <a:off x="266700" y="1332463"/>
            <a:ext cx="4996990" cy="4524315"/>
          </a:xfrm>
          <a:prstGeom prst="rect">
            <a:avLst/>
          </a:prstGeom>
          <a:noFill/>
        </p:spPr>
        <p:txBody>
          <a:bodyPr wrap="square">
            <a:spAutoFit/>
          </a:bodyPr>
          <a:lstStyle/>
          <a:p>
            <a:pPr marL="342900" indent="-342900">
              <a:buFont typeface="Arial" panose="020B0604020202020204" pitchFamily="34" charset="0"/>
              <a:buChar char="•"/>
            </a:pPr>
            <a:r>
              <a:rPr lang="en-US" sz="2400">
                <a:solidFill>
                  <a:srgbClr val="000000"/>
                </a:solidFill>
                <a:latin typeface="Acumin Pro" panose="020B0504020202020204" pitchFamily="34" charset="0"/>
              </a:rPr>
              <a:t>Diving is NOT the same at all levels.</a:t>
            </a:r>
          </a:p>
          <a:p>
            <a:pPr marL="342900" indent="-342900">
              <a:buFont typeface="Arial" panose="020B0604020202020204" pitchFamily="34" charset="0"/>
              <a:buChar char="•"/>
            </a:pPr>
            <a:r>
              <a:rPr lang="en-US" sz="2400">
                <a:solidFill>
                  <a:srgbClr val="000000"/>
                </a:solidFill>
                <a:latin typeface="Acumin Pro" panose="020B0504020202020204" pitchFamily="34" charset="0"/>
              </a:rPr>
              <a:t>Under NFHS rules, a player may NOT, under any circumstances land in the crease after a diving shot and have the goal count</a:t>
            </a:r>
          </a:p>
          <a:p>
            <a:pPr marL="342900" indent="-342900">
              <a:buFont typeface="Arial" panose="020B0604020202020204" pitchFamily="34" charset="0"/>
              <a:buChar char="•"/>
            </a:pPr>
            <a:r>
              <a:rPr lang="en-US" sz="2400">
                <a:solidFill>
                  <a:srgbClr val="000000"/>
                </a:solidFill>
                <a:latin typeface="Acumin Pro" panose="020B0504020202020204" pitchFamily="34" charset="0"/>
              </a:rPr>
              <a:t>If a player is contacted illegally, a goal cannot count, and the penalty shall be assessed.</a:t>
            </a:r>
          </a:p>
          <a:p>
            <a:pPr marL="342900" indent="-342900">
              <a:buFont typeface="Arial" panose="020B0604020202020204" pitchFamily="34" charset="0"/>
              <a:buChar char="•"/>
            </a:pPr>
            <a:r>
              <a:rPr lang="en-US" sz="2400">
                <a:solidFill>
                  <a:srgbClr val="000000"/>
                </a:solidFill>
                <a:latin typeface="Acumin Pro" panose="020B0504020202020204" pitchFamily="34" charset="0"/>
              </a:rPr>
              <a:t>If a player is contacted legally, it shall be a turnover</a:t>
            </a:r>
          </a:p>
          <a:p>
            <a:pPr marL="342900" indent="-342900">
              <a:buFont typeface="Arial" panose="020B0604020202020204" pitchFamily="34" charset="0"/>
              <a:buChar char="•"/>
            </a:pPr>
            <a:endParaRPr lang="en-US" sz="2400">
              <a:solidFill>
                <a:srgbClr val="000000"/>
              </a:solidFill>
              <a:latin typeface="Acumin Pro" panose="020B0504020202020204" pitchFamily="34" charset="0"/>
            </a:endParaRPr>
          </a:p>
        </p:txBody>
      </p:sp>
      <p:sp>
        <p:nvSpPr>
          <p:cNvPr id="4" name="Title 2">
            <a:extLst>
              <a:ext uri="{FF2B5EF4-FFF2-40B4-BE49-F238E27FC236}">
                <a16:creationId xmlns:a16="http://schemas.microsoft.com/office/drawing/2014/main" id="{B77AC587-3707-1DCA-0186-CF0662C09E45}"/>
              </a:ext>
            </a:extLst>
          </p:cNvPr>
          <p:cNvSpPr>
            <a:spLocks noGrp="1"/>
          </p:cNvSpPr>
          <p:nvPr>
            <p:ph type="title"/>
          </p:nvPr>
        </p:nvSpPr>
        <p:spPr>
          <a:xfrm>
            <a:off x="266700" y="279400"/>
            <a:ext cx="10515600" cy="758825"/>
          </a:xfrm>
        </p:spPr>
        <p:txBody>
          <a:bodyPr/>
          <a:lstStyle/>
          <a:p>
            <a:r>
              <a:rPr lang="en-US"/>
              <a:t>GOAL NOT SCORED</a:t>
            </a:r>
          </a:p>
        </p:txBody>
      </p:sp>
      <p:pic>
        <p:nvPicPr>
          <p:cNvPr id="9" name="Picture 8" descr="A group of people playing lacrosse&#10;&#10;Description automatically generated with medium confidence">
            <a:extLst>
              <a:ext uri="{FF2B5EF4-FFF2-40B4-BE49-F238E27FC236}">
                <a16:creationId xmlns:a16="http://schemas.microsoft.com/office/drawing/2014/main" id="{0E8621A5-1E45-E1F7-7764-A42A6A2785E8}"/>
              </a:ext>
            </a:extLst>
          </p:cNvPr>
          <p:cNvPicPr>
            <a:picLocks noChangeAspect="1"/>
          </p:cNvPicPr>
          <p:nvPr/>
        </p:nvPicPr>
        <p:blipFill rotWithShape="1">
          <a:blip r:embed="rId3"/>
          <a:srcRect l="26898" t="1" r="18435" b="1"/>
          <a:stretch/>
        </p:blipFill>
        <p:spPr>
          <a:xfrm>
            <a:off x="4876801" y="10"/>
            <a:ext cx="73152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1" name="Google Shape;101;p1">
            <a:extLst>
              <a:ext uri="{FF2B5EF4-FFF2-40B4-BE49-F238E27FC236}">
                <a16:creationId xmlns:a16="http://schemas.microsoft.com/office/drawing/2014/main" id="{A45841B9-BF36-DD2F-7F04-01474A412214}"/>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DIVE PLAYS</a:t>
            </a:r>
            <a:endParaRPr lang="en-US" sz="2200" b="0" i="0" u="none" strike="noStrike" cap="none">
              <a:solidFill>
                <a:srgbClr val="C8102E"/>
              </a:solidFill>
              <a:latin typeface="Obvia" panose="02000503040000020004" pitchFamily="50" charset="0"/>
              <a:ea typeface="Arial"/>
              <a:cs typeface="Arial"/>
              <a:sym typeface="Arial"/>
            </a:endParaRPr>
          </a:p>
        </p:txBody>
      </p:sp>
      <p:sp>
        <p:nvSpPr>
          <p:cNvPr id="12" name="Speech Bubble: Rectangle with Corners Rounded 11">
            <a:extLst>
              <a:ext uri="{FF2B5EF4-FFF2-40B4-BE49-F238E27FC236}">
                <a16:creationId xmlns:a16="http://schemas.microsoft.com/office/drawing/2014/main" id="{F2F4B483-D4C5-8759-79FD-E0820478D13D}"/>
              </a:ext>
            </a:extLst>
          </p:cNvPr>
          <p:cNvSpPr/>
          <p:nvPr/>
        </p:nvSpPr>
        <p:spPr>
          <a:xfrm>
            <a:off x="5158133" y="4728931"/>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p>
        </p:txBody>
      </p:sp>
    </p:spTree>
    <p:extLst>
      <p:ext uri="{BB962C8B-B14F-4D97-AF65-F5344CB8AC3E}">
        <p14:creationId xmlns:p14="http://schemas.microsoft.com/office/powerpoint/2010/main" val="1031486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KAHOOT!</a:t>
            </a:r>
          </a:p>
        </p:txBody>
      </p:sp>
      <p:sp>
        <p:nvSpPr>
          <p:cNvPr id="7" name="TextBox 2">
            <a:extLst>
              <a:ext uri="{FF2B5EF4-FFF2-40B4-BE49-F238E27FC236}">
                <a16:creationId xmlns:a16="http://schemas.microsoft.com/office/drawing/2014/main" id="{D0106ED4-6A22-6EC8-13CF-185EA51535D6}"/>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0" i="0" spc="100" baseline="0">
                <a:solidFill>
                  <a:srgbClr val="C8102E"/>
                </a:solidFill>
                <a:latin typeface="Obvia" panose="02000503040000020004" pitchFamily="50" charset="0"/>
              </a:rPr>
              <a:t>GAME-STYLE LEARNING</a:t>
            </a:r>
          </a:p>
        </p:txBody>
      </p:sp>
      <p:sp>
        <p:nvSpPr>
          <p:cNvPr id="8" name="TextBox 3">
            <a:extLst>
              <a:ext uri="{FF2B5EF4-FFF2-40B4-BE49-F238E27FC236}">
                <a16:creationId xmlns:a16="http://schemas.microsoft.com/office/drawing/2014/main" id="{8A6960CD-20DB-502F-8299-35253BB2E603}"/>
              </a:ext>
            </a:extLst>
          </p:cNvPr>
          <p:cNvSpPr txBox="1"/>
          <p:nvPr/>
        </p:nvSpPr>
        <p:spPr>
          <a:xfrm>
            <a:off x="250242" y="1277695"/>
            <a:ext cx="7534858"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spc="0" baseline="0">
                <a:solidFill>
                  <a:srgbClr val="00205B"/>
                </a:solidFill>
                <a:latin typeface="Acumin Pro" panose="020B0504020202020204" pitchFamily="34" charset="77"/>
              </a:rPr>
              <a:t>Kahoot! is a digital learning platform that uses quiz-style games to help students learn by making the information engaging in a fun way.</a:t>
            </a:r>
          </a:p>
          <a:p>
            <a:endParaRPr lang="en-US" sz="2000" b="0" i="0" spc="0" baseline="0">
              <a:solidFill>
                <a:srgbClr val="00205B"/>
              </a:solidFill>
              <a:latin typeface="Acumin Pro" panose="020B0504020202020204" pitchFamily="34" charset="77"/>
            </a:endParaRPr>
          </a:p>
          <a:p>
            <a:r>
              <a:rPr lang="en-US" sz="2000" b="0" i="0" spc="0" baseline="0">
                <a:solidFill>
                  <a:srgbClr val="00205B"/>
                </a:solidFill>
                <a:latin typeface="Acumin Pro" panose="020B0504020202020204" pitchFamily="34" charset="77"/>
              </a:rPr>
              <a:t>As one of the biggest names in quiz-based learning, it's impressive that Kahoot! still offers a free-to-use platform, which makes it highly accessible for teachers and students alike. It's also a helpful tool for a hybrid class that uses both digital and classroom-based learning.</a:t>
            </a:r>
          </a:p>
          <a:p>
            <a:endParaRPr lang="en-US" sz="2000" b="0" i="0" spc="0" baseline="0">
              <a:solidFill>
                <a:srgbClr val="00205B"/>
              </a:solidFill>
              <a:latin typeface="Acumin Pro" panose="020B0504020202020204" pitchFamily="34" charset="77"/>
            </a:endParaRPr>
          </a:p>
          <a:p>
            <a:r>
              <a:rPr lang="en-US" sz="2000" b="0" i="0" spc="0" baseline="0">
                <a:solidFill>
                  <a:srgbClr val="00205B"/>
                </a:solidFill>
                <a:latin typeface="Acumin Pro" panose="020B0504020202020204" pitchFamily="34" charset="77"/>
              </a:rPr>
              <a:t>The cloud-based service will work on most devices via a web browser. That means this is accessible for students in class or at home using laptops, tablets and smartphones.</a:t>
            </a:r>
          </a:p>
        </p:txBody>
      </p:sp>
      <p:pic>
        <p:nvPicPr>
          <p:cNvPr id="2052" name="Picture 4" descr="Kahoot! - Kahoot it Play Quiz Game and Join here">
            <a:extLst>
              <a:ext uri="{FF2B5EF4-FFF2-40B4-BE49-F238E27FC236}">
                <a16:creationId xmlns:a16="http://schemas.microsoft.com/office/drawing/2014/main" id="{92C48636-CDF7-AE68-4850-DDB0A47BD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41"/>
          <a:stretch/>
        </p:blipFill>
        <p:spPr bwMode="auto">
          <a:xfrm>
            <a:off x="7927288" y="1377750"/>
            <a:ext cx="3794812" cy="410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75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ahoot logo">
            <a:extLst>
              <a:ext uri="{FF2B5EF4-FFF2-40B4-BE49-F238E27FC236}">
                <a16:creationId xmlns:a16="http://schemas.microsoft.com/office/drawing/2014/main" id="{AE5C5F30-1499-51FD-79ED-C407B1E0B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930" y="409903"/>
            <a:ext cx="3947392" cy="22204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KAHOOT INSTRUCTIONS</a:t>
            </a:r>
          </a:p>
        </p:txBody>
      </p:sp>
      <p:sp>
        <p:nvSpPr>
          <p:cNvPr id="9" name="TextBox 2">
            <a:extLst>
              <a:ext uri="{FF2B5EF4-FFF2-40B4-BE49-F238E27FC236}">
                <a16:creationId xmlns:a16="http://schemas.microsoft.com/office/drawing/2014/main" id="{EAB7A77F-B762-A503-05AB-37BD92C37540}"/>
              </a:ext>
            </a:extLst>
          </p:cNvPr>
          <p:cNvSpPr txBox="1"/>
          <p:nvPr/>
        </p:nvSpPr>
        <p:spPr>
          <a:xfrm>
            <a:off x="250242" y="937607"/>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a:solidFill>
                  <a:srgbClr val="C8102E"/>
                </a:solidFill>
                <a:latin typeface="Obvia" panose="02000503040000020004" pitchFamily="50" charset="0"/>
              </a:rPr>
              <a:t>PLAYERS</a:t>
            </a:r>
            <a:endParaRPr lang="en-US" sz="2200" b="1" i="0" spc="100" baseline="0">
              <a:solidFill>
                <a:srgbClr val="C8102E"/>
              </a:solidFill>
              <a:latin typeface="Obvia" panose="02000503040000020004" pitchFamily="50" charset="0"/>
            </a:endParaRPr>
          </a:p>
        </p:txBody>
      </p:sp>
      <p:sp>
        <p:nvSpPr>
          <p:cNvPr id="10" name="TextBox 3">
            <a:extLst>
              <a:ext uri="{FF2B5EF4-FFF2-40B4-BE49-F238E27FC236}">
                <a16:creationId xmlns:a16="http://schemas.microsoft.com/office/drawing/2014/main" id="{563DB3D3-1F79-44F7-BEE2-ED38A9F83F96}"/>
              </a:ext>
            </a:extLst>
          </p:cNvPr>
          <p:cNvSpPr txBox="1"/>
          <p:nvPr/>
        </p:nvSpPr>
        <p:spPr>
          <a:xfrm>
            <a:off x="250242" y="1393232"/>
            <a:ext cx="75348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a:solidFill>
                  <a:srgbClr val="002060"/>
                </a:solidFill>
                <a:latin typeface="Acumin Pro" panose="020B0504020202020204" pitchFamily="34" charset="77"/>
              </a:rPr>
              <a:t>On your smartphone, tablet or laptop, go to </a:t>
            </a:r>
            <a:r>
              <a:rPr lang="en-US" sz="2000">
                <a:solidFill>
                  <a:srgbClr val="002060"/>
                </a:solidFill>
                <a:latin typeface="Acumin Pro" panose="020B0504020202020204" pitchFamily="34" charset="77"/>
                <a:hlinkClick r:id="rId4">
                  <a:extLst>
                    <a:ext uri="{A12FA001-AC4F-418D-AE19-62706E023703}">
                      <ahyp:hlinkClr xmlns:ahyp="http://schemas.microsoft.com/office/drawing/2018/hyperlinkcolor" val="tx"/>
                    </a:ext>
                  </a:extLst>
                </a:hlinkClick>
              </a:rPr>
              <a:t>www.kahoot.it</a:t>
            </a:r>
            <a:endParaRPr lang="en-US" sz="200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b="0" i="0" spc="0" baseline="0">
                <a:solidFill>
                  <a:srgbClr val="002060"/>
                </a:solidFill>
                <a:latin typeface="Acumin Pro" panose="020B0504020202020204" pitchFamily="34" charset="77"/>
              </a:rPr>
              <a:t>Wait for the instructor to </a:t>
            </a:r>
            <a:r>
              <a:rPr lang="en-US" sz="2000">
                <a:solidFill>
                  <a:srgbClr val="002060"/>
                </a:solidFill>
                <a:latin typeface="Acumin Pro" panose="020B0504020202020204" pitchFamily="34" charset="77"/>
              </a:rPr>
              <a:t>give you the </a:t>
            </a:r>
            <a:r>
              <a:rPr lang="en-US" sz="2000" b="1">
                <a:solidFill>
                  <a:srgbClr val="002060"/>
                </a:solidFill>
                <a:latin typeface="Acumin Pro" panose="020B0504020202020204" pitchFamily="34" charset="77"/>
              </a:rPr>
              <a:t>Game Pin</a:t>
            </a:r>
          </a:p>
          <a:p>
            <a:pPr marL="342900" indent="-342900">
              <a:buFont typeface="Arial" panose="020B0604020202020204" pitchFamily="34" charset="0"/>
              <a:buChar char="•"/>
            </a:pPr>
            <a:r>
              <a:rPr lang="en-US" sz="2000">
                <a:solidFill>
                  <a:srgbClr val="002060"/>
                </a:solidFill>
                <a:latin typeface="Acumin Pro" panose="020B0504020202020204" pitchFamily="34" charset="77"/>
              </a:rPr>
              <a:t>Enter your first name and last initial </a:t>
            </a:r>
            <a:r>
              <a:rPr lang="en-US" sz="2000" b="1" u="sng">
                <a:solidFill>
                  <a:srgbClr val="002060"/>
                </a:solidFill>
                <a:latin typeface="Acumin Pro" panose="020B0504020202020204" pitchFamily="34" charset="77"/>
              </a:rPr>
              <a:t>ONLY</a:t>
            </a:r>
            <a:endParaRPr lang="en-US" sz="2000" b="1" i="0" u="sng" spc="0" baseline="0">
              <a:solidFill>
                <a:srgbClr val="002060"/>
              </a:solidFill>
              <a:latin typeface="Acumin Pro" panose="020B0504020202020204" pitchFamily="34" charset="77"/>
            </a:endParaRPr>
          </a:p>
        </p:txBody>
      </p:sp>
      <p:sp>
        <p:nvSpPr>
          <p:cNvPr id="12" name="TextBox 2">
            <a:extLst>
              <a:ext uri="{FF2B5EF4-FFF2-40B4-BE49-F238E27FC236}">
                <a16:creationId xmlns:a16="http://schemas.microsoft.com/office/drawing/2014/main" id="{287B0BEE-7367-C1E9-A829-76FB8B83D1CA}"/>
              </a:ext>
            </a:extLst>
          </p:cNvPr>
          <p:cNvSpPr txBox="1"/>
          <p:nvPr/>
        </p:nvSpPr>
        <p:spPr>
          <a:xfrm>
            <a:off x="250242" y="2466264"/>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a:solidFill>
                  <a:srgbClr val="C8102E"/>
                </a:solidFill>
                <a:latin typeface="Obvia" panose="02000503040000020004" pitchFamily="50" charset="0"/>
              </a:rPr>
              <a:t>INSTRUCTORS</a:t>
            </a:r>
            <a:endParaRPr lang="en-US" sz="2200" b="1" i="0" spc="100" baseline="0">
              <a:solidFill>
                <a:srgbClr val="C8102E"/>
              </a:solidFill>
              <a:latin typeface="Obvia" panose="02000503040000020004" pitchFamily="50" charset="0"/>
            </a:endParaRPr>
          </a:p>
        </p:txBody>
      </p:sp>
      <p:sp>
        <p:nvSpPr>
          <p:cNvPr id="13" name="TextBox 3">
            <a:extLst>
              <a:ext uri="{FF2B5EF4-FFF2-40B4-BE49-F238E27FC236}">
                <a16:creationId xmlns:a16="http://schemas.microsoft.com/office/drawing/2014/main" id="{B2BB08E4-B87D-5592-F5F3-317B22760F5D}"/>
              </a:ext>
            </a:extLst>
          </p:cNvPr>
          <p:cNvSpPr txBox="1"/>
          <p:nvPr/>
        </p:nvSpPr>
        <p:spPr>
          <a:xfrm>
            <a:off x="250242" y="2909183"/>
            <a:ext cx="11605786"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a:solidFill>
                  <a:srgbClr val="002060"/>
                </a:solidFill>
                <a:latin typeface="Acumin Pro" panose="020B0504020202020204" pitchFamily="34" charset="77"/>
              </a:rPr>
              <a:t>A Kahoot account can keep track of results, otherwise, you can play without an account</a:t>
            </a:r>
          </a:p>
          <a:p>
            <a:pPr marL="342900" indent="-342900">
              <a:buFont typeface="Arial" panose="020B0604020202020204" pitchFamily="34" charset="0"/>
              <a:buChar char="•"/>
            </a:pPr>
            <a:r>
              <a:rPr lang="en-US" sz="2000">
                <a:solidFill>
                  <a:srgbClr val="002060"/>
                </a:solidFill>
                <a:latin typeface="Acumin Pro" panose="020B0504020202020204" pitchFamily="34" charset="77"/>
                <a:hlinkClick r:id="rId5"/>
              </a:rPr>
              <a:t>https://create.kahoot.it/auth/login</a:t>
            </a:r>
            <a:endParaRPr lang="en-US" sz="200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a:solidFill>
                  <a:srgbClr val="002060"/>
                </a:solidFill>
                <a:latin typeface="Acumin Pro" panose="020B0504020202020204" pitchFamily="34" charset="77"/>
              </a:rPr>
              <a:t>Create a free BASIC account (up to 50 users) or paid PRO account (up to 100 users)</a:t>
            </a:r>
          </a:p>
          <a:p>
            <a:pPr marL="342900" indent="-342900">
              <a:buFont typeface="Arial" panose="020B0604020202020204" pitchFamily="34" charset="0"/>
              <a:buChar char="•"/>
            </a:pPr>
            <a:r>
              <a:rPr lang="en-US" sz="2000">
                <a:solidFill>
                  <a:srgbClr val="002060"/>
                </a:solidFill>
                <a:latin typeface="Acumin Pro" panose="020B0504020202020204" pitchFamily="34" charset="77"/>
              </a:rPr>
              <a:t>Click on the link below</a:t>
            </a:r>
          </a:p>
          <a:p>
            <a:pPr marL="342900" indent="-342900">
              <a:buFont typeface="Arial" panose="020B0604020202020204" pitchFamily="34" charset="0"/>
              <a:buChar char="•"/>
            </a:pPr>
            <a:r>
              <a:rPr lang="en-US" sz="2000">
                <a:solidFill>
                  <a:srgbClr val="002060"/>
                </a:solidFill>
                <a:latin typeface="Acumin Pro" panose="020B0504020202020204" pitchFamily="34" charset="77"/>
              </a:rPr>
              <a:t>Game will open in an internet browser window</a:t>
            </a:r>
          </a:p>
        </p:txBody>
      </p:sp>
      <p:sp>
        <p:nvSpPr>
          <p:cNvPr id="17" name="TextBox 2">
            <a:extLst>
              <a:ext uri="{FF2B5EF4-FFF2-40B4-BE49-F238E27FC236}">
                <a16:creationId xmlns:a16="http://schemas.microsoft.com/office/drawing/2014/main" id="{C3AD6EA7-17D9-C343-709C-B305CA78A9B0}"/>
              </a:ext>
            </a:extLst>
          </p:cNvPr>
          <p:cNvSpPr txBox="1"/>
          <p:nvPr/>
        </p:nvSpPr>
        <p:spPr>
          <a:xfrm>
            <a:off x="1062823" y="5280102"/>
            <a:ext cx="1028251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i="0">
                <a:solidFill>
                  <a:srgbClr val="333333"/>
                </a:solidFill>
                <a:effectLst/>
                <a:latin typeface="Obvia" panose="02000506040000020004" pitchFamily="50" charset="0"/>
                <a:hlinkClick r:id="rId6"/>
              </a:rPr>
              <a:t>USA Lacrosse Officials Development Program – RULE 4 – PART 3 – THE GOAL AREA</a:t>
            </a:r>
            <a:endParaRPr lang="en-US" sz="2000" b="1" i="0" spc="100" baseline="0">
              <a:solidFill>
                <a:srgbClr val="C8102E"/>
              </a:solidFill>
              <a:latin typeface="Obvia" panose="02000506040000020004" pitchFamily="50" charset="0"/>
            </a:endParaRPr>
          </a:p>
        </p:txBody>
      </p:sp>
    </p:spTree>
    <p:extLst>
      <p:ext uri="{BB962C8B-B14F-4D97-AF65-F5344CB8AC3E}">
        <p14:creationId xmlns:p14="http://schemas.microsoft.com/office/powerpoint/2010/main" val="1360686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rtlCol="0">
            <a:spAutoFit/>
          </a:bodyPr>
          <a:lstStyle/>
          <a:p>
            <a:pPr algn="ctr"/>
            <a:r>
              <a:rPr lang="en-US" sz="3200" spc="300">
                <a:solidFill>
                  <a:schemeClr val="bg1"/>
                </a:solidFill>
                <a:latin typeface="Alt Gothic Comp ATF" panose="020B0608040502040204" pitchFamily="34" charset="77"/>
              </a:rPr>
              <a:t>THANK YOU TO THE MEMBERS OF THE</a:t>
            </a:r>
          </a:p>
          <a:p>
            <a:pPr algn="ctr"/>
            <a:r>
              <a:rPr lang="en-US" sz="3200" spc="300">
                <a:solidFill>
                  <a:schemeClr val="bg1"/>
                </a:solidFill>
                <a:latin typeface="Alt Gothic Comp ATF" panose="020B0608040502040204" pitchFamily="34" charset="77"/>
              </a:rPr>
              <a:t>2024 MENS OFFICIAL’S EDUCATION DEVELOPMENT TEAM</a:t>
            </a:r>
            <a:endParaRPr lang="en-US" sz="3200" b="0" i="0" spc="30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1043299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a:t>
            </a:fld>
            <a:endParaRPr lang="en-US" b="1">
              <a:latin typeface="Alt Gothic Comp ATF Blk" panose="020B0508040502040204" pitchFamily="34" charset="77"/>
            </a:endParaRPr>
          </a:p>
        </p:txBody>
      </p:sp>
      <p:sp>
        <p:nvSpPr>
          <p:cNvPr id="8" name="Google Shape;101;p1">
            <a:extLst>
              <a:ext uri="{FF2B5EF4-FFF2-40B4-BE49-F238E27FC236}">
                <a16:creationId xmlns:a16="http://schemas.microsoft.com/office/drawing/2014/main" id="{C123FA9B-9DA2-482A-867E-2771D5C8302A}"/>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W</a:t>
            </a:r>
            <a:r>
              <a:rPr lang="en-US" sz="2200" b="1" cap="none">
                <a:solidFill>
                  <a:srgbClr val="C8102E"/>
                </a:solidFill>
                <a:latin typeface="Obvia" panose="02000503040000020004" pitchFamily="50" charset="0"/>
                <a:ea typeface="Arial"/>
                <a:cs typeface="Arial"/>
                <a:sym typeface="Arial"/>
              </a:rPr>
              <a:t>HERE THE ACTION OCCURS!</a:t>
            </a:r>
            <a:endParaRPr lang="en-US" sz="2200" b="0" i="0" u="none" strike="noStrike" cap="none">
              <a:solidFill>
                <a:srgbClr val="C8102E"/>
              </a:solidFill>
              <a:latin typeface="Obvia" panose="02000503040000020004" pitchFamily="50" charset="0"/>
              <a:ea typeface="Arial"/>
              <a:cs typeface="Arial"/>
              <a:sym typeface="Arial"/>
            </a:endParaRPr>
          </a:p>
        </p:txBody>
      </p:sp>
      <p:sp>
        <p:nvSpPr>
          <p:cNvPr id="3" name="Title 2">
            <a:extLst>
              <a:ext uri="{FF2B5EF4-FFF2-40B4-BE49-F238E27FC236}">
                <a16:creationId xmlns:a16="http://schemas.microsoft.com/office/drawing/2014/main" id="{B40B772A-FDFA-0C3D-17A4-CC565FA14B10}"/>
              </a:ext>
            </a:extLst>
          </p:cNvPr>
          <p:cNvSpPr>
            <a:spLocks noGrp="1"/>
          </p:cNvSpPr>
          <p:nvPr>
            <p:ph type="title"/>
          </p:nvPr>
        </p:nvSpPr>
        <p:spPr/>
        <p:txBody>
          <a:bodyPr/>
          <a:lstStyle/>
          <a:p>
            <a:r>
              <a:rPr lang="en-US"/>
              <a:t>RULE 4 – THE GOAL AREA</a:t>
            </a:r>
          </a:p>
        </p:txBody>
      </p:sp>
      <p:pic>
        <p:nvPicPr>
          <p:cNvPr id="10" name="Picture 9">
            <a:extLst>
              <a:ext uri="{FF2B5EF4-FFF2-40B4-BE49-F238E27FC236}">
                <a16:creationId xmlns:a16="http://schemas.microsoft.com/office/drawing/2014/main" id="{BCA62E24-EAAD-299B-E0CE-E712482CE01D}"/>
              </a:ext>
            </a:extLst>
          </p:cNvPr>
          <p:cNvPicPr>
            <a:picLocks noChangeAspect="1"/>
          </p:cNvPicPr>
          <p:nvPr/>
        </p:nvPicPr>
        <p:blipFill>
          <a:blip r:embed="rId3"/>
          <a:srcRect l="12095" r="120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Content Placeholder 3">
            <a:extLst>
              <a:ext uri="{FF2B5EF4-FFF2-40B4-BE49-F238E27FC236}">
                <a16:creationId xmlns:a16="http://schemas.microsoft.com/office/drawing/2014/main" id="{FDEA215D-4443-7C73-DC1E-4ED77259FBA7}"/>
              </a:ext>
            </a:extLst>
          </p:cNvPr>
          <p:cNvSpPr txBox="1">
            <a:spLocks/>
          </p:cNvSpPr>
          <p:nvPr/>
        </p:nvSpPr>
        <p:spPr>
          <a:xfrm>
            <a:off x="328635" y="1317615"/>
            <a:ext cx="4694921" cy="44595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a:latin typeface="Acumin Pro" panose="020B0504020202020204" pitchFamily="34" charset="0"/>
              </a:rPr>
              <a:t>Most important area of the field</a:t>
            </a:r>
          </a:p>
          <a:p>
            <a:pPr>
              <a:spcBef>
                <a:spcPts val="600"/>
              </a:spcBef>
            </a:pPr>
            <a:r>
              <a:rPr lang="en-US" sz="2400">
                <a:latin typeface="Acumin Pro" panose="020B0504020202020204" pitchFamily="34" charset="0"/>
              </a:rPr>
              <a:t>It is always the primary responsibility of at least one official</a:t>
            </a:r>
          </a:p>
          <a:p>
            <a:pPr>
              <a:spcBef>
                <a:spcPts val="600"/>
              </a:spcBef>
            </a:pPr>
            <a:r>
              <a:rPr lang="en-US" sz="2400">
                <a:latin typeface="Acumin Pro" panose="020B0504020202020204" pitchFamily="34" charset="0"/>
              </a:rPr>
              <a:t>How we handle calls in this area will set the “temperature” of the game</a:t>
            </a:r>
            <a:endParaRPr lang="en-US">
              <a:latin typeface="Acumin Pro" panose="020B0504020202020204" pitchFamily="34" charset="0"/>
            </a:endParaRPr>
          </a:p>
        </p:txBody>
      </p:sp>
    </p:spTree>
    <p:extLst>
      <p:ext uri="{BB962C8B-B14F-4D97-AF65-F5344CB8AC3E}">
        <p14:creationId xmlns:p14="http://schemas.microsoft.com/office/powerpoint/2010/main" val="2533508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3</a:t>
            </a:fld>
            <a:endParaRPr lang="en-US" b="1">
              <a:latin typeface="Alt Gothic Comp ATF Blk" panose="020B0508040502040204" pitchFamily="34" charset="77"/>
            </a:endParaRPr>
          </a:p>
        </p:txBody>
      </p:sp>
      <p:sp>
        <p:nvSpPr>
          <p:cNvPr id="6" name="TextBox 5">
            <a:extLst>
              <a:ext uri="{FF2B5EF4-FFF2-40B4-BE49-F238E27FC236}">
                <a16:creationId xmlns:a16="http://schemas.microsoft.com/office/drawing/2014/main" id="{327F153C-46A4-034B-AB7B-364152805417}"/>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a:solidFill>
                  <a:srgbClr val="C8102E"/>
                </a:solidFill>
                <a:latin typeface="Obvia Wide Medium" panose="02000503040000020004" pitchFamily="2" charset="77"/>
              </a:rPr>
              <a:t>PRESENTATION TITLE HERE</a:t>
            </a:r>
          </a:p>
        </p:txBody>
      </p:sp>
      <p:graphicFrame>
        <p:nvGraphicFramePr>
          <p:cNvPr id="3" name="Diagram 2">
            <a:extLst>
              <a:ext uri="{FF2B5EF4-FFF2-40B4-BE49-F238E27FC236}">
                <a16:creationId xmlns:a16="http://schemas.microsoft.com/office/drawing/2014/main" id="{ADD757BA-7736-4AF8-8489-B25432BD05F1}"/>
              </a:ext>
            </a:extLst>
          </p:cNvPr>
          <p:cNvGraphicFramePr/>
          <p:nvPr>
            <p:extLst>
              <p:ext uri="{D42A27DB-BD31-4B8C-83A1-F6EECF244321}">
                <p14:modId xmlns:p14="http://schemas.microsoft.com/office/powerpoint/2010/main" val="1092250766"/>
              </p:ext>
            </p:extLst>
          </p:nvPr>
        </p:nvGraphicFramePr>
        <p:xfrm>
          <a:off x="1433307" y="1443714"/>
          <a:ext cx="9835337" cy="5083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C17593BB-946A-7248-0DE8-97309E367C6A}"/>
              </a:ext>
            </a:extLst>
          </p:cNvPr>
          <p:cNvSpPr>
            <a:spLocks noGrp="1"/>
          </p:cNvSpPr>
          <p:nvPr>
            <p:ph type="title"/>
          </p:nvPr>
        </p:nvSpPr>
        <p:spPr/>
        <p:txBody>
          <a:bodyPr/>
          <a:lstStyle/>
          <a:p>
            <a:r>
              <a:rPr lang="en-US"/>
              <a:t>THE GOAL CREASE</a:t>
            </a:r>
          </a:p>
        </p:txBody>
      </p:sp>
      <p:sp>
        <p:nvSpPr>
          <p:cNvPr id="7" name="Google Shape;101;p1">
            <a:extLst>
              <a:ext uri="{FF2B5EF4-FFF2-40B4-BE49-F238E27FC236}">
                <a16:creationId xmlns:a16="http://schemas.microsoft.com/office/drawing/2014/main" id="{24F0424C-5495-8CC6-3932-0B10B455D56B}"/>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KNOW WHAT TO EXPECT</a:t>
            </a:r>
            <a:endParaRPr lang="en-US" sz="2200" b="0" i="0" u="none" strike="noStrike" cap="none">
              <a:solidFill>
                <a:srgbClr val="C8102E"/>
              </a:solidFill>
              <a:latin typeface="Obvia" panose="02000503040000020004" pitchFamily="50" charset="0"/>
              <a:ea typeface="Arial"/>
              <a:cs typeface="Arial"/>
              <a:sym typeface="Arial"/>
            </a:endParaRPr>
          </a:p>
        </p:txBody>
      </p:sp>
    </p:spTree>
    <p:extLst>
      <p:ext uri="{BB962C8B-B14F-4D97-AF65-F5344CB8AC3E}">
        <p14:creationId xmlns:p14="http://schemas.microsoft.com/office/powerpoint/2010/main" val="2623030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EA609DF0-9A04-4C7A-8F0F-4DAA6C1CCEE5}"/>
              </a:ext>
            </a:extLst>
          </p:cNvPr>
          <p:cNvSpPr txBox="1">
            <a:spLocks/>
          </p:cNvSpPr>
          <p:nvPr/>
        </p:nvSpPr>
        <p:spPr>
          <a:xfrm>
            <a:off x="372160" y="1635974"/>
            <a:ext cx="3792549" cy="384232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2400" b="1">
                <a:latin typeface="Acumin Pro" panose="020B0504020202020204" pitchFamily="34" charset="0"/>
              </a:rPr>
              <a:t>Lead</a:t>
            </a:r>
          </a:p>
          <a:p>
            <a:pPr marL="342900" lvl="1" indent="-342900">
              <a:spcBef>
                <a:spcPts val="600"/>
              </a:spcBef>
            </a:pPr>
            <a:r>
              <a:rPr lang="en-US">
                <a:latin typeface="Acumin Pro" panose="020B0504020202020204" pitchFamily="34" charset="0"/>
              </a:rPr>
              <a:t>Goal</a:t>
            </a:r>
          </a:p>
          <a:p>
            <a:pPr marL="342900" lvl="1" indent="-342900">
              <a:spcBef>
                <a:spcPts val="600"/>
              </a:spcBef>
            </a:pPr>
            <a:r>
              <a:rPr lang="en-US">
                <a:latin typeface="Acumin Pro" panose="020B0504020202020204" pitchFamily="34" charset="0"/>
              </a:rPr>
              <a:t>End Line</a:t>
            </a:r>
          </a:p>
          <a:p>
            <a:pPr marL="0" indent="0">
              <a:spcBef>
                <a:spcPts val="600"/>
              </a:spcBef>
              <a:buNone/>
            </a:pPr>
            <a:r>
              <a:rPr lang="en-US" sz="2400" b="1">
                <a:latin typeface="Acumin Pro" panose="020B0504020202020204" pitchFamily="34" charset="0"/>
              </a:rPr>
              <a:t>Single</a:t>
            </a:r>
          </a:p>
          <a:p>
            <a:pPr marL="342900" lvl="1" indent="-342900">
              <a:spcBef>
                <a:spcPts val="600"/>
              </a:spcBef>
            </a:pPr>
            <a:r>
              <a:rPr lang="en-US">
                <a:latin typeface="Acumin Pro" panose="020B0504020202020204" pitchFamily="34" charset="0"/>
              </a:rPr>
              <a:t>Shooter</a:t>
            </a:r>
          </a:p>
          <a:p>
            <a:pPr marL="342900" lvl="1" indent="-342900">
              <a:spcBef>
                <a:spcPts val="600"/>
              </a:spcBef>
            </a:pPr>
            <a:r>
              <a:rPr lang="en-US">
                <a:latin typeface="Acumin Pro" panose="020B0504020202020204" pitchFamily="34" charset="0"/>
              </a:rPr>
              <a:t>Goal</a:t>
            </a:r>
          </a:p>
          <a:p>
            <a:pPr marL="0" indent="0">
              <a:spcBef>
                <a:spcPts val="600"/>
              </a:spcBef>
              <a:buNone/>
            </a:pPr>
            <a:r>
              <a:rPr lang="en-US" sz="2400" b="1">
                <a:latin typeface="Acumin Pro" panose="020B0504020202020204" pitchFamily="34" charset="0"/>
              </a:rPr>
              <a:t>Trail</a:t>
            </a:r>
            <a:endParaRPr lang="en-US" b="1">
              <a:latin typeface="Acumin Pro" panose="020B0504020202020204" pitchFamily="34" charset="0"/>
            </a:endParaRPr>
          </a:p>
          <a:p>
            <a:pPr marL="342900" lvl="1" indent="-342900">
              <a:spcBef>
                <a:spcPts val="600"/>
              </a:spcBef>
            </a:pPr>
            <a:r>
              <a:rPr lang="en-US">
                <a:latin typeface="Acumin Pro" panose="020B0504020202020204" pitchFamily="34" charset="0"/>
              </a:rPr>
              <a:t>Substitutions</a:t>
            </a:r>
          </a:p>
          <a:p>
            <a:pPr marL="342900" lvl="1" indent="-342900">
              <a:spcBef>
                <a:spcPts val="600"/>
              </a:spcBef>
            </a:pPr>
            <a:r>
              <a:rPr lang="en-US">
                <a:latin typeface="Acumin Pro" panose="020B0504020202020204" pitchFamily="34" charset="0"/>
              </a:rPr>
              <a:t>Over and Back</a:t>
            </a:r>
          </a:p>
          <a:p>
            <a:pPr marL="342900" lvl="1" indent="-342900">
              <a:spcBef>
                <a:spcPts val="600"/>
              </a:spcBef>
            </a:pPr>
            <a:r>
              <a:rPr lang="en-US">
                <a:latin typeface="Acumin Pro" panose="020B0504020202020204" pitchFamily="34" charset="0"/>
              </a:rPr>
              <a:t>Shooter</a:t>
            </a:r>
          </a:p>
        </p:txBody>
      </p:sp>
      <p:sp>
        <p:nvSpPr>
          <p:cNvPr id="6" name="Shape 167">
            <a:extLst>
              <a:ext uri="{FF2B5EF4-FFF2-40B4-BE49-F238E27FC236}">
                <a16:creationId xmlns:a16="http://schemas.microsoft.com/office/drawing/2014/main" id="{1A92F522-0165-46A1-BA9E-D3A4DF038F03}"/>
              </a:ext>
            </a:extLst>
          </p:cNvPr>
          <p:cNvSpPr/>
          <p:nvPr/>
        </p:nvSpPr>
        <p:spPr>
          <a:xfrm>
            <a:off x="9218999" y="5153818"/>
            <a:ext cx="420413" cy="420413"/>
          </a:xfrm>
          <a:prstGeom prst="ellipse">
            <a:avLst/>
          </a:prstGeom>
          <a:solidFill>
            <a:srgbClr val="C00000"/>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50798" tIns="50798" rIns="50798" bIns="50798" anchor="ctr"/>
          <a:lstStyle>
            <a:lvl1pPr>
              <a:defRPr sz="2100" b="1">
                <a:latin typeface="Helvetica"/>
                <a:ea typeface="Helvetica"/>
                <a:cs typeface="Helvetica"/>
                <a:sym typeface="Helvetica"/>
              </a:defRPr>
            </a:lvl1pPr>
          </a:lstStyle>
          <a:p>
            <a:pPr algn="ctr"/>
            <a:r>
              <a:rPr lang="en-US" sz="2025">
                <a:solidFill>
                  <a:schemeClr val="tx1"/>
                </a:solidFill>
              </a:rPr>
              <a:t>L</a:t>
            </a:r>
            <a:endParaRPr sz="2025">
              <a:solidFill>
                <a:schemeClr val="bg1"/>
              </a:solidFill>
            </a:endParaRPr>
          </a:p>
        </p:txBody>
      </p:sp>
      <p:sp>
        <p:nvSpPr>
          <p:cNvPr id="7" name="Shape 167">
            <a:extLst>
              <a:ext uri="{FF2B5EF4-FFF2-40B4-BE49-F238E27FC236}">
                <a16:creationId xmlns:a16="http://schemas.microsoft.com/office/drawing/2014/main" id="{E22A5F24-77E9-45E3-A59C-638F130940B9}"/>
              </a:ext>
            </a:extLst>
          </p:cNvPr>
          <p:cNvSpPr/>
          <p:nvPr/>
        </p:nvSpPr>
        <p:spPr>
          <a:xfrm>
            <a:off x="6785602" y="4675791"/>
            <a:ext cx="434344" cy="452336"/>
          </a:xfrm>
          <a:prstGeom prst="ellipse">
            <a:avLst/>
          </a:prstGeom>
          <a:solidFill>
            <a:srgbClr val="0070C0"/>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50798" tIns="50798" rIns="50798" bIns="50798" anchor="ctr"/>
          <a:lstStyle>
            <a:lvl1pPr>
              <a:defRPr sz="2100" b="1">
                <a:latin typeface="Helvetica"/>
                <a:ea typeface="Helvetica"/>
                <a:cs typeface="Helvetica"/>
                <a:sym typeface="Helvetica"/>
              </a:defRPr>
            </a:lvl1pPr>
          </a:lstStyle>
          <a:p>
            <a:pPr algn="ctr"/>
            <a:r>
              <a:rPr lang="en-US" sz="2025">
                <a:solidFill>
                  <a:schemeClr val="tx1"/>
                </a:solidFill>
              </a:rPr>
              <a:t>T</a:t>
            </a:r>
            <a:endParaRPr sz="2025">
              <a:solidFill>
                <a:schemeClr val="tx1"/>
              </a:solidFill>
            </a:endParaRPr>
          </a:p>
        </p:txBody>
      </p:sp>
      <p:sp>
        <p:nvSpPr>
          <p:cNvPr id="12" name="Trapezoid 11">
            <a:extLst>
              <a:ext uri="{FF2B5EF4-FFF2-40B4-BE49-F238E27FC236}">
                <a16:creationId xmlns:a16="http://schemas.microsoft.com/office/drawing/2014/main" id="{FFCE1454-AAD6-439F-AFD6-D85C7BE56EF1}"/>
              </a:ext>
            </a:extLst>
          </p:cNvPr>
          <p:cNvSpPr/>
          <p:nvPr/>
        </p:nvSpPr>
        <p:spPr>
          <a:xfrm>
            <a:off x="8669619" y="3898451"/>
            <a:ext cx="1576418" cy="1199458"/>
          </a:xfrm>
          <a:prstGeom prst="trapezoid">
            <a:avLst>
              <a:gd name="adj" fmla="val 30766"/>
            </a:avLst>
          </a:prstGeom>
          <a:solidFill>
            <a:srgbClr val="C00000">
              <a:alpha val="3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DF1E15-59AF-4294-8FF6-49F1939FC9B8}"/>
              </a:ext>
            </a:extLst>
          </p:cNvPr>
          <p:cNvSpPr/>
          <p:nvPr/>
        </p:nvSpPr>
        <p:spPr>
          <a:xfrm>
            <a:off x="10408356" y="2263862"/>
            <a:ext cx="575733" cy="2894237"/>
          </a:xfrm>
          <a:prstGeom prst="rect">
            <a:avLst/>
          </a:prstGeom>
          <a:solidFill>
            <a:srgbClr val="C00000">
              <a:alpha val="3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3E006736-8469-4032-BDBD-E311EF590927}"/>
              </a:ext>
            </a:extLst>
          </p:cNvPr>
          <p:cNvSpPr/>
          <p:nvPr/>
        </p:nvSpPr>
        <p:spPr>
          <a:xfrm rot="14742307">
            <a:off x="7928285" y="3249668"/>
            <a:ext cx="518034" cy="2113970"/>
          </a:xfrm>
          <a:prstGeom prst="trapezoid">
            <a:avLst/>
          </a:prstGeom>
          <a:solidFill>
            <a:srgbClr val="0070C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5FB12062-A70B-49A1-9A41-6B963ACC65DD}"/>
              </a:ext>
            </a:extLst>
          </p:cNvPr>
          <p:cNvSpPr/>
          <p:nvPr/>
        </p:nvSpPr>
        <p:spPr>
          <a:xfrm rot="3458526">
            <a:off x="5708186" y="4812898"/>
            <a:ext cx="1000276" cy="1328498"/>
          </a:xfrm>
          <a:prstGeom prst="trapezoid">
            <a:avLst/>
          </a:prstGeom>
          <a:solidFill>
            <a:srgbClr val="0070C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FCECED9A-91F3-4C96-B0A4-D6F86C8459C4}"/>
              </a:ext>
            </a:extLst>
          </p:cNvPr>
          <p:cNvSpPr/>
          <p:nvPr/>
        </p:nvSpPr>
        <p:spPr>
          <a:xfrm rot="8723248">
            <a:off x="5551641" y="2635342"/>
            <a:ext cx="1402768" cy="2151277"/>
          </a:xfrm>
          <a:prstGeom prst="trapezoid">
            <a:avLst>
              <a:gd name="adj" fmla="val 36306"/>
            </a:avLst>
          </a:prstGeom>
          <a:solidFill>
            <a:srgbClr val="0070C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6216F410-9E74-575E-41C1-914A81145EC9}"/>
              </a:ext>
            </a:extLst>
          </p:cNvPr>
          <p:cNvSpPr>
            <a:spLocks noGrp="1"/>
          </p:cNvSpPr>
          <p:nvPr>
            <p:ph type="title"/>
          </p:nvPr>
        </p:nvSpPr>
        <p:spPr/>
        <p:txBody>
          <a:bodyPr/>
          <a:lstStyle/>
          <a:p>
            <a:r>
              <a:rPr lang="en-US"/>
              <a:t>AREAS OF RESPONSIBILITY</a:t>
            </a:r>
          </a:p>
        </p:txBody>
      </p:sp>
      <p:sp>
        <p:nvSpPr>
          <p:cNvPr id="9" name="Google Shape;101;p1">
            <a:extLst>
              <a:ext uri="{FF2B5EF4-FFF2-40B4-BE49-F238E27FC236}">
                <a16:creationId xmlns:a16="http://schemas.microsoft.com/office/drawing/2014/main" id="{F96C2C02-0342-C177-3493-CBB767335FD3}"/>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TRUST YOUR PARTNER TO COVER HIS AREA</a:t>
            </a:r>
            <a:endParaRPr lang="en-US" sz="2200" b="0" i="0" u="none" strike="noStrike" cap="none">
              <a:solidFill>
                <a:srgbClr val="C8102E"/>
              </a:solidFill>
              <a:latin typeface="Obvia" panose="02000503040000020004" pitchFamily="50" charset="0"/>
              <a:ea typeface="Arial"/>
              <a:cs typeface="Arial"/>
              <a:sym typeface="Arial"/>
            </a:endParaRPr>
          </a:p>
        </p:txBody>
      </p:sp>
      <p:sp>
        <p:nvSpPr>
          <p:cNvPr id="10" name="Shape 167">
            <a:extLst>
              <a:ext uri="{FF2B5EF4-FFF2-40B4-BE49-F238E27FC236}">
                <a16:creationId xmlns:a16="http://schemas.microsoft.com/office/drawing/2014/main" id="{0685D475-B4DE-298C-807D-BED1D289D5D0}"/>
              </a:ext>
            </a:extLst>
          </p:cNvPr>
          <p:cNvSpPr/>
          <p:nvPr/>
        </p:nvSpPr>
        <p:spPr>
          <a:xfrm>
            <a:off x="8779137" y="2359580"/>
            <a:ext cx="434344" cy="452336"/>
          </a:xfrm>
          <a:prstGeom prst="ellipse">
            <a:avLst/>
          </a:prstGeom>
          <a:solidFill>
            <a:srgbClr val="92D050"/>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50798" tIns="50798" rIns="50798" bIns="50798" anchor="ctr"/>
          <a:lstStyle>
            <a:lvl1pPr>
              <a:defRPr sz="2100" b="1">
                <a:latin typeface="Helvetica"/>
                <a:ea typeface="Helvetica"/>
                <a:cs typeface="Helvetica"/>
                <a:sym typeface="Helvetica"/>
              </a:defRPr>
            </a:lvl1pPr>
          </a:lstStyle>
          <a:p>
            <a:pPr algn="ctr"/>
            <a:r>
              <a:rPr lang="en-US" sz="2025"/>
              <a:t>S</a:t>
            </a:r>
            <a:endParaRPr sz="2025">
              <a:solidFill>
                <a:schemeClr val="tx1"/>
              </a:solidFill>
            </a:endParaRPr>
          </a:p>
        </p:txBody>
      </p:sp>
      <p:sp>
        <p:nvSpPr>
          <p:cNvPr id="11" name="Trapezoid 10">
            <a:extLst>
              <a:ext uri="{FF2B5EF4-FFF2-40B4-BE49-F238E27FC236}">
                <a16:creationId xmlns:a16="http://schemas.microsoft.com/office/drawing/2014/main" id="{F236EEBB-F6C3-16BB-45B1-93982AC12007}"/>
              </a:ext>
            </a:extLst>
          </p:cNvPr>
          <p:cNvSpPr/>
          <p:nvPr/>
        </p:nvSpPr>
        <p:spPr>
          <a:xfrm rot="1644165">
            <a:off x="7836458" y="2797819"/>
            <a:ext cx="1519703" cy="1260227"/>
          </a:xfrm>
          <a:prstGeom prst="trapezoid">
            <a:avLst>
              <a:gd name="adj" fmla="val 48794"/>
            </a:avLst>
          </a:prstGeom>
          <a:solidFill>
            <a:srgbClr val="92D05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500B8D2F-3D82-519E-0EF7-8E115C2DBEF3}"/>
              </a:ext>
            </a:extLst>
          </p:cNvPr>
          <p:cNvSpPr/>
          <p:nvPr/>
        </p:nvSpPr>
        <p:spPr>
          <a:xfrm rot="20062506">
            <a:off x="8979898" y="2811583"/>
            <a:ext cx="712816" cy="1112737"/>
          </a:xfrm>
          <a:prstGeom prst="trapezoid">
            <a:avLst>
              <a:gd name="adj" fmla="val 43279"/>
            </a:avLst>
          </a:prstGeom>
          <a:solidFill>
            <a:srgbClr val="92D05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60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5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6" end="6"/>
                                            </p:txEl>
                                          </p:spTgt>
                                        </p:tgtEl>
                                        <p:attrNameLst>
                                          <p:attrName>style.visibility</p:attrName>
                                        </p:attrNameLst>
                                      </p:cBhvr>
                                      <p:to>
                                        <p:strVal val="visible"/>
                                      </p:to>
                                    </p:set>
                                    <p:animEffect transition="in" filter="fade">
                                      <p:cBhvr>
                                        <p:cTn id="64" dur="500"/>
                                        <p:tgtEl>
                                          <p:spTgt spid="3">
                                            <p:txEl>
                                              <p:pRg st="6" end="6"/>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
                                            <p:txEl>
                                              <p:pRg st="7" end="7"/>
                                            </p:txEl>
                                          </p:spTgt>
                                        </p:tgtEl>
                                        <p:attrNameLst>
                                          <p:attrName>style.visibility</p:attrName>
                                        </p:attrNameLst>
                                      </p:cBhvr>
                                      <p:to>
                                        <p:strVal val="visible"/>
                                      </p:to>
                                    </p:set>
                                    <p:animEffect transition="in" filter="fade">
                                      <p:cBhvr>
                                        <p:cTn id="73" dur="500"/>
                                        <p:tgtEl>
                                          <p:spTgt spid="3">
                                            <p:txEl>
                                              <p:pRg st="7" end="7"/>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8" end="8"/>
                                            </p:txEl>
                                          </p:spTgt>
                                        </p:tgtEl>
                                        <p:attrNameLst>
                                          <p:attrName>style.visibility</p:attrName>
                                        </p:attrNameLst>
                                      </p:cBhvr>
                                      <p:to>
                                        <p:strVal val="visible"/>
                                      </p:to>
                                    </p:set>
                                    <p:animEffect transition="in" filter="fade">
                                      <p:cBhvr>
                                        <p:cTn id="82" dur="500"/>
                                        <p:tgtEl>
                                          <p:spTgt spid="3">
                                            <p:txEl>
                                              <p:pRg st="8" end="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9" end="9"/>
                                            </p:txEl>
                                          </p:spTgt>
                                        </p:tgtEl>
                                        <p:attrNameLst>
                                          <p:attrName>style.visibility</p:attrName>
                                        </p:attrNameLst>
                                      </p:cBhvr>
                                      <p:to>
                                        <p:strVal val="visible"/>
                                      </p:to>
                                    </p:set>
                                    <p:animEffect transition="in" filter="fade">
                                      <p:cBhvr>
                                        <p:cTn id="92" dur="500"/>
                                        <p:tgtEl>
                                          <p:spTgt spid="3">
                                            <p:txEl>
                                              <p:pRg st="9" end="9"/>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6" grpId="0" animBg="1"/>
      <p:bldP spid="17" grpId="0" animBg="1"/>
      <p:bldP spid="18" grpId="0" animBg="1"/>
      <p:bldP spid="10" grpId="0" animBg="1"/>
      <p:bldP spid="11"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5</a:t>
            </a:fld>
            <a:endParaRPr lang="en-US" b="1">
              <a:latin typeface="Alt Gothic Comp ATF Blk" panose="020B0508040502040204" pitchFamily="34" charset="77"/>
            </a:endParaRPr>
          </a:p>
        </p:txBody>
      </p:sp>
      <p:sp>
        <p:nvSpPr>
          <p:cNvPr id="3" name="TextBox 2">
            <a:extLst>
              <a:ext uri="{FF2B5EF4-FFF2-40B4-BE49-F238E27FC236}">
                <a16:creationId xmlns:a16="http://schemas.microsoft.com/office/drawing/2014/main" id="{C1621B85-7685-4384-BDF1-E0CD6F23146D}"/>
              </a:ext>
            </a:extLst>
          </p:cNvPr>
          <p:cNvSpPr txBox="1"/>
          <p:nvPr/>
        </p:nvSpPr>
        <p:spPr>
          <a:xfrm>
            <a:off x="266700" y="1316844"/>
            <a:ext cx="4319467" cy="3724096"/>
          </a:xfrm>
          <a:prstGeom prst="rect">
            <a:avLst/>
          </a:prstGeom>
          <a:noFill/>
        </p:spPr>
        <p:txBody>
          <a:bodyPr wrap="square" rtlCol="0">
            <a:spAutoFit/>
          </a:bodyPr>
          <a:lstStyle/>
          <a:p>
            <a:pPr marL="342900" indent="-342900">
              <a:buFont typeface="Arial" panose="020B0604020202020204" pitchFamily="34" charset="0"/>
              <a:buChar char="•"/>
            </a:pPr>
            <a:r>
              <a:rPr lang="en-US" sz="2400">
                <a:solidFill>
                  <a:schemeClr val="tx1"/>
                </a:solidFill>
                <a:latin typeface="Acumin Pro" panose="020B0504020202020204" pitchFamily="34" charset="0"/>
              </a:rPr>
              <a:t>Goalkeeper has privileges and protections within the goal-crease IF…</a:t>
            </a:r>
            <a:endParaRPr lang="en-US" sz="2400">
              <a:latin typeface="Acumin Pro" panose="020B0504020202020204" pitchFamily="34" charset="0"/>
            </a:endParaRPr>
          </a:p>
          <a:p>
            <a:pPr marL="342900" indent="-342900">
              <a:buFont typeface="Arial" panose="020B0604020202020204" pitchFamily="34" charset="0"/>
              <a:buChar char="•"/>
            </a:pPr>
            <a:r>
              <a:rPr lang="en-US" sz="2400">
                <a:latin typeface="Acumin Pro" panose="020B0504020202020204" pitchFamily="34" charset="0"/>
              </a:rPr>
              <a:t>H</a:t>
            </a:r>
            <a:r>
              <a:rPr lang="en-US" sz="2400">
                <a:solidFill>
                  <a:schemeClr val="tx1"/>
                </a:solidFill>
                <a:latin typeface="Acumin Pro" panose="020B0504020202020204" pitchFamily="34" charset="0"/>
              </a:rPr>
              <a:t>e maintains continuous contact using at least one foot with the interior of the goal crease.</a:t>
            </a:r>
          </a:p>
          <a:p>
            <a:pPr marL="342900" indent="-342900">
              <a:buFont typeface="Arial" panose="020B0604020202020204" pitchFamily="34" charset="0"/>
              <a:buChar char="•"/>
            </a:pPr>
            <a:r>
              <a:rPr lang="en-US" sz="2400">
                <a:latin typeface="Acumin Pro" panose="020B0504020202020204" pitchFamily="34" charset="0"/>
              </a:rPr>
              <a:t>Non-goalkeepers DO NOT have goal-crease privileges</a:t>
            </a:r>
            <a:endParaRPr lang="en-US" sz="2400">
              <a:solidFill>
                <a:schemeClr val="tx1"/>
              </a:solidFill>
              <a:latin typeface="Acumin Pro" panose="020B0504020202020204" pitchFamily="34" charset="0"/>
            </a:endParaRPr>
          </a:p>
          <a:p>
            <a:pPr marL="285750" indent="-285750">
              <a:buFont typeface="Arial" panose="020B0604020202020204" pitchFamily="34" charset="0"/>
              <a:buChar char="•"/>
            </a:pPr>
            <a:endParaRPr lang="en-US" sz="2000">
              <a:latin typeface="Acumin Pro" panose="020B0504020202020204" pitchFamily="34" charset="0"/>
            </a:endParaRPr>
          </a:p>
        </p:txBody>
      </p:sp>
      <p:sp>
        <p:nvSpPr>
          <p:cNvPr id="4" name="Title 3">
            <a:extLst>
              <a:ext uri="{FF2B5EF4-FFF2-40B4-BE49-F238E27FC236}">
                <a16:creationId xmlns:a16="http://schemas.microsoft.com/office/drawing/2014/main" id="{345666BC-1362-C9D5-00FC-D87B2C2C08CC}"/>
              </a:ext>
            </a:extLst>
          </p:cNvPr>
          <p:cNvSpPr>
            <a:spLocks noGrp="1"/>
          </p:cNvSpPr>
          <p:nvPr>
            <p:ph type="title"/>
          </p:nvPr>
        </p:nvSpPr>
        <p:spPr/>
        <p:txBody>
          <a:bodyPr/>
          <a:lstStyle/>
          <a:p>
            <a:r>
              <a:rPr lang="en-US"/>
              <a:t>GOAL CREASE PRIVILEGES</a:t>
            </a:r>
          </a:p>
        </p:txBody>
      </p:sp>
      <p:pic>
        <p:nvPicPr>
          <p:cNvPr id="9" name="Picture 8">
            <a:extLst>
              <a:ext uri="{FF2B5EF4-FFF2-40B4-BE49-F238E27FC236}">
                <a16:creationId xmlns:a16="http://schemas.microsoft.com/office/drawing/2014/main" id="{742032A0-6B2A-9F5F-A0BB-C5EA68754EF6}"/>
              </a:ext>
            </a:extLst>
          </p:cNvPr>
          <p:cNvPicPr>
            <a:picLocks noChangeAspect="1"/>
          </p:cNvPicPr>
          <p:nvPr/>
        </p:nvPicPr>
        <p:blipFill>
          <a:blip r:embed="rId3"/>
          <a:srcRect l="14136" r="14136"/>
          <a:stretch/>
        </p:blipFill>
        <p:spPr>
          <a:xfrm>
            <a:off x="4913194" y="0"/>
            <a:ext cx="7278806"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Google Shape;101;p1">
            <a:extLst>
              <a:ext uri="{FF2B5EF4-FFF2-40B4-BE49-F238E27FC236}">
                <a16:creationId xmlns:a16="http://schemas.microsoft.com/office/drawing/2014/main" id="{C90C57C5-BC78-9031-7ACF-1B8C6ED0A54C}"/>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KNOW THE RULES – MAKE THE CALLS</a:t>
            </a:r>
            <a:endParaRPr lang="en-US" sz="2200" b="0" i="0" u="none" strike="noStrike" cap="none">
              <a:solidFill>
                <a:srgbClr val="C8102E"/>
              </a:solidFill>
              <a:latin typeface="Obvia" panose="02000503040000020004" pitchFamily="50" charset="0"/>
              <a:ea typeface="Arial"/>
              <a:cs typeface="Arial"/>
              <a:sym typeface="Arial"/>
            </a:endParaRPr>
          </a:p>
        </p:txBody>
      </p:sp>
    </p:spTree>
    <p:extLst>
      <p:ext uri="{BB962C8B-B14F-4D97-AF65-F5344CB8AC3E}">
        <p14:creationId xmlns:p14="http://schemas.microsoft.com/office/powerpoint/2010/main" val="3877849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laying lacrosse&#10;&#10;Description automatically generated with medium confidence">
            <a:extLst>
              <a:ext uri="{FF2B5EF4-FFF2-40B4-BE49-F238E27FC236}">
                <a16:creationId xmlns:a16="http://schemas.microsoft.com/office/drawing/2014/main" id="{F1075E16-1957-E9DD-382C-285F2C512C82}"/>
              </a:ext>
            </a:extLst>
          </p:cNvPr>
          <p:cNvPicPr>
            <a:picLocks noChangeAspect="1"/>
          </p:cNvPicPr>
          <p:nvPr/>
        </p:nvPicPr>
        <p:blipFill rotWithShape="1">
          <a:blip r:embed="rId3"/>
          <a:srcRect l="-34" r="33187" b="2"/>
          <a:stretch/>
        </p:blipFill>
        <p:spPr>
          <a:xfrm>
            <a:off x="5192888" y="10"/>
            <a:ext cx="6999112"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6</a:t>
            </a:fld>
            <a:endParaRPr lang="en-US" b="1">
              <a:latin typeface="Alt Gothic Comp ATF Blk" panose="020B0508040502040204" pitchFamily="34" charset="77"/>
            </a:endParaRPr>
          </a:p>
        </p:txBody>
      </p:sp>
      <p:sp>
        <p:nvSpPr>
          <p:cNvPr id="3" name="TextBox 2">
            <a:extLst>
              <a:ext uri="{FF2B5EF4-FFF2-40B4-BE49-F238E27FC236}">
                <a16:creationId xmlns:a16="http://schemas.microsoft.com/office/drawing/2014/main" id="{C1621B85-7685-4384-BDF1-E0CD6F23146D}"/>
              </a:ext>
            </a:extLst>
          </p:cNvPr>
          <p:cNvSpPr txBox="1"/>
          <p:nvPr/>
        </p:nvSpPr>
        <p:spPr>
          <a:xfrm>
            <a:off x="266700" y="1405917"/>
            <a:ext cx="5431536" cy="3416320"/>
          </a:xfrm>
          <a:prstGeom prst="rect">
            <a:avLst/>
          </a:prstGeom>
          <a:noFill/>
        </p:spPr>
        <p:txBody>
          <a:bodyPr wrap="square" rtlCol="0">
            <a:spAutoFit/>
          </a:bodyPr>
          <a:lstStyle/>
          <a:p>
            <a:pPr marL="342900" indent="-342900">
              <a:buFont typeface="Arial" panose="020B0604020202020204" pitchFamily="34" charset="0"/>
              <a:buChar char="•"/>
            </a:pPr>
            <a:r>
              <a:rPr lang="en-US" sz="2400">
                <a:solidFill>
                  <a:schemeClr val="tx1"/>
                </a:solidFill>
                <a:latin typeface="Acumin Pro" panose="020B0504020202020204" pitchFamily="34" charset="0"/>
              </a:rPr>
              <a:t>The movement of players into and out of the goal-crease area is restricted</a:t>
            </a:r>
          </a:p>
          <a:p>
            <a:pPr marL="342900" indent="-342900">
              <a:buFont typeface="Arial" panose="020B0604020202020204" pitchFamily="34" charset="0"/>
              <a:buChar char="•"/>
            </a:pPr>
            <a:r>
              <a:rPr lang="en-US" sz="2400">
                <a:latin typeface="Acumin Pro" panose="020B0504020202020204" pitchFamily="34" charset="0"/>
              </a:rPr>
              <a:t>Offensive players have certain restrictions on play around the crease</a:t>
            </a:r>
          </a:p>
          <a:p>
            <a:pPr marL="342900" indent="-342900">
              <a:buFont typeface="Arial" panose="020B0604020202020204" pitchFamily="34" charset="0"/>
              <a:buChar char="•"/>
            </a:pPr>
            <a:r>
              <a:rPr lang="en-US" sz="2400">
                <a:solidFill>
                  <a:schemeClr val="tx1"/>
                </a:solidFill>
                <a:latin typeface="Acumin Pro" panose="020B0504020202020204" pitchFamily="34" charset="0"/>
              </a:rPr>
              <a:t>O</a:t>
            </a:r>
            <a:r>
              <a:rPr lang="en-US" sz="2400">
                <a:latin typeface="Acumin Pro" panose="020B0504020202020204" pitchFamily="34" charset="0"/>
              </a:rPr>
              <a:t>nly a properly-equipped goalkeeper may play with the intent to stop a shot</a:t>
            </a:r>
          </a:p>
        </p:txBody>
      </p:sp>
      <p:sp>
        <p:nvSpPr>
          <p:cNvPr id="4" name="Title 3">
            <a:extLst>
              <a:ext uri="{FF2B5EF4-FFF2-40B4-BE49-F238E27FC236}">
                <a16:creationId xmlns:a16="http://schemas.microsoft.com/office/drawing/2014/main" id="{609DC892-6E31-450D-9BC8-189B958CD9BF}"/>
              </a:ext>
            </a:extLst>
          </p:cNvPr>
          <p:cNvSpPr>
            <a:spLocks noGrp="1"/>
          </p:cNvSpPr>
          <p:nvPr>
            <p:ph type="title"/>
          </p:nvPr>
        </p:nvSpPr>
        <p:spPr/>
        <p:txBody>
          <a:bodyPr/>
          <a:lstStyle/>
          <a:p>
            <a:r>
              <a:rPr lang="en-US"/>
              <a:t>GOAL CREASE PROHIBITIONS</a:t>
            </a:r>
          </a:p>
        </p:txBody>
      </p:sp>
      <p:sp>
        <p:nvSpPr>
          <p:cNvPr id="9" name="Google Shape;101;p1">
            <a:extLst>
              <a:ext uri="{FF2B5EF4-FFF2-40B4-BE49-F238E27FC236}">
                <a16:creationId xmlns:a16="http://schemas.microsoft.com/office/drawing/2014/main" id="{69586F7A-501C-1D07-B2FF-DCA425C13F11}"/>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KNOW THE RULES – MAKE THE CALLS</a:t>
            </a:r>
            <a:endParaRPr lang="en-US" sz="2200" b="0" i="0" u="none" strike="noStrike" cap="none">
              <a:solidFill>
                <a:srgbClr val="C8102E"/>
              </a:solidFill>
              <a:latin typeface="Obvia" panose="02000503040000020004" pitchFamily="50" charset="0"/>
              <a:ea typeface="Arial"/>
              <a:cs typeface="Arial"/>
              <a:sym typeface="Arial"/>
            </a:endParaRPr>
          </a:p>
        </p:txBody>
      </p:sp>
    </p:spTree>
    <p:extLst>
      <p:ext uri="{BB962C8B-B14F-4D97-AF65-F5344CB8AC3E}">
        <p14:creationId xmlns:p14="http://schemas.microsoft.com/office/powerpoint/2010/main" val="997897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926CF-3479-2DB9-9DFC-B9295FF497C7}"/>
              </a:ext>
            </a:extLst>
          </p:cNvPr>
          <p:cNvPicPr>
            <a:picLocks noChangeAspect="1"/>
          </p:cNvPicPr>
          <p:nvPr/>
        </p:nvPicPr>
        <p:blipFill rotWithShape="1">
          <a:blip r:embed="rId3">
            <a:extLst>
              <a:ext uri="{28A0092B-C50C-407E-A947-70E740481C1C}">
                <a14:useLocalDpi xmlns:a14="http://schemas.microsoft.com/office/drawing/2010/main" val="0"/>
              </a:ext>
            </a:extLst>
          </a:blip>
          <a:srcRect l="436" r="32244"/>
          <a:stretch/>
        </p:blipFill>
        <p:spPr>
          <a:xfrm>
            <a:off x="5249333" y="10"/>
            <a:ext cx="694266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7</a:t>
            </a:fld>
            <a:endParaRPr lang="en-US" b="1">
              <a:latin typeface="Alt Gothic Comp ATF Blk" panose="020B0508040502040204" pitchFamily="34" charset="77"/>
            </a:endParaRPr>
          </a:p>
        </p:txBody>
      </p:sp>
      <p:pic>
        <p:nvPicPr>
          <p:cNvPr id="8" name="Picture 7">
            <a:extLst>
              <a:ext uri="{FF2B5EF4-FFF2-40B4-BE49-F238E27FC236}">
                <a16:creationId xmlns:a16="http://schemas.microsoft.com/office/drawing/2014/main" id="{4E3F9479-69BB-40BD-BCD4-50DB3FF41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620" y="3318209"/>
            <a:ext cx="3168004" cy="3026417"/>
          </a:xfrm>
          <a:prstGeom prst="rect">
            <a:avLst/>
          </a:prstGeom>
        </p:spPr>
      </p:pic>
      <p:sp>
        <p:nvSpPr>
          <p:cNvPr id="9" name="Title 8">
            <a:extLst>
              <a:ext uri="{FF2B5EF4-FFF2-40B4-BE49-F238E27FC236}">
                <a16:creationId xmlns:a16="http://schemas.microsoft.com/office/drawing/2014/main" id="{2AEC27AE-6083-0A89-9DD0-5861E81F4D34}"/>
              </a:ext>
            </a:extLst>
          </p:cNvPr>
          <p:cNvSpPr>
            <a:spLocks noGrp="1"/>
          </p:cNvSpPr>
          <p:nvPr>
            <p:ph type="title"/>
          </p:nvPr>
        </p:nvSpPr>
        <p:spPr/>
        <p:txBody>
          <a:bodyPr/>
          <a:lstStyle/>
          <a:p>
            <a:r>
              <a:rPr lang="en-US"/>
              <a:t>CREASE VIOLATIONS</a:t>
            </a:r>
          </a:p>
        </p:txBody>
      </p:sp>
      <p:sp>
        <p:nvSpPr>
          <p:cNvPr id="10" name="Google Shape;101;p1">
            <a:extLst>
              <a:ext uri="{FF2B5EF4-FFF2-40B4-BE49-F238E27FC236}">
                <a16:creationId xmlns:a16="http://schemas.microsoft.com/office/drawing/2014/main" id="{10C027BD-BC67-8B44-2697-61417158870E}"/>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BIG CALLS THAT SHOULD BE MADE BIG</a:t>
            </a:r>
            <a:endParaRPr lang="en-US" sz="2200" b="0" i="0" u="none" strike="noStrike" cap="none">
              <a:solidFill>
                <a:srgbClr val="C8102E"/>
              </a:solidFill>
              <a:latin typeface="Obvia" panose="02000503040000020004" pitchFamily="50" charset="0"/>
              <a:ea typeface="Arial"/>
              <a:cs typeface="Arial"/>
              <a:sym typeface="Arial"/>
            </a:endParaRPr>
          </a:p>
        </p:txBody>
      </p:sp>
      <p:sp>
        <p:nvSpPr>
          <p:cNvPr id="11" name="TextBox 10">
            <a:extLst>
              <a:ext uri="{FF2B5EF4-FFF2-40B4-BE49-F238E27FC236}">
                <a16:creationId xmlns:a16="http://schemas.microsoft.com/office/drawing/2014/main" id="{963AEE3A-DA67-9B25-5690-375306CCFED3}"/>
              </a:ext>
            </a:extLst>
          </p:cNvPr>
          <p:cNvSpPr txBox="1"/>
          <p:nvPr/>
        </p:nvSpPr>
        <p:spPr>
          <a:xfrm>
            <a:off x="266700" y="1405917"/>
            <a:ext cx="5431536" cy="1938992"/>
          </a:xfrm>
          <a:prstGeom prst="rect">
            <a:avLst/>
          </a:prstGeom>
          <a:noFill/>
        </p:spPr>
        <p:txBody>
          <a:bodyPr wrap="square" rtlCol="0">
            <a:spAutoFit/>
          </a:bodyPr>
          <a:lstStyle/>
          <a:p>
            <a:pPr marL="342900" indent="-342900">
              <a:buFont typeface="Arial" panose="020B0604020202020204" pitchFamily="34" charset="0"/>
              <a:buChar char="•"/>
            </a:pPr>
            <a:r>
              <a:rPr lang="en-US" sz="2400">
                <a:solidFill>
                  <a:schemeClr val="tx1"/>
                </a:solidFill>
                <a:latin typeface="Acumin Pro" panose="020B0504020202020204" pitchFamily="34" charset="0"/>
              </a:rPr>
              <a:t>Confidence is the key to making a crease violation call</a:t>
            </a:r>
          </a:p>
          <a:p>
            <a:pPr marL="342900" indent="-342900">
              <a:buFont typeface="Arial" panose="020B0604020202020204" pitchFamily="34" charset="0"/>
              <a:buChar char="•"/>
            </a:pPr>
            <a:r>
              <a:rPr lang="en-US" sz="2400">
                <a:latin typeface="Acumin Pro" panose="020B0504020202020204" pitchFamily="34" charset="0"/>
              </a:rPr>
              <a:t>Don’t hesitate and make a strong, decisive call that everyone can hear</a:t>
            </a:r>
          </a:p>
          <a:p>
            <a:pPr marL="342900" indent="-342900">
              <a:buFont typeface="Arial" panose="020B0604020202020204" pitchFamily="34" charset="0"/>
              <a:buChar char="•"/>
            </a:pPr>
            <a:r>
              <a:rPr lang="en-US" sz="2400">
                <a:latin typeface="Acumin Pro" panose="020B0504020202020204" pitchFamily="34" charset="0"/>
              </a:rPr>
              <a:t>Know the dive rules</a:t>
            </a:r>
          </a:p>
        </p:txBody>
      </p:sp>
    </p:spTree>
    <p:extLst>
      <p:ext uri="{BB962C8B-B14F-4D97-AF65-F5344CB8AC3E}">
        <p14:creationId xmlns:p14="http://schemas.microsoft.com/office/powerpoint/2010/main" val="32708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8</a:t>
            </a:fld>
            <a:endParaRPr lang="en-US" b="1">
              <a:latin typeface="Alt Gothic Comp ATF Blk" panose="020B0508040502040204" pitchFamily="34" charset="77"/>
            </a:endParaRPr>
          </a:p>
        </p:txBody>
      </p:sp>
      <p:sp>
        <p:nvSpPr>
          <p:cNvPr id="6" name="TextBox 5">
            <a:extLst>
              <a:ext uri="{FF2B5EF4-FFF2-40B4-BE49-F238E27FC236}">
                <a16:creationId xmlns:a16="http://schemas.microsoft.com/office/drawing/2014/main" id="{327F153C-46A4-034B-AB7B-364152805417}"/>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a:solidFill>
                  <a:srgbClr val="C8102E"/>
                </a:solidFill>
                <a:latin typeface="Obvia Wide Medium" panose="02000503040000020004" pitchFamily="2" charset="77"/>
              </a:rPr>
              <a:t>PRESENTATION TITLE HERE</a:t>
            </a:r>
          </a:p>
        </p:txBody>
      </p:sp>
      <p:pic>
        <p:nvPicPr>
          <p:cNvPr id="10" name="Picture 9">
            <a:extLst>
              <a:ext uri="{FF2B5EF4-FFF2-40B4-BE49-F238E27FC236}">
                <a16:creationId xmlns:a16="http://schemas.microsoft.com/office/drawing/2014/main" id="{584B47AC-0BB2-4E77-BFE6-B0F1D5EAA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606" y="4083573"/>
            <a:ext cx="1429126" cy="2376861"/>
          </a:xfrm>
          <a:prstGeom prst="rect">
            <a:avLst/>
          </a:prstGeom>
        </p:spPr>
      </p:pic>
      <p:sp>
        <p:nvSpPr>
          <p:cNvPr id="7" name="Speech Bubble: Rectangle with Corners Rounded 6">
            <a:extLst>
              <a:ext uri="{FF2B5EF4-FFF2-40B4-BE49-F238E27FC236}">
                <a16:creationId xmlns:a16="http://schemas.microsoft.com/office/drawing/2014/main" id="{CCDFDDE7-3B62-4CF0-B40D-26164ABB5CFB}"/>
              </a:ext>
            </a:extLst>
          </p:cNvPr>
          <p:cNvSpPr/>
          <p:nvPr/>
        </p:nvSpPr>
        <p:spPr>
          <a:xfrm>
            <a:off x="3186180" y="4525877"/>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p>
        </p:txBody>
      </p:sp>
      <p:sp>
        <p:nvSpPr>
          <p:cNvPr id="3" name="Title 2">
            <a:extLst>
              <a:ext uri="{FF2B5EF4-FFF2-40B4-BE49-F238E27FC236}">
                <a16:creationId xmlns:a16="http://schemas.microsoft.com/office/drawing/2014/main" id="{697B0041-5DC7-8D7F-25A6-D50DADF763D3}"/>
              </a:ext>
            </a:extLst>
          </p:cNvPr>
          <p:cNvSpPr>
            <a:spLocks noGrp="1"/>
          </p:cNvSpPr>
          <p:nvPr>
            <p:ph type="title"/>
          </p:nvPr>
        </p:nvSpPr>
        <p:spPr/>
        <p:txBody>
          <a:bodyPr/>
          <a:lstStyle/>
          <a:p>
            <a:r>
              <a:rPr lang="en-US"/>
              <a:t>GOALKEEPER INTERFERENCE</a:t>
            </a:r>
          </a:p>
        </p:txBody>
      </p:sp>
      <p:pic>
        <p:nvPicPr>
          <p:cNvPr id="4" name="Picture 3" descr="A picture containing person, outdoor, grass, sport&#10;&#10;Description automatically generated">
            <a:extLst>
              <a:ext uri="{FF2B5EF4-FFF2-40B4-BE49-F238E27FC236}">
                <a16:creationId xmlns:a16="http://schemas.microsoft.com/office/drawing/2014/main" id="{E127E13C-97C3-3438-2D13-DCC0F4113E65}"/>
              </a:ext>
            </a:extLst>
          </p:cNvPr>
          <p:cNvPicPr>
            <a:picLocks noChangeAspect="1"/>
          </p:cNvPicPr>
          <p:nvPr/>
        </p:nvPicPr>
        <p:blipFill rotWithShape="1">
          <a:blip r:embed="rId4">
            <a:extLst>
              <a:ext uri="{28A0092B-C50C-407E-A947-70E740481C1C}">
                <a14:useLocalDpi xmlns:a14="http://schemas.microsoft.com/office/drawing/2010/main" val="0"/>
              </a:ext>
            </a:extLst>
          </a:blip>
          <a:srcRect l="19827" r="1347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Google Shape;101;p1">
            <a:extLst>
              <a:ext uri="{FF2B5EF4-FFF2-40B4-BE49-F238E27FC236}">
                <a16:creationId xmlns:a16="http://schemas.microsoft.com/office/drawing/2014/main" id="{815516ED-2255-7D42-0A18-85499057EFDA}"/>
              </a:ext>
            </a:extLst>
          </p:cNvPr>
          <p:cNvSpPr txBox="1"/>
          <p:nvPr/>
        </p:nvSpPr>
        <p:spPr>
          <a:xfrm>
            <a:off x="266700" y="885997"/>
            <a:ext cx="6639426"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i="0" u="none" strike="noStrike" cap="none">
                <a:solidFill>
                  <a:srgbClr val="C8102E"/>
                </a:solidFill>
                <a:latin typeface="Obvia Wide Medium" panose="020B0604020202020204" charset="0"/>
                <a:ea typeface="Arial"/>
                <a:cs typeface="Obvia Wide Medium" panose="020B0604020202020204" charset="0"/>
                <a:sym typeface="Arial"/>
              </a:rPr>
              <a:t>GIVE THE GOALIE A CHANCE TO DO HIS JOB</a:t>
            </a:r>
            <a:endParaRPr lang="en-US" sz="2200" b="0" i="0" u="none" strike="noStrike" cap="none">
              <a:solidFill>
                <a:srgbClr val="C8102E"/>
              </a:solidFill>
              <a:latin typeface="Obvia Wide Medium" panose="020B0604020202020204" charset="0"/>
              <a:ea typeface="Arial"/>
              <a:cs typeface="Obvia Wide Medium" panose="020B0604020202020204" charset="0"/>
              <a:sym typeface="Arial"/>
            </a:endParaRPr>
          </a:p>
        </p:txBody>
      </p:sp>
      <p:sp>
        <p:nvSpPr>
          <p:cNvPr id="11" name="TextBox 10">
            <a:extLst>
              <a:ext uri="{FF2B5EF4-FFF2-40B4-BE49-F238E27FC236}">
                <a16:creationId xmlns:a16="http://schemas.microsoft.com/office/drawing/2014/main" id="{8BFF8F2C-D16D-886A-9606-C35813A696AA}"/>
              </a:ext>
            </a:extLst>
          </p:cNvPr>
          <p:cNvSpPr txBox="1"/>
          <p:nvPr/>
        </p:nvSpPr>
        <p:spPr>
          <a:xfrm>
            <a:off x="266700" y="1405917"/>
            <a:ext cx="5431536" cy="2677656"/>
          </a:xfrm>
          <a:prstGeom prst="rect">
            <a:avLst/>
          </a:prstGeom>
          <a:noFill/>
        </p:spPr>
        <p:txBody>
          <a:bodyPr wrap="square" rtlCol="0">
            <a:spAutoFit/>
          </a:bodyPr>
          <a:lstStyle/>
          <a:p>
            <a:pPr marL="342900" indent="-342900">
              <a:buFont typeface="Arial" panose="020B0604020202020204" pitchFamily="34" charset="0"/>
              <a:buChar char="•"/>
            </a:pPr>
            <a:r>
              <a:rPr lang="en-US" sz="2400">
                <a:solidFill>
                  <a:schemeClr val="tx1"/>
                </a:solidFill>
                <a:latin typeface="Acumin Pro" panose="020B0504020202020204" pitchFamily="34" charset="0"/>
              </a:rPr>
              <a:t>Possession interference is rare in today’s game</a:t>
            </a:r>
          </a:p>
          <a:p>
            <a:pPr marL="342900" indent="-342900">
              <a:buFont typeface="Arial" panose="020B0604020202020204" pitchFamily="34" charset="0"/>
              <a:buChar char="•"/>
            </a:pPr>
            <a:r>
              <a:rPr lang="en-US" sz="2400">
                <a:latin typeface="Acumin Pro" panose="020B0504020202020204" pitchFamily="34" charset="0"/>
              </a:rPr>
              <a:t>Most goalie interference calls occur during loose ball situations</a:t>
            </a:r>
          </a:p>
          <a:p>
            <a:pPr marL="342900" indent="-342900">
              <a:buFont typeface="Arial" panose="020B0604020202020204" pitchFamily="34" charset="0"/>
              <a:buChar char="•"/>
            </a:pPr>
            <a:r>
              <a:rPr lang="en-US" sz="2400">
                <a:latin typeface="Acumin Pro" panose="020B0504020202020204" pitchFamily="34" charset="0"/>
              </a:rPr>
              <a:t>Know the rules about the goalie’s stick being in or out of the crease when the ball is loose.</a:t>
            </a:r>
          </a:p>
        </p:txBody>
      </p:sp>
    </p:spTree>
    <p:extLst>
      <p:ext uri="{BB962C8B-B14F-4D97-AF65-F5344CB8AC3E}">
        <p14:creationId xmlns:p14="http://schemas.microsoft.com/office/powerpoint/2010/main" val="2851020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9</a:t>
            </a:fld>
            <a:endParaRPr lang="en-US" b="1">
              <a:latin typeface="Alt Gothic Comp ATF Blk" panose="020B0508040502040204" pitchFamily="34" charset="77"/>
            </a:endParaRPr>
          </a:p>
        </p:txBody>
      </p:sp>
      <p:sp>
        <p:nvSpPr>
          <p:cNvPr id="7" name="TextBox 6">
            <a:extLst>
              <a:ext uri="{FF2B5EF4-FFF2-40B4-BE49-F238E27FC236}">
                <a16:creationId xmlns:a16="http://schemas.microsoft.com/office/drawing/2014/main" id="{91FFBED6-097C-4C27-BC58-F8C157085E6E}"/>
              </a:ext>
            </a:extLst>
          </p:cNvPr>
          <p:cNvSpPr txBox="1"/>
          <p:nvPr/>
        </p:nvSpPr>
        <p:spPr>
          <a:xfrm>
            <a:off x="266700" y="1316491"/>
            <a:ext cx="5106811" cy="2462213"/>
          </a:xfrm>
          <a:prstGeom prst="rect">
            <a:avLst/>
          </a:prstGeom>
          <a:noFill/>
        </p:spPr>
        <p:txBody>
          <a:bodyPr wrap="square">
            <a:spAutoFit/>
          </a:bodyPr>
          <a:lstStyle/>
          <a:p>
            <a:pPr marL="182880" indent="-182880">
              <a:spcBef>
                <a:spcPts val="600"/>
              </a:spcBef>
            </a:pPr>
            <a:r>
              <a:rPr lang="en-US" sz="2400" b="0" i="0">
                <a:effectLst/>
                <a:latin typeface="Acumin Pro" panose="020B0504020202020204" pitchFamily="34" charset="0"/>
              </a:rPr>
              <a:t>A goal is scored when</a:t>
            </a:r>
            <a:r>
              <a:rPr lang="en-US" sz="2400">
                <a:latin typeface="Acumin Pro" panose="020B0504020202020204" pitchFamily="34" charset="0"/>
              </a:rPr>
              <a:t>:</a:t>
            </a:r>
            <a:endParaRPr lang="en-US" sz="2400">
              <a:solidFill>
                <a:srgbClr val="000000"/>
              </a:solidFill>
              <a:latin typeface="Acumin Pro" panose="020B0504020202020204" pitchFamily="34" charset="0"/>
            </a:endParaRPr>
          </a:p>
          <a:p>
            <a:pPr marL="182880" indent="-182880">
              <a:spcBef>
                <a:spcPts val="600"/>
              </a:spcBef>
              <a:buFont typeface="Arial" panose="020B0604020202020204" pitchFamily="34" charset="0"/>
              <a:buChar char="•"/>
            </a:pPr>
            <a:r>
              <a:rPr lang="en-US" sz="2400" b="0" i="0">
                <a:solidFill>
                  <a:srgbClr val="000000"/>
                </a:solidFill>
                <a:effectLst/>
                <a:latin typeface="Acumin Pro" panose="020B0504020202020204" pitchFamily="34" charset="0"/>
              </a:rPr>
              <a:t>Loose ball passes from the front entirel</a:t>
            </a:r>
            <a:r>
              <a:rPr lang="en-US" sz="2400">
                <a:solidFill>
                  <a:srgbClr val="000000"/>
                </a:solidFill>
                <a:latin typeface="Acumin Pro" panose="020B0504020202020204" pitchFamily="34" charset="0"/>
              </a:rPr>
              <a:t>y over the goal line.</a:t>
            </a:r>
          </a:p>
          <a:p>
            <a:pPr marL="182880" indent="-182880">
              <a:spcBef>
                <a:spcPts val="600"/>
              </a:spcBef>
              <a:buFont typeface="Arial" panose="020B0604020202020204" pitchFamily="34" charset="0"/>
              <a:buChar char="•"/>
            </a:pPr>
            <a:r>
              <a:rPr lang="en-US" sz="2400">
                <a:solidFill>
                  <a:srgbClr val="000000"/>
                </a:solidFill>
                <a:latin typeface="Acumin Pro" panose="020B0504020202020204" pitchFamily="34" charset="0"/>
              </a:rPr>
              <a:t>A goal will be allowed if the shot was released before the end of the period.</a:t>
            </a:r>
          </a:p>
        </p:txBody>
      </p:sp>
      <p:sp>
        <p:nvSpPr>
          <p:cNvPr id="3" name="Title 2">
            <a:extLst>
              <a:ext uri="{FF2B5EF4-FFF2-40B4-BE49-F238E27FC236}">
                <a16:creationId xmlns:a16="http://schemas.microsoft.com/office/drawing/2014/main" id="{F3D460A2-EF3E-4603-6E5E-4F6F64D53B58}"/>
              </a:ext>
            </a:extLst>
          </p:cNvPr>
          <p:cNvSpPr>
            <a:spLocks noGrp="1"/>
          </p:cNvSpPr>
          <p:nvPr>
            <p:ph type="title"/>
          </p:nvPr>
        </p:nvSpPr>
        <p:spPr/>
        <p:txBody>
          <a:bodyPr/>
          <a:lstStyle/>
          <a:p>
            <a:r>
              <a:rPr lang="en-US"/>
              <a:t>SCORING</a:t>
            </a:r>
          </a:p>
        </p:txBody>
      </p:sp>
      <p:sp>
        <p:nvSpPr>
          <p:cNvPr id="4" name="Speech Bubble: Rectangle with Corners Rounded 3">
            <a:extLst>
              <a:ext uri="{FF2B5EF4-FFF2-40B4-BE49-F238E27FC236}">
                <a16:creationId xmlns:a16="http://schemas.microsoft.com/office/drawing/2014/main" id="{DD36BED5-01CD-8B09-24C3-2783F9197339}"/>
              </a:ext>
            </a:extLst>
          </p:cNvPr>
          <p:cNvSpPr/>
          <p:nvPr/>
        </p:nvSpPr>
        <p:spPr>
          <a:xfrm>
            <a:off x="2587657" y="4685654"/>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p>
        </p:txBody>
      </p:sp>
      <p:pic>
        <p:nvPicPr>
          <p:cNvPr id="10" name="Picture 9">
            <a:extLst>
              <a:ext uri="{FF2B5EF4-FFF2-40B4-BE49-F238E27FC236}">
                <a16:creationId xmlns:a16="http://schemas.microsoft.com/office/drawing/2014/main" id="{7345E8EF-9013-F2E0-7BCE-A35925CC095D}"/>
              </a:ext>
            </a:extLst>
          </p:cNvPr>
          <p:cNvPicPr>
            <a:picLocks noChangeAspect="1"/>
          </p:cNvPicPr>
          <p:nvPr/>
        </p:nvPicPr>
        <p:blipFill>
          <a:blip r:embed="rId3"/>
          <a:srcRect l="6314" r="6314"/>
          <a:stretch/>
        </p:blipFill>
        <p:spPr>
          <a:xfrm>
            <a:off x="4763911" y="10"/>
            <a:ext cx="7428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1" name="Google Shape;101;p1">
            <a:extLst>
              <a:ext uri="{FF2B5EF4-FFF2-40B4-BE49-F238E27FC236}">
                <a16:creationId xmlns:a16="http://schemas.microsoft.com/office/drawing/2014/main" id="{91585277-0974-532E-CA82-AE53E53E25D2}"/>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i="0" u="none" strike="noStrike" cap="none">
                <a:solidFill>
                  <a:srgbClr val="C8102E"/>
                </a:solidFill>
                <a:latin typeface="Obvia" panose="02000503040000020004" pitchFamily="50" charset="0"/>
                <a:ea typeface="Arial"/>
                <a:cs typeface="Arial"/>
                <a:sym typeface="Arial"/>
              </a:rPr>
              <a:t>KNOW THE RULES</a:t>
            </a:r>
            <a:endParaRPr lang="en-US" sz="2200" b="0" i="0" u="none" strike="noStrike" cap="none">
              <a:solidFill>
                <a:srgbClr val="C8102E"/>
              </a:solidFill>
              <a:latin typeface="Obvia" panose="02000503040000020004" pitchFamily="50" charset="0"/>
              <a:ea typeface="Arial"/>
              <a:cs typeface="Arial"/>
              <a:sym typeface="Arial"/>
            </a:endParaRPr>
          </a:p>
        </p:txBody>
      </p:sp>
    </p:spTree>
    <p:extLst>
      <p:ext uri="{BB962C8B-B14F-4D97-AF65-F5344CB8AC3E}">
        <p14:creationId xmlns:p14="http://schemas.microsoft.com/office/powerpoint/2010/main" val="3344882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8" ma:contentTypeDescription="Create a new document." ma:contentTypeScope="" ma:versionID="f6cde86a03c9b35117aad11f9eb3db9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f6cbfc3fd43ac4b14c67050a0c66fdc1"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5E185A-0405-4A20-BECF-0E4BABEC212F}">
  <ds:schemaRefs>
    <ds:schemaRef ds:uri="91965e93-ae8c-442d-9ec4-149738af66dd"/>
    <ds:schemaRef ds:uri="f4bcc57d-5958-4083-8f93-a1c6c20683a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7A24177-AA2F-438C-8719-A7E203F1D93C}">
  <ds:schemaRefs>
    <ds:schemaRef ds:uri="91965e93-ae8c-442d-9ec4-149738af66dd"/>
    <ds:schemaRef ds:uri="f4bcc57d-5958-4083-8f93-a1c6c20683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A57BD7D-1B2A-4460-8BC7-D347C66110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15</Slides>
  <Notes>15</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RULE 4 – THE GOAL AREA</vt:lpstr>
      <vt:lpstr>THE GOAL CREASE</vt:lpstr>
      <vt:lpstr>AREAS OF RESPONSIBILITY</vt:lpstr>
      <vt:lpstr>GOAL CREASE PRIVILEGES</vt:lpstr>
      <vt:lpstr>GOAL CREASE PROHIBITIONS</vt:lpstr>
      <vt:lpstr>CREASE VIOLATIONS</vt:lpstr>
      <vt:lpstr>GOALKEEPER INTERFERENCE</vt:lpstr>
      <vt:lpstr>SCORING</vt:lpstr>
      <vt:lpstr>GOAL NOT SCORED</vt:lpstr>
      <vt:lpstr>GOAL NOT SCORED</vt:lpstr>
      <vt:lpstr>GOAL NOT SCORED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revision>2</cp:revision>
  <dcterms:created xsi:type="dcterms:W3CDTF">2021-08-11T16:38:25Z</dcterms:created>
  <dcterms:modified xsi:type="dcterms:W3CDTF">2024-10-04T14:17:35Z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0x0101004FF246980BFB2340B1C845AE60DDB038</vt:lpwstr>
  </property>
  <property fmtid="{D5CDD505-2E9C-101B-9397-08002B2CF9AE}" pid="3" name="MediaServiceImageTags">
    <vt:lpwstr/>
  </property>
</Properties>
</file>