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30"/>
  </p:notesMasterIdLst>
  <p:handoutMasterIdLst>
    <p:handoutMasterId r:id="rId31"/>
  </p:handoutMasterIdLst>
  <p:sldIdLst>
    <p:sldId id="399" r:id="rId5"/>
    <p:sldId id="266" r:id="rId6"/>
    <p:sldId id="387" r:id="rId7"/>
    <p:sldId id="385" r:id="rId8"/>
    <p:sldId id="267" r:id="rId9"/>
    <p:sldId id="390" r:id="rId10"/>
    <p:sldId id="391" r:id="rId11"/>
    <p:sldId id="389" r:id="rId12"/>
    <p:sldId id="268" r:id="rId13"/>
    <p:sldId id="269" r:id="rId14"/>
    <p:sldId id="392" r:id="rId15"/>
    <p:sldId id="386" r:id="rId16"/>
    <p:sldId id="258" r:id="rId17"/>
    <p:sldId id="393" r:id="rId18"/>
    <p:sldId id="264" r:id="rId19"/>
    <p:sldId id="394" r:id="rId20"/>
    <p:sldId id="265" r:id="rId21"/>
    <p:sldId id="395" r:id="rId22"/>
    <p:sldId id="396" r:id="rId23"/>
    <p:sldId id="388" r:id="rId24"/>
    <p:sldId id="397" r:id="rId25"/>
    <p:sldId id="398" r:id="rId26"/>
    <p:sldId id="381" r:id="rId27"/>
    <p:sldId id="383" r:id="rId28"/>
    <p:sldId id="384" r:id="rId29"/>
  </p:sldIdLst>
  <p:sldSz cx="12192000" cy="6858000"/>
  <p:notesSz cx="6858000" cy="9144000"/>
  <p:embeddedFontLst>
    <p:embeddedFont>
      <p:font typeface="Acumin Pro" panose="020B0604020202020204" charset="0"/>
      <p:regular r:id="rId32"/>
      <p:bold r:id="rId33"/>
      <p:italic r:id="rId34"/>
      <p:boldItalic r:id="rId35"/>
    </p:embeddedFont>
    <p:embeddedFont>
      <p:font typeface="Alt Gothic Comp ATF" panose="020B0604020202020204" charset="0"/>
      <p:regular r:id="rId36"/>
      <p:bold r:id="rId37"/>
    </p:embeddedFont>
    <p:embeddedFont>
      <p:font typeface="Alt Gothic Comp ATF Blk" panose="020B0604020202020204" charset="0"/>
      <p:bold r:id="rId38"/>
    </p:embeddedFont>
    <p:embeddedFont>
      <p:font typeface="Montserrat" panose="00000500000000000000" pitchFamily="2" charset="0"/>
      <p:regular r:id="rId39"/>
      <p:bold r:id="rId40"/>
      <p:italic r:id="rId41"/>
      <p:boldItalic r:id="rId42"/>
    </p:embeddedFont>
    <p:embeddedFont>
      <p:font typeface="Obvia Wide Medium" panose="020B060402020202020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99B"/>
    <a:srgbClr val="53565A"/>
    <a:srgbClr val="00205B"/>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E1300-33EC-1C57-B18F-67E53344E6A9}" v="3" dt="2024-10-02T16:54:51.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74"/>
    <p:restoredTop sz="78395" autoAdjust="0"/>
  </p:normalViewPr>
  <p:slideViewPr>
    <p:cSldViewPr snapToGrid="0" snapToObjects="1">
      <p:cViewPr varScale="1">
        <p:scale>
          <a:sx n="133" d="100"/>
          <a:sy n="133" d="100"/>
        </p:scale>
        <p:origin x="2744" y="200"/>
      </p:cViewPr>
      <p:guideLst/>
    </p:cSldViewPr>
  </p:slideViewPr>
  <p:notesTextViewPr>
    <p:cViewPr>
      <p:scale>
        <a:sx n="1" d="1"/>
        <a:sy n="1" d="1"/>
      </p:scale>
      <p:origin x="0" y="0"/>
    </p:cViewPr>
  </p:notesTextViewPr>
  <p:sorterViewPr>
    <p:cViewPr>
      <p:scale>
        <a:sx n="130" d="100"/>
        <a:sy n="130" d="100"/>
      </p:scale>
      <p:origin x="0" y="-6744"/>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4A91E-260F-D6EF-4402-5F00B19AF909}"/>
              </a:ext>
            </a:extLst>
          </p:cNvPr>
          <p:cNvPicPr>
            <a:picLocks noChangeAspect="1"/>
          </p:cNvPicPr>
          <p:nvPr/>
        </p:nvPicPr>
        <p:blipFill>
          <a:blip r:embed="rId2"/>
          <a:stretch>
            <a:fillRect/>
          </a:stretch>
        </p:blipFill>
        <p:spPr>
          <a:xfrm>
            <a:off x="-1" y="0"/>
            <a:ext cx="6858001" cy="608647"/>
          </a:xfrm>
          <a:prstGeom prst="rect">
            <a:avLst/>
          </a:prstGeom>
        </p:spPr>
      </p:pic>
      <p:sp>
        <p:nvSpPr>
          <p:cNvPr id="7" name="TextBox 6">
            <a:extLst>
              <a:ext uri="{FF2B5EF4-FFF2-40B4-BE49-F238E27FC236}">
                <a16:creationId xmlns:a16="http://schemas.microsoft.com/office/drawing/2014/main" id="{6D6BC989-2C14-0FE7-8326-8296B6DA78DD}"/>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
        <p:nvSpPr>
          <p:cNvPr id="10" name="Footer Placeholder 5">
            <a:extLst>
              <a:ext uri="{FF2B5EF4-FFF2-40B4-BE49-F238E27FC236}">
                <a16:creationId xmlns:a16="http://schemas.microsoft.com/office/drawing/2014/main" id="{D3A0D997-4503-162B-A7BB-48A261269642}"/>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010481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02CF11F-7D76-F2E8-DC6C-F02180BA7B58}"/>
              </a:ext>
            </a:extLst>
          </p:cNvPr>
          <p:cNvPicPr>
            <a:picLocks noChangeAspect="1"/>
          </p:cNvPicPr>
          <p:nvPr/>
        </p:nvPicPr>
        <p:blipFill>
          <a:blip r:embed="rId2"/>
          <a:stretch>
            <a:fillRect/>
          </a:stretch>
        </p:blipFill>
        <p:spPr>
          <a:xfrm>
            <a:off x="0" y="13213"/>
            <a:ext cx="6858000" cy="608647"/>
          </a:xfrm>
          <a:prstGeom prst="rect">
            <a:avLst/>
          </a:prstGeom>
        </p:spPr>
      </p:pic>
      <p:sp>
        <p:nvSpPr>
          <p:cNvPr id="9" name="TextBox 8">
            <a:extLst>
              <a:ext uri="{FF2B5EF4-FFF2-40B4-BE49-F238E27FC236}">
                <a16:creationId xmlns:a16="http://schemas.microsoft.com/office/drawing/2014/main" id="{19210451-DEE3-DAD5-4120-35F2BAAD9D28}"/>
              </a:ext>
            </a:extLst>
          </p:cNvPr>
          <p:cNvSpPr txBox="1"/>
          <p:nvPr/>
        </p:nvSpPr>
        <p:spPr>
          <a:xfrm>
            <a:off x="-1" y="608648"/>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
        <p:nvSpPr>
          <p:cNvPr id="10" name="Footer Placeholder 5">
            <a:extLst>
              <a:ext uri="{FF2B5EF4-FFF2-40B4-BE49-F238E27FC236}">
                <a16:creationId xmlns:a16="http://schemas.microsoft.com/office/drawing/2014/main" id="{E62E1F7A-ABC1-7580-5F84-AF79EE4FB542}"/>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61245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pPr marL="171450" indent="-171450">
              <a:buFont typeface="Arial"/>
              <a:buChar char="•"/>
            </a:pPr>
            <a:r>
              <a:rPr lang="en-US" dirty="0">
                <a:ea typeface="Calibri"/>
                <a:cs typeface="Calibri"/>
              </a:rPr>
              <a:t>Approx 60 min</a:t>
            </a:r>
          </a:p>
        </p:txBody>
      </p:sp>
    </p:spTree>
    <p:extLst>
      <p:ext uri="{BB962C8B-B14F-4D97-AF65-F5344CB8AC3E}">
        <p14:creationId xmlns:p14="http://schemas.microsoft.com/office/powerpoint/2010/main" val="45861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cs typeface="Times New Roman" panose="02020603050405020304" pitchFamily="18" charset="0"/>
              </a:rPr>
              <a:t>ILLEGAL SCREENS</a:t>
            </a:r>
          </a:p>
          <a:p>
            <a:pPr marL="171450" marR="0" indent="-171450">
              <a:spcBef>
                <a:spcPts val="0"/>
              </a:spcBef>
              <a:spcAft>
                <a:spcPts val="0"/>
              </a:spcAft>
              <a:buFont typeface="Arial" panose="020B0604020202020204" pitchFamily="34" charset="0"/>
              <a:buChar char="•"/>
            </a:pPr>
            <a:r>
              <a:rPr lang="en-US" dirty="0"/>
              <a:t>Very common now due to the influence of the 2-man game and box</a:t>
            </a:r>
          </a:p>
          <a:p>
            <a:pPr marL="171450" marR="0" indent="-171450">
              <a:spcBef>
                <a:spcPts val="0"/>
              </a:spcBef>
              <a:spcAft>
                <a:spcPts val="0"/>
              </a:spcAft>
              <a:buFont typeface="Arial" panose="020B0604020202020204" pitchFamily="34" charset="0"/>
              <a:buChar char="•"/>
            </a:pPr>
            <a:r>
              <a:rPr lang="en-US" dirty="0"/>
              <a:t>This is an ABSOLUTE call.  It cannot be “waived-off” due to lack of advantage</a:t>
            </a:r>
          </a:p>
          <a:p>
            <a:pPr marL="171450" marR="0" indent="-171450">
              <a:spcBef>
                <a:spcPts val="0"/>
              </a:spcBef>
              <a:spcAft>
                <a:spcPts val="0"/>
              </a:spcAft>
              <a:buFont typeface="Arial" panose="020B0604020202020204" pitchFamily="34" charset="0"/>
              <a:buChar char="•"/>
            </a:pPr>
            <a:r>
              <a:rPr lang="en-US" dirty="0"/>
              <a:t>Can happen ON or OFF ball</a:t>
            </a:r>
          </a:p>
          <a:p>
            <a:pPr marL="171450" marR="0" indent="-171450">
              <a:spcBef>
                <a:spcPts val="0"/>
              </a:spcBef>
              <a:spcAft>
                <a:spcPts val="0"/>
              </a:spcAft>
              <a:buFont typeface="Arial" panose="020B0604020202020204" pitchFamily="34" charset="0"/>
              <a:buChar char="•"/>
            </a:pPr>
            <a:r>
              <a:rPr lang="en-US" dirty="0"/>
              <a:t>Use “interference” if you can’t sell an off-ball pick</a:t>
            </a:r>
          </a:p>
          <a:p>
            <a:pPr marL="171450" marR="0" indent="-171450">
              <a:spcBef>
                <a:spcPts val="0"/>
              </a:spcBef>
              <a:spcAft>
                <a:spcPts val="0"/>
              </a:spcAft>
              <a:buFont typeface="Arial" panose="020B0604020202020204" pitchFamily="34" charset="0"/>
              <a:buChar char="•"/>
            </a:pPr>
            <a:endParaRPr lang="en-US" dirty="0"/>
          </a:p>
          <a:p>
            <a:pPr marL="0" marR="0" indent="0">
              <a:spcBef>
                <a:spcPts val="0"/>
              </a:spcBef>
              <a:spcAft>
                <a:spcPts val="0"/>
              </a:spcAft>
              <a:buFont typeface="Arial" panose="020B0604020202020204" pitchFamily="34" charset="0"/>
              <a:buNone/>
            </a:pPr>
            <a:r>
              <a:rPr lang="en-US" b="1" dirty="0"/>
              <a:t>CLASS DISCUSSION</a:t>
            </a:r>
          </a:p>
          <a:p>
            <a:pPr marL="171450" marR="0" indent="-171450">
              <a:spcBef>
                <a:spcPts val="0"/>
              </a:spcBef>
              <a:spcAft>
                <a:spcPts val="0"/>
              </a:spcAft>
              <a:buFont typeface="Arial" panose="020B0604020202020204" pitchFamily="34" charset="0"/>
              <a:buChar char="•"/>
            </a:pPr>
            <a:r>
              <a:rPr lang="en-US" dirty="0"/>
              <a:t>Does a player have to face the person he is screening?</a:t>
            </a:r>
          </a:p>
          <a:p>
            <a:pPr marL="628650" marR="0" lvl="1" indent="-171450">
              <a:spcBef>
                <a:spcPts val="0"/>
              </a:spcBef>
              <a:spcAft>
                <a:spcPts val="0"/>
              </a:spcAft>
              <a:buFont typeface="Arial" panose="020B0604020202020204" pitchFamily="34" charset="0"/>
              <a:buChar char="•"/>
            </a:pPr>
            <a:r>
              <a:rPr lang="en-US" dirty="0"/>
              <a:t>NO…he can face any direction (back-screen is legal although rare in field lacrosse)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10</a:t>
            </a:fld>
            <a:endParaRPr lang="en-US"/>
          </a:p>
        </p:txBody>
      </p:sp>
    </p:spTree>
    <p:extLst>
      <p:ext uri="{BB962C8B-B14F-4D97-AF65-F5344CB8AC3E}">
        <p14:creationId xmlns:p14="http://schemas.microsoft.com/office/powerpoint/2010/main" val="472300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171450" indent="-171450">
              <a:buFont typeface="Arial" panose="020B0604020202020204" pitchFamily="34" charset="0"/>
              <a:buChar char="•"/>
            </a:pPr>
            <a:r>
              <a:rPr lang="en-US" b="0" dirty="0"/>
              <a:t>What is the problem with this pick?</a:t>
            </a:r>
          </a:p>
          <a:p>
            <a:pPr marL="628650" lvl="1" indent="-171450">
              <a:buFont typeface="Arial" panose="020B0604020202020204" pitchFamily="34" charset="0"/>
              <a:buChar char="•"/>
            </a:pPr>
            <a:r>
              <a:rPr lang="en-US" b="0" dirty="0"/>
              <a:t>Last-second lean</a:t>
            </a:r>
          </a:p>
          <a:p>
            <a:pPr marL="0" lvl="0" indent="0">
              <a:buFont typeface="Arial" panose="020B0604020202020204" pitchFamily="34" charset="0"/>
              <a:buNone/>
            </a:pPr>
            <a:r>
              <a:rPr lang="en-US" b="1" dirty="0"/>
              <a:t>CLASS DISCUSSION</a:t>
            </a:r>
          </a:p>
          <a:p>
            <a:pPr marL="171450" lvl="0" indent="-171450">
              <a:buFont typeface="Arial" panose="020B0604020202020204" pitchFamily="34" charset="0"/>
              <a:buChar char="•"/>
            </a:pPr>
            <a:r>
              <a:rPr lang="en-US" dirty="0"/>
              <a:t>Would you have called a Delay on the restart had the white player not been able to pick up the ball immediately?</a:t>
            </a:r>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11</a:t>
            </a:fld>
            <a:endParaRPr lang="en-US"/>
          </a:p>
        </p:txBody>
      </p:sp>
    </p:spTree>
    <p:extLst>
      <p:ext uri="{BB962C8B-B14F-4D97-AF65-F5344CB8AC3E}">
        <p14:creationId xmlns:p14="http://schemas.microsoft.com/office/powerpoint/2010/main" val="102652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HOLDING</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Context Matters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A1’s body/stick contacting B1’s body/stick? – stick on stick contact is LEGAL.</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 using his stick to “hold BACK” B1 (failed OTH check that results in dragging a player down, hooking a player impeding his progress to a loose ball,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A1 using his arm to “chicken wing” B1’s crosse</a:t>
            </a: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&amp; Pressure – A1 applying equal pressure to B1 is LEGAL</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UNEQUAL PRESSURE – A1’s stick dragging down B1’s arm, A1’s stick holding down B1’s shoulder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13</a:t>
            </a:fld>
            <a:endParaRPr lang="en-US"/>
          </a:p>
        </p:txBody>
      </p:sp>
    </p:spTree>
    <p:extLst>
      <p:ext uri="{BB962C8B-B14F-4D97-AF65-F5344CB8AC3E}">
        <p14:creationId xmlns:p14="http://schemas.microsoft.com/office/powerpoint/2010/main" val="153500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HOLDING</a:t>
            </a:r>
          </a:p>
          <a:p>
            <a:pPr marL="171450" indent="-171450">
              <a:buFont typeface="Arial" panose="020B0604020202020204" pitchFamily="34" charset="0"/>
              <a:buChar char="•"/>
            </a:pPr>
            <a:r>
              <a:rPr lang="en-US" b="0" dirty="0"/>
              <a:t>Several of the more obvious examples that MUST be called</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14</a:t>
            </a:fld>
            <a:endParaRPr lang="en-US"/>
          </a:p>
        </p:txBody>
      </p:sp>
    </p:spTree>
    <p:extLst>
      <p:ext uri="{BB962C8B-B14F-4D97-AF65-F5344CB8AC3E}">
        <p14:creationId xmlns:p14="http://schemas.microsoft.com/office/powerpoint/2010/main" val="180604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Context Matters</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Contact from the front or side is LEGAL</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Officials should look for:</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UNEQUAL PRESSURE from behind</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Extension of arms from defender into the back of A1</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B1 trails A1 and feet get tangled up causing A1 to fall – PUSH</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Was it Violent Contact? – If so, then it shouldn’t be a push. It should be Cross-check or Unnecessary Roughness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Word Choice Matters! – only use “push” to describe ILLEGAL contact. Use “contacted from the front/side” to describe LEGAL contact. Avoid “hit” to describe a LEGAL play.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15</a:t>
            </a:fld>
            <a:endParaRPr lang="en-US"/>
          </a:p>
        </p:txBody>
      </p:sp>
    </p:spTree>
    <p:extLst>
      <p:ext uri="{BB962C8B-B14F-4D97-AF65-F5344CB8AC3E}">
        <p14:creationId xmlns:p14="http://schemas.microsoft.com/office/powerpoint/2010/main" val="408050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PUSHING</a:t>
            </a:r>
          </a:p>
          <a:p>
            <a:pPr marL="171450" indent="-171450">
              <a:buFont typeface="Arial" panose="020B0604020202020204" pitchFamily="34" charset="0"/>
              <a:buChar char="•"/>
            </a:pPr>
            <a:r>
              <a:rPr lang="en-US" b="0" dirty="0"/>
              <a:t>Great example of a push near the sideline</a:t>
            </a:r>
          </a:p>
          <a:p>
            <a:pPr marL="171450" indent="-171450">
              <a:buFont typeface="Arial" panose="020B0604020202020204" pitchFamily="34" charset="0"/>
              <a:buChar char="•"/>
            </a:pPr>
            <a:r>
              <a:rPr lang="en-US" b="0" dirty="0"/>
              <a:t>What call would you make?</a:t>
            </a:r>
          </a:p>
          <a:p>
            <a:pPr marL="628650" lvl="1" indent="-171450">
              <a:buFont typeface="Arial" panose="020B0604020202020204" pitchFamily="34" charset="0"/>
              <a:buChar char="•"/>
            </a:pPr>
            <a:r>
              <a:rPr lang="en-US" b="0" dirty="0"/>
              <a:t>Was ball loose?</a:t>
            </a:r>
          </a:p>
          <a:p>
            <a:pPr marL="628650" lvl="1" indent="-171450">
              <a:buFont typeface="Arial" panose="020B0604020202020204" pitchFamily="34" charset="0"/>
              <a:buChar char="•"/>
            </a:pPr>
            <a:r>
              <a:rPr lang="en-US" b="0" dirty="0"/>
              <a:t>Does this deserve a flag?</a:t>
            </a:r>
          </a:p>
          <a:p>
            <a:pPr marL="628650" lvl="1" indent="-171450">
              <a:buFont typeface="Arial" panose="020B0604020202020204" pitchFamily="34" charset="0"/>
              <a:buChar char="•"/>
            </a:pPr>
            <a:r>
              <a:rPr lang="en-US" b="0" dirty="0"/>
              <a:t>Did push occur before ball going out of bounds?</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16</a:t>
            </a:fld>
            <a:endParaRPr lang="en-US"/>
          </a:p>
        </p:txBody>
      </p:sp>
    </p:spTree>
    <p:extLst>
      <p:ext uri="{BB962C8B-B14F-4D97-AF65-F5344CB8AC3E}">
        <p14:creationId xmlns:p14="http://schemas.microsoft.com/office/powerpoint/2010/main" val="196148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INTERFERENCE</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Can’t interfere more than 5y from ball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Off-ball stick checks usually mean stick must be dislodged</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Defense illegally pushes offense into crease</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17</a:t>
            </a:fld>
            <a:endParaRPr lang="en-US"/>
          </a:p>
        </p:txBody>
      </p:sp>
    </p:spTree>
    <p:extLst>
      <p:ext uri="{BB962C8B-B14F-4D97-AF65-F5344CB8AC3E}">
        <p14:creationId xmlns:p14="http://schemas.microsoft.com/office/powerpoint/2010/main" val="472300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INTERFERENCE</a:t>
            </a:r>
          </a:p>
          <a:p>
            <a:pPr marL="171450" indent="-171450">
              <a:buFont typeface="Arial" panose="020B0604020202020204" pitchFamily="34" charset="0"/>
              <a:buChar char="•"/>
            </a:pPr>
            <a:r>
              <a:rPr lang="en-US" b="0" dirty="0"/>
              <a:t>Great example of a stick checked out of the hands of a player off-ball</a:t>
            </a:r>
          </a:p>
          <a:p>
            <a:pPr marL="171450" indent="-171450">
              <a:buFont typeface="Arial" panose="020B0604020202020204" pitchFamily="34" charset="0"/>
              <a:buChar char="•"/>
            </a:pPr>
            <a:r>
              <a:rPr lang="en-US" b="0" dirty="0"/>
              <a:t>Must be called!!</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18</a:t>
            </a:fld>
            <a:endParaRPr lang="en-US"/>
          </a:p>
        </p:txBody>
      </p:sp>
    </p:spTree>
    <p:extLst>
      <p:ext uri="{BB962C8B-B14F-4D97-AF65-F5344CB8AC3E}">
        <p14:creationId xmlns:p14="http://schemas.microsoft.com/office/powerpoint/2010/main" val="38206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INTERFERENCE</a:t>
            </a:r>
          </a:p>
          <a:p>
            <a:pPr marL="171450" indent="-171450">
              <a:buFont typeface="Arial" panose="020B0604020202020204" pitchFamily="34" charset="0"/>
              <a:buChar char="•"/>
            </a:pPr>
            <a:r>
              <a:rPr lang="en-US" b="0" dirty="0"/>
              <a:t>Off-ball Push into Crease</a:t>
            </a:r>
          </a:p>
          <a:p>
            <a:pPr marL="171450" indent="-171450">
              <a:buFont typeface="Arial" panose="020B0604020202020204" pitchFamily="34" charset="0"/>
              <a:buChar char="•"/>
            </a:pPr>
            <a:r>
              <a:rPr lang="en-US" b="0" dirty="0"/>
              <a:t>Go over procedure</a:t>
            </a:r>
          </a:p>
          <a:p>
            <a:pPr marL="171450" indent="-171450">
              <a:buFont typeface="Arial" panose="020B0604020202020204" pitchFamily="34" charset="0"/>
              <a:buChar char="•"/>
            </a:pPr>
            <a:r>
              <a:rPr lang="en-US" b="0" dirty="0"/>
              <a:t>NOT a play-on due to crease violation</a:t>
            </a:r>
          </a:p>
          <a:p>
            <a:pPr marL="171450" indent="-171450">
              <a:buFont typeface="Arial" panose="020B0604020202020204" pitchFamily="34" charset="0"/>
              <a:buChar char="•"/>
            </a:pPr>
            <a:r>
              <a:rPr lang="en-US" b="0" dirty="0"/>
              <a:t>Immediate Whistle</a:t>
            </a:r>
          </a:p>
          <a:p>
            <a:pPr marL="171450" indent="-171450">
              <a:buFont typeface="Arial" panose="020B0604020202020204" pitchFamily="34" charset="0"/>
              <a:buChar char="•"/>
            </a:pPr>
            <a:r>
              <a:rPr lang="en-US" b="0" dirty="0"/>
              <a:t>Adjudicate Foul</a:t>
            </a:r>
          </a:p>
          <a:p>
            <a:endParaRPr lang="en-US"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19</a:t>
            </a:fld>
            <a:endParaRPr lang="en-US"/>
          </a:p>
        </p:txBody>
      </p:sp>
    </p:spTree>
    <p:extLst>
      <p:ext uri="{BB962C8B-B14F-4D97-AF65-F5344CB8AC3E}">
        <p14:creationId xmlns:p14="http://schemas.microsoft.com/office/powerpoint/2010/main" val="319084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CONDUCT FOUL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Use it to keep from losing control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Make the call and restart play</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Give an explanation when you can</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21</a:t>
            </a:fld>
            <a:endParaRPr lang="en-US"/>
          </a:p>
        </p:txBody>
      </p:sp>
    </p:spTree>
    <p:extLst>
      <p:ext uri="{BB962C8B-B14F-4D97-AF65-F5344CB8AC3E}">
        <p14:creationId xmlns:p14="http://schemas.microsoft.com/office/powerpoint/2010/main" val="148737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RULE 6 – TECHNICAL FOULS - TPOAD</a:t>
            </a:r>
          </a:p>
          <a:p>
            <a:pPr marL="171450" indent="-171450">
              <a:buFont typeface="Arial" panose="020B0604020202020204" pitchFamily="34" charset="0"/>
              <a:buChar char="•"/>
            </a:pPr>
            <a:r>
              <a:rPr lang="en-US" dirty="0"/>
              <a:t>Generally, about advantage with a few exceptions</a:t>
            </a:r>
          </a:p>
          <a:p>
            <a:pPr marL="171450" indent="-171450">
              <a:buFont typeface="Arial" panose="020B0604020202020204" pitchFamily="34" charset="0"/>
              <a:buChar char="•"/>
            </a:pPr>
            <a:r>
              <a:rPr lang="en-US" dirty="0"/>
              <a:t>Advantage differs based on level</a:t>
            </a:r>
          </a:p>
          <a:p>
            <a:pPr marL="628650" lvl="1" indent="-171450">
              <a:buFont typeface="Arial" panose="020B0604020202020204" pitchFamily="34" charset="0"/>
              <a:buChar char="•"/>
            </a:pPr>
            <a:r>
              <a:rPr lang="en-US" dirty="0"/>
              <a:t>A college player can play through a “soft push” more than a 14U player</a:t>
            </a:r>
          </a:p>
          <a:p>
            <a:pPr marL="628650" lvl="1" indent="-171450">
              <a:buFont typeface="Arial" panose="020B0604020202020204" pitchFamily="34" charset="0"/>
              <a:buChar char="•"/>
            </a:pPr>
            <a:r>
              <a:rPr lang="en-US" dirty="0"/>
              <a:t>Sometimes, the defense can </a:t>
            </a:r>
            <a:r>
              <a:rPr lang="en-US" dirty="0" err="1"/>
              <a:t>DISadvantage</a:t>
            </a:r>
            <a:r>
              <a:rPr lang="en-US" dirty="0"/>
              <a:t> themselves by fouling</a:t>
            </a:r>
          </a:p>
          <a:p>
            <a:pPr marL="1085850" lvl="2" indent="-171450">
              <a:buFont typeface="Arial" panose="020B0604020202020204" pitchFamily="34" charset="0"/>
              <a:buChar char="•"/>
            </a:pPr>
            <a:r>
              <a:rPr lang="en-US" dirty="0"/>
              <a:t>Don’t bail them out with a call when the offense can benefit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a:t>
            </a:fld>
            <a:endParaRPr lang="en-US"/>
          </a:p>
        </p:txBody>
      </p:sp>
    </p:spTree>
    <p:extLst>
      <p:ext uri="{BB962C8B-B14F-4D97-AF65-F5344CB8AC3E}">
        <p14:creationId xmlns:p14="http://schemas.microsoft.com/office/powerpoint/2010/main" val="3505251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STALLING</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This is why the shot-clock exists in college</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Most likely will NOT happen in NFHS lacrosse until adopted by basketball</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Cost prohibitive</a:t>
            </a:r>
          </a:p>
          <a:p>
            <a:pPr marL="171450" marR="0"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Discuss in pregame</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Crew Chief must provide direction</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Consider 60, 90, 120 seconds after possession</a:t>
            </a:r>
          </a:p>
          <a:p>
            <a:pPr marL="628650" marR="0" lvl="1" indent="-171450">
              <a:spcBef>
                <a:spcPts val="0"/>
              </a:spcBef>
              <a:spcAft>
                <a:spcPts val="0"/>
              </a:spcAft>
              <a:buFont typeface="Arial" panose="020B0604020202020204" pitchFamily="34" charset="0"/>
              <a:buChar cha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Be consistent with both teams</a:t>
            </a: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22</a:t>
            </a:fld>
            <a:endParaRPr lang="en-US"/>
          </a:p>
        </p:txBody>
      </p:sp>
    </p:spTree>
    <p:extLst>
      <p:ext uri="{BB962C8B-B14F-4D97-AF65-F5344CB8AC3E}">
        <p14:creationId xmlns:p14="http://schemas.microsoft.com/office/powerpoint/2010/main" val="176158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b="0" dirty="0"/>
              <a:t>(</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 6 – TECHNICAL FOULS - TPOAD</a:t>
            </a:r>
          </a:p>
          <a:p>
            <a:pPr marL="171450" indent="-171450">
              <a:buFont typeface="Arial" panose="020B0604020202020204" pitchFamily="34" charset="0"/>
              <a:buChar char="•"/>
            </a:pPr>
            <a:r>
              <a:rPr lang="en-US" dirty="0"/>
              <a:t>Motion Fouls</a:t>
            </a:r>
          </a:p>
          <a:p>
            <a:pPr marL="628650" lvl="1" indent="-171450">
              <a:buFont typeface="Arial" panose="020B0604020202020204" pitchFamily="34" charset="0"/>
              <a:buChar char="•"/>
            </a:pPr>
            <a:r>
              <a:rPr lang="en-US" dirty="0"/>
              <a:t>Generally, MUST be called regardless of perceived advantage</a:t>
            </a:r>
          </a:p>
          <a:p>
            <a:pPr marL="628650" lvl="1" indent="-171450">
              <a:buFont typeface="Arial" panose="020B0604020202020204" pitchFamily="34" charset="0"/>
              <a:buChar char="•"/>
            </a:pPr>
            <a:r>
              <a:rPr lang="en-US" dirty="0"/>
              <a:t>Use play-on when possible (loose-ball crease violations)</a:t>
            </a:r>
          </a:p>
          <a:p>
            <a:pPr marL="628650" lvl="1" indent="-171450">
              <a:buFont typeface="Arial" panose="020B0604020202020204" pitchFamily="34" charset="0"/>
              <a:buChar char="•"/>
            </a:pPr>
            <a:r>
              <a:rPr lang="en-US" dirty="0"/>
              <a:t>Moving picks/screens are a “hot button” call in today’s game</a:t>
            </a:r>
          </a:p>
          <a:p>
            <a:pPr marL="628650" lvl="1" indent="-171450">
              <a:buFont typeface="Arial" panose="020B0604020202020204" pitchFamily="34" charset="0"/>
              <a:buChar char="•"/>
            </a:pPr>
            <a:r>
              <a:rPr lang="en-US" dirty="0"/>
              <a:t>Warding-off is another “hot button” due to the 2-hand change</a:t>
            </a:r>
          </a:p>
          <a:p>
            <a:pPr marL="171450" lvl="0" indent="-171450">
              <a:buFont typeface="Arial" panose="020B0604020202020204" pitchFamily="34" charset="0"/>
              <a:buChar char="•"/>
            </a:pPr>
            <a:r>
              <a:rPr lang="en-US" dirty="0"/>
              <a:t>Illegal Contact</a:t>
            </a:r>
          </a:p>
          <a:p>
            <a:pPr marL="628650" lvl="1" indent="-171450">
              <a:buFont typeface="Arial" panose="020B0604020202020204" pitchFamily="34" charset="0"/>
              <a:buChar char="•"/>
            </a:pPr>
            <a:r>
              <a:rPr lang="en-US" dirty="0"/>
              <a:t>Lots of judgement for these</a:t>
            </a:r>
          </a:p>
          <a:p>
            <a:pPr marL="628650" lvl="1" indent="-171450">
              <a:buFont typeface="Arial" panose="020B0604020202020204" pitchFamily="34" charset="0"/>
              <a:buChar char="•"/>
            </a:pPr>
            <a:r>
              <a:rPr lang="en-US" dirty="0"/>
              <a:t>Experience and skill level of players determine what should be called.</a:t>
            </a:r>
          </a:p>
          <a:p>
            <a:pPr marL="171450" lvl="0" indent="-171450">
              <a:buFont typeface="Arial" panose="020B0604020202020204" pitchFamily="34" charset="0"/>
              <a:buChar char="•"/>
            </a:pPr>
            <a:r>
              <a:rPr lang="en-US" dirty="0"/>
              <a:t>Game Management</a:t>
            </a:r>
          </a:p>
          <a:p>
            <a:pPr marL="628650" lvl="1" indent="-171450">
              <a:buFont typeface="Arial" panose="020B0604020202020204" pitchFamily="34" charset="0"/>
              <a:buChar char="•"/>
            </a:pPr>
            <a:r>
              <a:rPr lang="en-US" dirty="0"/>
              <a:t>These are minor calls that are technical fouls only because of their lower level of adjudication</a:t>
            </a:r>
          </a:p>
          <a:p>
            <a:pPr marL="628650" lvl="1" indent="-171450">
              <a:buFont typeface="Arial" panose="020B0604020202020204" pitchFamily="34" charset="0"/>
              <a:buChar char="•"/>
            </a:pPr>
            <a:r>
              <a:rPr lang="en-US" dirty="0"/>
              <a:t>Use these to control the game speed as well as behavior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3</a:t>
            </a:fld>
            <a:endParaRPr lang="en-US"/>
          </a:p>
        </p:txBody>
      </p:sp>
    </p:spTree>
    <p:extLst>
      <p:ext uri="{BB962C8B-B14F-4D97-AF65-F5344CB8AC3E}">
        <p14:creationId xmlns:p14="http://schemas.microsoft.com/office/powerpoint/2010/main" val="3769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MOTION FOULS</a:t>
            </a:r>
          </a:p>
          <a:p>
            <a:pPr marL="171450" indent="-171450">
              <a:buFont typeface="Arial" panose="020B0604020202020204" pitchFamily="34" charset="0"/>
              <a:buChar char="•"/>
            </a:pPr>
            <a:r>
              <a:rPr lang="en-US" dirty="0"/>
              <a:t>Title Page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4</a:t>
            </a:fld>
            <a:endParaRPr lang="en-US"/>
          </a:p>
        </p:txBody>
      </p:sp>
    </p:spTree>
    <p:extLst>
      <p:ext uri="{BB962C8B-B14F-4D97-AF65-F5344CB8AC3E}">
        <p14:creationId xmlns:p14="http://schemas.microsoft.com/office/powerpoint/2010/main" val="414613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mn-lt"/>
                <a:ea typeface="+mn-ea"/>
                <a:cs typeface="+mn-cs"/>
              </a:rPr>
              <a:t>OFFSIDE</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Arguably, the one we miss the most that EVERYONE sees but us.  The camera doesn’t lie!</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This take practice to get it right on a consistent basis.</a:t>
            </a:r>
          </a:p>
          <a:p>
            <a:endParaRPr lang="en-US" sz="11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205B"/>
                </a:solidFill>
                <a:latin typeface="Acumin Pro" panose="020B0504020202020204" pitchFamily="34" charset="77"/>
              </a:rPr>
              <a:t>How to Count Offside (2-man trail, 3-man single and/or trail)</a:t>
            </a:r>
            <a:endParaRPr lang="en-US" sz="11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Basic coaching rule of clearing is that the far-side player has to stay back, so </a:t>
            </a:r>
            <a:r>
              <a:rPr lang="en-US" sz="1100" kern="1200" dirty="0" err="1">
                <a:solidFill>
                  <a:schemeClr val="tx1"/>
                </a:solidFill>
                <a:effectLst/>
                <a:latin typeface="+mn-lt"/>
                <a:ea typeface="+mn-ea"/>
                <a:cs typeface="+mn-cs"/>
              </a:rPr>
              <a:t>offisides</a:t>
            </a:r>
            <a:r>
              <a:rPr lang="en-US" sz="1100" kern="1200" dirty="0">
                <a:solidFill>
                  <a:schemeClr val="tx1"/>
                </a:solidFill>
                <a:effectLst/>
                <a:latin typeface="+mn-lt"/>
                <a:ea typeface="+mn-ea"/>
                <a:cs typeface="+mn-cs"/>
              </a:rPr>
              <a:t> happens most when that player forgets his responsibility.</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You know the near side player is over, so start counting with him as #1.</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Next, start counting the field and work from MIDFIELD down and see if you get to 7</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Tough to do quickly if it’s a contested clear, so make sure you have an idea of where everyone is prior to restart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Count Attack and D at the side of field where the play is heading</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Do you have 3A and 3D/G deep and can “forget” about them for a minute?</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Rides are transactional – keep a running tally of how many are in the offensive end</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Use video to practice on your own.  Watch games and replay offside calls!</a:t>
            </a:r>
          </a:p>
          <a:p>
            <a:endParaRPr lang="en-US" sz="1100" b="1"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Word Choice Matters!</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“&lt;Far-side&gt; or &lt;The other </a:t>
            </a:r>
            <a:r>
              <a:rPr lang="en-US" sz="1100" kern="1200" dirty="0" err="1">
                <a:solidFill>
                  <a:schemeClr val="tx1"/>
                </a:solidFill>
                <a:effectLst/>
                <a:latin typeface="+mn-lt"/>
                <a:ea typeface="+mn-ea"/>
                <a:cs typeface="+mn-cs"/>
              </a:rPr>
              <a:t>middie</a:t>
            </a:r>
            <a:r>
              <a:rPr lang="en-US" sz="1100" kern="1200" dirty="0">
                <a:solidFill>
                  <a:schemeClr val="tx1"/>
                </a:solidFill>
                <a:effectLst/>
                <a:latin typeface="+mn-lt"/>
                <a:ea typeface="+mn-ea"/>
                <a:cs typeface="+mn-cs"/>
              </a:rPr>
              <a:t>&gt; was the seventh, Coach”</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“We count forward”</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5</a:t>
            </a:fld>
            <a:endParaRPr lang="en-US"/>
          </a:p>
        </p:txBody>
      </p:sp>
    </p:spTree>
    <p:extLst>
      <p:ext uri="{BB962C8B-B14F-4D97-AF65-F5344CB8AC3E}">
        <p14:creationId xmlns:p14="http://schemas.microsoft.com/office/powerpoint/2010/main" val="153500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228600" indent="-228600">
              <a:buFont typeface="Arial" panose="020B0604020202020204" pitchFamily="34" charset="0"/>
              <a:buChar char="•"/>
            </a:pPr>
            <a:r>
              <a:rPr lang="en-US" dirty="0"/>
              <a:t>Whose call is this?</a:t>
            </a:r>
          </a:p>
          <a:p>
            <a:pPr marL="685800" lvl="1" indent="-228600">
              <a:buFont typeface="Arial" panose="020B0604020202020204" pitchFamily="34" charset="0"/>
              <a:buChar char="•"/>
            </a:pPr>
            <a:r>
              <a:rPr lang="en-US" dirty="0"/>
              <a:t>Settled offense most likely will fall on the Trail</a:t>
            </a:r>
          </a:p>
          <a:p>
            <a:pPr marL="685800" lvl="1" indent="-228600">
              <a:buFont typeface="Arial" panose="020B0604020202020204" pitchFamily="34" charset="0"/>
              <a:buChar char="•"/>
            </a:pPr>
            <a:r>
              <a:rPr lang="en-US" dirty="0"/>
              <a:t>The single should be watching the goal and scrimmage area at this point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6</a:t>
            </a:fld>
            <a:endParaRPr lang="en-US"/>
          </a:p>
        </p:txBody>
      </p:sp>
    </p:spTree>
    <p:extLst>
      <p:ext uri="{BB962C8B-B14F-4D97-AF65-F5344CB8AC3E}">
        <p14:creationId xmlns:p14="http://schemas.microsoft.com/office/powerpoint/2010/main" val="325130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OFFSIDE – Video Example</a:t>
            </a:r>
          </a:p>
          <a:p>
            <a:pPr marL="228600" indent="-228600">
              <a:buFont typeface="Arial" panose="020B0604020202020204" pitchFamily="34" charset="0"/>
              <a:buChar char="•"/>
            </a:pPr>
            <a:r>
              <a:rPr lang="en-US" dirty="0"/>
              <a:t>Whose call is this?</a:t>
            </a:r>
          </a:p>
          <a:p>
            <a:pPr marL="685800" lvl="1" indent="-228600">
              <a:buFont typeface="Arial" panose="020B0604020202020204" pitchFamily="34" charset="0"/>
              <a:buChar char="•"/>
            </a:pPr>
            <a:r>
              <a:rPr lang="en-US" dirty="0"/>
              <a:t>Transition most likely will fall on the Single (3-man) or Trail (2-man)</a:t>
            </a:r>
          </a:p>
          <a:p>
            <a:pPr marL="685800" lvl="1" indent="-228600">
              <a:buFont typeface="Arial" panose="020B0604020202020204" pitchFamily="34" charset="0"/>
              <a:buChar char="•"/>
            </a:pPr>
            <a:r>
              <a:rPr lang="en-US" dirty="0"/>
              <a:t>The Lead has all of the scrimmage area at this point</a:t>
            </a:r>
          </a:p>
          <a:p>
            <a:pPr marL="685800" lvl="1" indent="-228600">
              <a:buFont typeface="Arial" panose="020B0604020202020204" pitchFamily="34" charset="0"/>
              <a:buChar char="•"/>
            </a:pPr>
            <a:r>
              <a:rPr lang="en-US" dirty="0"/>
              <a:t>The Trail should be watching for this as well and can call if missed by Single</a:t>
            </a:r>
          </a:p>
          <a:p>
            <a:pPr marL="685800" lvl="1" indent="-228600">
              <a:buFont typeface="Arial" panose="020B0604020202020204" pitchFamily="34" charset="0"/>
              <a:buChar char="•"/>
            </a:pPr>
            <a:endParaRPr lang="en-US" dirty="0"/>
          </a:p>
          <a:p>
            <a:pPr marL="0" lvl="0" indent="0">
              <a:buFont typeface="Arial" panose="020B0604020202020204" pitchFamily="34" charset="0"/>
              <a:buNone/>
            </a:pPr>
            <a:r>
              <a:rPr lang="en-US" b="1" dirty="0"/>
              <a:t>CLASS DISCUSSION</a:t>
            </a:r>
          </a:p>
          <a:p>
            <a:pPr marL="171450" lvl="0" indent="-171450">
              <a:buFont typeface="Arial" panose="020B0604020202020204" pitchFamily="34" charset="0"/>
              <a:buChar char="•"/>
            </a:pPr>
            <a:r>
              <a:rPr lang="en-US" dirty="0"/>
              <a:t>What is the call if #10 goes over and participates in the play after the flag?</a:t>
            </a:r>
          </a:p>
          <a:p>
            <a:pPr marL="628650" lvl="1" indent="-171450">
              <a:buFont typeface="Arial" panose="020B0604020202020204" pitchFamily="34" charset="0"/>
              <a:buChar char="•"/>
            </a:pPr>
            <a:r>
              <a:rPr lang="en-US" dirty="0"/>
              <a:t>He is already offside and can only be offside once</a:t>
            </a:r>
          </a:p>
          <a:p>
            <a:pPr marL="171450" lvl="0" indent="-171450">
              <a:buFont typeface="Arial" panose="020B0604020202020204" pitchFamily="34" charset="0"/>
              <a:buChar char="•"/>
            </a:pPr>
            <a:r>
              <a:rPr lang="en-US" dirty="0"/>
              <a:t>What is the call if #44 goes over and participates in the play and #10 stays back onside?</a:t>
            </a:r>
          </a:p>
          <a:p>
            <a:pPr marL="628650" lvl="1" indent="-171450">
              <a:buFont typeface="Arial" panose="020B0604020202020204" pitchFamily="34" charset="0"/>
              <a:buChar char="•"/>
            </a:pPr>
            <a:r>
              <a:rPr lang="en-US" dirty="0"/>
              <a:t>Second flag for offside in #44</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7</a:t>
            </a:fld>
            <a:endParaRPr lang="en-US"/>
          </a:p>
        </p:txBody>
      </p:sp>
    </p:spTree>
    <p:extLst>
      <p:ext uri="{BB962C8B-B14F-4D97-AF65-F5344CB8AC3E}">
        <p14:creationId xmlns:p14="http://schemas.microsoft.com/office/powerpoint/2010/main" val="51300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CREASE VIOLATIONS</a:t>
            </a:r>
          </a:p>
          <a:p>
            <a:pPr marL="171450" indent="-171450">
              <a:buFont typeface="Arial" panose="020B0604020202020204" pitchFamily="34" charset="0"/>
              <a:buChar char="•"/>
            </a:pPr>
            <a:r>
              <a:rPr lang="en-US" dirty="0"/>
              <a:t>Two Different Occurrences</a:t>
            </a:r>
          </a:p>
          <a:p>
            <a:pPr marL="628650" lvl="1" indent="-171450">
              <a:buFont typeface="Arial" panose="020B0604020202020204" pitchFamily="34" charset="0"/>
              <a:buChar char="•"/>
            </a:pPr>
            <a:r>
              <a:rPr lang="en-US" dirty="0"/>
              <a:t>Shots/Dodges by Offense</a:t>
            </a:r>
          </a:p>
          <a:p>
            <a:pPr marL="1085850" lvl="2" indent="-171450">
              <a:buFont typeface="Arial" panose="020B0604020202020204" pitchFamily="34" charset="0"/>
              <a:buChar char="•"/>
            </a:pPr>
            <a:r>
              <a:rPr lang="en-US" dirty="0"/>
              <a:t>Should be called IMMIDIETELY</a:t>
            </a:r>
          </a:p>
          <a:p>
            <a:pPr marL="1085850" lvl="2" indent="-171450">
              <a:buFont typeface="Arial" panose="020B0604020202020204" pitchFamily="34" charset="0"/>
              <a:buChar char="•"/>
            </a:pPr>
            <a:r>
              <a:rPr lang="en-US" dirty="0"/>
              <a:t>Solves problems and ends potentially dangerous follow-up fouls</a:t>
            </a:r>
          </a:p>
          <a:p>
            <a:pPr marL="1085850" lvl="2" indent="-171450">
              <a:buFont typeface="Arial" panose="020B0604020202020204" pitchFamily="34" charset="0"/>
              <a:buChar char="•"/>
            </a:pPr>
            <a:r>
              <a:rPr lang="en-US" u="sng" dirty="0"/>
              <a:t>This call be must be BIG and animated!!</a:t>
            </a:r>
          </a:p>
          <a:p>
            <a:pPr marL="628650" lvl="1" indent="-171450">
              <a:buFont typeface="Arial" panose="020B0604020202020204" pitchFamily="34" charset="0"/>
              <a:buChar char="•"/>
            </a:pPr>
            <a:r>
              <a:rPr lang="en-US" dirty="0"/>
              <a:t>Loose balls</a:t>
            </a:r>
          </a:p>
          <a:p>
            <a:pPr marL="1085850" lvl="2" indent="-171450">
              <a:buFont typeface="Arial" panose="020B0604020202020204" pitchFamily="34" charset="0"/>
              <a:buChar char="•"/>
            </a:pPr>
            <a:r>
              <a:rPr lang="en-US" dirty="0"/>
              <a:t>Give the goalie a reasonable chance to get the ball and play the advantage</a:t>
            </a:r>
          </a:p>
          <a:p>
            <a:pPr marL="1085850" lvl="2" indent="-171450">
              <a:buFont typeface="Arial" panose="020B0604020202020204" pitchFamily="34" charset="0"/>
              <a:buChar char="•"/>
            </a:pPr>
            <a:r>
              <a:rPr lang="en-US" dirty="0"/>
              <a:t>Talk the offender through it</a:t>
            </a:r>
          </a:p>
          <a:p>
            <a:pPr marL="1543050" lvl="3" indent="-171450">
              <a:buFont typeface="Arial" panose="020B0604020202020204" pitchFamily="34" charset="0"/>
              <a:buChar char="•"/>
            </a:pPr>
            <a:r>
              <a:rPr lang="en-US" dirty="0"/>
              <a:t>“Goalie’s got it, get out”</a:t>
            </a:r>
          </a:p>
          <a:p>
            <a:pPr marL="1543050" lvl="3" indent="-171450">
              <a:buFont typeface="Arial" panose="020B0604020202020204" pitchFamily="34" charset="0"/>
              <a:buChar char="•"/>
            </a:pPr>
            <a:r>
              <a:rPr lang="en-US" dirty="0"/>
              <a:t>Say “play-on, play-on, play-on” so EVERYONE knows you see it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8</a:t>
            </a:fld>
            <a:endParaRPr lang="en-US"/>
          </a:p>
        </p:txBody>
      </p:sp>
    </p:spTree>
    <p:extLst>
      <p:ext uri="{BB962C8B-B14F-4D97-AF65-F5344CB8AC3E}">
        <p14:creationId xmlns:p14="http://schemas.microsoft.com/office/powerpoint/2010/main" val="77705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b="1" dirty="0">
                <a:effectLst/>
                <a:latin typeface="+mn-lt"/>
                <a:ea typeface="Times New Roman" panose="02020603050405020304" pitchFamily="18" charset="0"/>
              </a:rPr>
              <a:t>ILLEGAL PROCEDURE</a:t>
            </a: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Equipment</a:t>
            </a:r>
          </a:p>
          <a:p>
            <a:pPr marL="171450" marR="0" indent="-171450">
              <a:spcBef>
                <a:spcPts val="0"/>
              </a:spcBef>
              <a:spcAft>
                <a:spcPts val="0"/>
              </a:spcAft>
              <a:buFont typeface="Arial" panose="020B0604020202020204" pitchFamily="34" charset="0"/>
              <a:buChar char="•"/>
            </a:pPr>
            <a:r>
              <a:rPr lang="en-US" sz="1100" b="0" u="none" dirty="0">
                <a:effectLst/>
                <a:latin typeface="+mn-lt"/>
                <a:ea typeface="Times New Roman" panose="02020603050405020304" pitchFamily="18" charset="0"/>
              </a:rPr>
              <a:t>Mouthpiece – Warn&gt;Take Ball Away&gt;Flag</a:t>
            </a:r>
          </a:p>
          <a:p>
            <a:pPr marL="171450" marR="0" indent="-171450">
              <a:spcBef>
                <a:spcPts val="0"/>
              </a:spcBef>
              <a:spcAft>
                <a:spcPts val="0"/>
              </a:spcAft>
              <a:buFont typeface="Arial" panose="020B0604020202020204" pitchFamily="34" charset="0"/>
              <a:buChar char="•"/>
            </a:pPr>
            <a:endParaRPr lang="en-US" sz="1100" b="0" u="none" dirty="0">
              <a:effectLst/>
              <a:latin typeface="+mn-lt"/>
              <a:ea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Lines</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Improperly Marked Field – Midline, Endline</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Restraining – leaving early before possession on a faceoff</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Substitution – leaving early before a penalty is finished</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Boundary – playing the ball, which is inbounds, while your feet are out-of-bounds</a:t>
            </a:r>
          </a:p>
          <a:p>
            <a:pPr marL="0" marR="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Numbers</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Long Poles – more than 4</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Too Many Men</a:t>
            </a:r>
          </a:p>
          <a:p>
            <a:pPr marL="0" marR="0" lvl="0" indent="0">
              <a:spcBef>
                <a:spcPts val="0"/>
              </a:spcBef>
              <a:spcAft>
                <a:spcPts val="0"/>
              </a:spcAft>
              <a:buFont typeface="Arial" panose="020B0604020202020204" pitchFamily="34" charset="0"/>
              <a:buNone/>
            </a:pPr>
            <a:r>
              <a:rPr lang="en-US" sz="1100" u="sng" dirty="0">
                <a:effectLst/>
                <a:latin typeface="+mn-lt"/>
                <a:ea typeface="Times New Roman" panose="02020603050405020304" pitchFamily="18" charset="0"/>
              </a:rPr>
              <a:t>Delay of Game</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Subs during faceoff setup (can’t call violation, must be </a:t>
            </a:r>
            <a:r>
              <a:rPr lang="en-US" sz="1100" dirty="0" err="1">
                <a:effectLst/>
                <a:latin typeface="+mn-lt"/>
                <a:ea typeface="Times New Roman" panose="02020603050405020304" pitchFamily="18" charset="0"/>
              </a:rPr>
              <a:t>DoG</a:t>
            </a:r>
            <a:r>
              <a:rPr lang="en-US" sz="1100" dirty="0">
                <a:effectLst/>
                <a:latin typeface="+mn-lt"/>
                <a:ea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Failure to give 5yds to offense on a restart before engaging</a:t>
            </a:r>
          </a:p>
          <a:p>
            <a:pPr marL="171450" marR="0" lvl="0" indent="-171450">
              <a:spcBef>
                <a:spcPts val="0"/>
              </a:spcBef>
              <a:spcAft>
                <a:spcPts val="0"/>
              </a:spcAft>
              <a:buFont typeface="Arial" panose="020B0604020202020204" pitchFamily="34" charset="0"/>
              <a:buChar char="•"/>
            </a:pPr>
            <a:r>
              <a:rPr lang="en-US" sz="1100" dirty="0">
                <a:effectLst/>
                <a:latin typeface="+mn-lt"/>
                <a:ea typeface="Times New Roman" panose="02020603050405020304" pitchFamily="18" charset="0"/>
              </a:rPr>
              <a:t>Not immediately dropping ball on quick turnover </a:t>
            </a:r>
          </a:p>
          <a:p>
            <a:pPr marL="0" marR="0">
              <a:spcBef>
                <a:spcPts val="0"/>
              </a:spcBef>
              <a:spcAft>
                <a:spcPts val="0"/>
              </a:spcAft>
            </a:pPr>
            <a:r>
              <a:rPr lang="en-US" sz="1100" dirty="0">
                <a:effectLst/>
                <a:latin typeface="+mn-lt"/>
                <a:ea typeface="Times New Roman" panose="02020603050405020304" pitchFamily="18" charset="0"/>
              </a:rPr>
              <a:t> </a:t>
            </a:r>
          </a:p>
          <a:p>
            <a:pPr marL="0" marR="0">
              <a:spcBef>
                <a:spcPts val="0"/>
              </a:spcBef>
              <a:spcAft>
                <a:spcPts val="0"/>
              </a:spcAft>
            </a:pPr>
            <a:r>
              <a:rPr lang="en-US" sz="1100" b="1" dirty="0">
                <a:effectLst/>
                <a:latin typeface="+mn-lt"/>
                <a:ea typeface="Calibri" panose="020F0502020204030204" pitchFamily="34" charset="0"/>
              </a:rPr>
              <a:t>Word Choice Matters!</a:t>
            </a:r>
            <a:endParaRPr lang="en-US" sz="1100" dirty="0">
              <a:effectLst/>
              <a:latin typeface="+mn-lt"/>
              <a:ea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rPr>
              <a:t>“Coach, your player took away their advantage”</a:t>
            </a:r>
            <a:endParaRPr lang="en-US" sz="1100" dirty="0">
              <a:effectLst/>
              <a:latin typeface="+mn-lt"/>
              <a:ea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rPr>
              <a:t>“Quick AND clean restart, Coach”</a:t>
            </a:r>
            <a:endParaRPr lang="en-US" sz="11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43ECF7-3DF0-40E5-9D01-E8C462E0366E}" type="slidenum">
              <a:rPr lang="en-US" smtClean="0"/>
              <a:t>9</a:t>
            </a:fld>
            <a:endParaRPr lang="en-US"/>
          </a:p>
        </p:txBody>
      </p:sp>
    </p:spTree>
    <p:extLst>
      <p:ext uri="{BB962C8B-B14F-4D97-AF65-F5344CB8AC3E}">
        <p14:creationId xmlns:p14="http://schemas.microsoft.com/office/powerpoint/2010/main" val="408050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8D293F8-25A0-44C5-C172-37CF2CCE9DB1}"/>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65FB92BE-C2D9-E74A-1F27-7D42433736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CFEFAC1-E704-B465-4E13-1FD7BD8E79AB}"/>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1415263C-F8C9-F5CF-84EB-D6520F91A7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6329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play.kahoot.it/v2/?quizId=d1ebdbf2-01bc-4e00-9afe-d5822ff36c4f"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3614862" y="5273606"/>
            <a:ext cx="8574778" cy="707886"/>
          </a:xfrm>
          <a:prstGeom prst="rect">
            <a:avLst/>
          </a:prstGeom>
          <a:noFill/>
        </p:spPr>
        <p:txBody>
          <a:bodyPr wrap="square" lIns="91440" tIns="45720" rIns="91440" bIns="45720" rtlCol="0" anchor="t">
            <a:spAutoFit/>
          </a:bodyPr>
          <a:lstStyle/>
          <a:p>
            <a:pPr algn="r"/>
            <a:r>
              <a:rPr lang="en-US" sz="4000" spc="600" dirty="0">
                <a:solidFill>
                  <a:schemeClr val="bg1"/>
                </a:solidFill>
                <a:latin typeface="Alt Gothic Comp ATF"/>
              </a:rPr>
              <a:t>RULE 6: TECHNICAL FOULS</a:t>
            </a:r>
          </a:p>
        </p:txBody>
      </p:sp>
      <p:sp>
        <p:nvSpPr>
          <p:cNvPr id="5" name="TextBox 4">
            <a:extLst>
              <a:ext uri="{FF2B5EF4-FFF2-40B4-BE49-F238E27FC236}">
                <a16:creationId xmlns:a16="http://schemas.microsoft.com/office/drawing/2014/main" id="{E4B48B1D-AC4C-EE66-0424-E0B66243C2FE}"/>
              </a:ext>
            </a:extLst>
          </p:cNvPr>
          <p:cNvSpPr txBox="1"/>
          <p:nvPr/>
        </p:nvSpPr>
        <p:spPr>
          <a:xfrm>
            <a:off x="1326581" y="370824"/>
            <a:ext cx="2821039"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a:t>
            </a:r>
            <a:endParaRPr lang="en-US" sz="4400" b="1" spc="600" dirty="0">
              <a:solidFill>
                <a:srgbClr val="C00000"/>
              </a:solidFill>
              <a:latin typeface="Alt Gothic Comp ATF" panose="020B0608040502040204" pitchFamily="34" charset="77"/>
            </a:endParaRPr>
          </a:p>
          <a:p>
            <a:pPr marL="182880"/>
            <a:r>
              <a:rPr lang="en-US" sz="4400" b="1" spc="600" dirty="0">
                <a:solidFill>
                  <a:srgbClr val="C00000"/>
                </a:solidFill>
                <a:latin typeface="Alt Gothic Comp ATF"/>
              </a:rPr>
              <a:t>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30122" y="59724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2025 SEASON</a:t>
            </a:r>
          </a:p>
        </p:txBody>
      </p:sp>
    </p:spTree>
    <p:extLst>
      <p:ext uri="{BB962C8B-B14F-4D97-AF65-F5344CB8AC3E}">
        <p14:creationId xmlns:p14="http://schemas.microsoft.com/office/powerpoint/2010/main" val="153008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42EEB-2B95-F84F-8C4A-5365EF31550D}"/>
              </a:ext>
            </a:extLst>
          </p:cNvPr>
          <p:cNvSpPr txBox="1"/>
          <p:nvPr/>
        </p:nvSpPr>
        <p:spPr>
          <a:xfrm>
            <a:off x="250242" y="1318037"/>
            <a:ext cx="5281878" cy="3785652"/>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Usually called “moving pick”</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No more than shoulder-width</a:t>
            </a:r>
            <a:endParaRPr lang="en-US" sz="240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Hands/arms/stick inside body frame</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Common Issues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Leaning</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Not being set BEFORE contact</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Wide stance</a:t>
            </a:r>
          </a:p>
          <a:p>
            <a:pPr marL="742950" lvl="1" indent="-285750">
              <a:buFont typeface="Arial" panose="020B0604020202020204" pitchFamily="34" charset="0"/>
              <a:buChar char="•"/>
            </a:pPr>
            <a:endParaRPr lang="en-US" sz="2400" b="0" i="0" spc="0" baseline="0" dirty="0">
              <a:solidFill>
                <a:srgbClr val="00205B"/>
              </a:solidFill>
              <a:latin typeface="Acumin Pro" panose="020B0504020202020204" pitchFamily="34" charset="77"/>
            </a:endParaRPr>
          </a:p>
          <a:p>
            <a:endParaRPr lang="en-US" sz="2400" b="0" i="0" spc="0" baseline="0" dirty="0">
              <a:solidFill>
                <a:srgbClr val="00205B"/>
              </a:solidFill>
              <a:latin typeface="Acumin Pro" panose="020B050402020202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9" name="Title 8">
            <a:extLst>
              <a:ext uri="{FF2B5EF4-FFF2-40B4-BE49-F238E27FC236}">
                <a16:creationId xmlns:a16="http://schemas.microsoft.com/office/drawing/2014/main" id="{E0562454-CF96-5566-BF5C-D596FA52C077}"/>
              </a:ext>
            </a:extLst>
          </p:cNvPr>
          <p:cNvSpPr>
            <a:spLocks noGrp="1"/>
          </p:cNvSpPr>
          <p:nvPr>
            <p:ph type="title"/>
          </p:nvPr>
        </p:nvSpPr>
        <p:spPr/>
        <p:txBody>
          <a:bodyPr/>
          <a:lstStyle/>
          <a:p>
            <a:r>
              <a:rPr lang="en-US" dirty="0"/>
              <a:t>ILLEGAL SCREENS</a:t>
            </a:r>
          </a:p>
        </p:txBody>
      </p:sp>
      <p:pic>
        <p:nvPicPr>
          <p:cNvPr id="12" name="Picture 11" descr="A group of people playing lacrosse&#10;&#10;Description automatically generated with medium confidence">
            <a:extLst>
              <a:ext uri="{FF2B5EF4-FFF2-40B4-BE49-F238E27FC236}">
                <a16:creationId xmlns:a16="http://schemas.microsoft.com/office/drawing/2014/main" id="{BFCEAF18-0C73-EC91-72F3-EC1CEA46F3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TextBox 2">
            <a:extLst>
              <a:ext uri="{FF2B5EF4-FFF2-40B4-BE49-F238E27FC236}">
                <a16:creationId xmlns:a16="http://schemas.microsoft.com/office/drawing/2014/main" id="{3DA116FC-F0CB-EE14-5CE6-6640B4062DD9}"/>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MOVING OR NOT?</a:t>
            </a:r>
          </a:p>
        </p:txBody>
      </p:sp>
      <p:sp>
        <p:nvSpPr>
          <p:cNvPr id="14" name="Speech Bubble: Rectangle with Corners Rounded 13">
            <a:extLst>
              <a:ext uri="{FF2B5EF4-FFF2-40B4-BE49-F238E27FC236}">
                <a16:creationId xmlns:a16="http://schemas.microsoft.com/office/drawing/2014/main" id="{CFD1991D-C668-1BC1-CB89-6F0C826B3B10}"/>
              </a:ext>
            </a:extLst>
          </p:cNvPr>
          <p:cNvSpPr/>
          <p:nvPr/>
        </p:nvSpPr>
        <p:spPr>
          <a:xfrm>
            <a:off x="3748343" y="5440066"/>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185241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ILLEGAL SCREEN</a:t>
            </a:r>
          </a:p>
        </p:txBody>
      </p:sp>
      <p:pic>
        <p:nvPicPr>
          <p:cNvPr id="6" name="Moving_Pick_To_Restart_Greg Hite">
            <a:hlinkClick r:id="" action="ppaction://media"/>
            <a:extLst>
              <a:ext uri="{FF2B5EF4-FFF2-40B4-BE49-F238E27FC236}">
                <a16:creationId xmlns:a16="http://schemas.microsoft.com/office/drawing/2014/main" id="{C7F2B12E-5D03-E0C8-38EC-BFFEAC1E60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6048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peech Bubble: Rectangle with Corners Rounded 7">
            <a:extLst>
              <a:ext uri="{FF2B5EF4-FFF2-40B4-BE49-F238E27FC236}">
                <a16:creationId xmlns:a16="http://schemas.microsoft.com/office/drawing/2014/main" id="{40224B6D-996D-8EB9-DE6C-844BB5D4708E}"/>
              </a:ext>
            </a:extLst>
          </p:cNvPr>
          <p:cNvSpPr/>
          <p:nvPr/>
        </p:nvSpPr>
        <p:spPr>
          <a:xfrm>
            <a:off x="10006922" y="537838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393690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3000" fill="hold" grpId="0" nodeType="afterEffect">
                                  <p:stCondLst>
                                    <p:cond delay="0"/>
                                  </p:stCondLst>
                                  <p:childTnLst>
                                    <p:animEffect transition="out" filter="fade">
                                      <p:cBhvr>
                                        <p:cTn id="9" dur="2000" tmFilter="0, 0; .2, .5; .8, .5; 1, 0"/>
                                        <p:tgtEl>
                                          <p:spTgt spid="14"/>
                                        </p:tgtEl>
                                      </p:cBhvr>
                                    </p:animEffect>
                                    <p:animScale>
                                      <p:cBhvr>
                                        <p:cTn id="10" dur="1000" autoRev="1" fill="hold"/>
                                        <p:tgtEl>
                                          <p:spTgt spid="14"/>
                                        </p:tgtEl>
                                      </p:cBhvr>
                                      <p:by x="105000" y="105000"/>
                                    </p:animScale>
                                  </p:childTnLst>
                                </p:cTn>
                              </p:par>
                            </p:childTnLst>
                          </p:cTn>
                        </p:par>
                        <p:par>
                          <p:cTn id="11" fill="hold">
                            <p:stCondLst>
                              <p:cond delay="6000"/>
                            </p:stCondLst>
                            <p:childTnLst>
                              <p:par>
                                <p:cTn id="12" presetID="1" presetClass="exit" presetSubtype="0" fill="hold" grpId="2" nodeType="after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6"/>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childTnLst>
        </p:cTn>
      </p:par>
    </p:tnLst>
    <p:bldLst>
      <p:bldP spid="14" grpId="0" animBg="1"/>
      <p:bldP spid="14" grpId="1" animBg="1"/>
      <p:bldP spid="14"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ILLEGAL CONTACT</a:t>
            </a:r>
          </a:p>
        </p:txBody>
      </p:sp>
    </p:spTree>
    <p:extLst>
      <p:ext uri="{BB962C8B-B14F-4D97-AF65-F5344CB8AC3E}">
        <p14:creationId xmlns:p14="http://schemas.microsoft.com/office/powerpoint/2010/main" val="303219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men playing lacrosse&#10;&#10;Description automatically generated with medium confidence">
            <a:extLst>
              <a:ext uri="{FF2B5EF4-FFF2-40B4-BE49-F238E27FC236}">
                <a16:creationId xmlns:a16="http://schemas.microsoft.com/office/drawing/2014/main" id="{7B98B718-7885-8C93-4B02-562DB807C1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5771408" y="0"/>
            <a:ext cx="642059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84042EEB-2B95-F84F-8C4A-5365EF31550D}"/>
              </a:ext>
            </a:extLst>
          </p:cNvPr>
          <p:cNvSpPr txBox="1"/>
          <p:nvPr/>
        </p:nvSpPr>
        <p:spPr>
          <a:xfrm>
            <a:off x="266700" y="1328272"/>
            <a:ext cx="5829300" cy="5539978"/>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Simple advantage/disadvantage</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Sometimes a “no-call” is OK to keep the FLOW going</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G</a:t>
            </a:r>
            <a:r>
              <a:rPr lang="en-US" sz="2400" b="0" i="0" spc="0" baseline="0" dirty="0">
                <a:solidFill>
                  <a:srgbClr val="00205B"/>
                </a:solidFill>
                <a:latin typeface="Acumin Pro" panose="020B0504020202020204" pitchFamily="34" charset="77"/>
              </a:rPr>
              <a:t>et the ball off the ground</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Control Call</a:t>
            </a:r>
            <a:endParaRPr lang="en-US" sz="2400" b="0" i="0" spc="0" baseline="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Level of Play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 the player being held play through with no advantage lost</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Context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A1’s body/stick contacting B1’s body/stick</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Contact and Pressure</a:t>
            </a:r>
            <a:endParaRPr lang="en-US" sz="2400" b="0" i="0" spc="0" baseline="0" dirty="0">
              <a:solidFill>
                <a:srgbClr val="00205B"/>
              </a:solidFill>
              <a:latin typeface="Acumin Pro" panose="020B0504020202020204" pitchFamily="34" charset="77"/>
            </a:endParaRPr>
          </a:p>
          <a:p>
            <a:endParaRPr lang="en-US" sz="1800" b="0" i="0" spc="0" baseline="0" dirty="0">
              <a:solidFill>
                <a:srgbClr val="00205B"/>
              </a:solidFill>
              <a:latin typeface="Acumin Pro" panose="020B0504020202020204" pitchFamily="34" charset="77"/>
            </a:endParaRP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968634DE-D690-1075-07D5-0BD66409951F}"/>
              </a:ext>
            </a:extLst>
          </p:cNvPr>
          <p:cNvSpPr>
            <a:spLocks noGrp="1"/>
          </p:cNvSpPr>
          <p:nvPr>
            <p:ph type="title"/>
          </p:nvPr>
        </p:nvSpPr>
        <p:spPr/>
        <p:txBody>
          <a:bodyPr/>
          <a:lstStyle/>
          <a:p>
            <a:r>
              <a:rPr lang="en-US" dirty="0"/>
              <a:t>HOLDING</a:t>
            </a:r>
          </a:p>
        </p:txBody>
      </p:sp>
      <p:sp>
        <p:nvSpPr>
          <p:cNvPr id="14" name="TextBox 2">
            <a:extLst>
              <a:ext uri="{FF2B5EF4-FFF2-40B4-BE49-F238E27FC236}">
                <a16:creationId xmlns:a16="http://schemas.microsoft.com/office/drawing/2014/main" id="{6AFD1336-29D0-5D44-6CDD-0D53EEF2F8DE}"/>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POSSESSION vs. NO POSSESSION</a:t>
            </a:r>
          </a:p>
        </p:txBody>
      </p:sp>
    </p:spTree>
    <p:extLst>
      <p:ext uri="{BB962C8B-B14F-4D97-AF65-F5344CB8AC3E}">
        <p14:creationId xmlns:p14="http://schemas.microsoft.com/office/powerpoint/2010/main" val="283333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HOLDING</a:t>
            </a:r>
          </a:p>
        </p:txBody>
      </p:sp>
      <p:pic>
        <p:nvPicPr>
          <p:cNvPr id="2" name="holding">
            <a:hlinkClick r:id="" action="ppaction://media"/>
            <a:extLst>
              <a:ext uri="{FF2B5EF4-FFF2-40B4-BE49-F238E27FC236}">
                <a16:creationId xmlns:a16="http://schemas.microsoft.com/office/drawing/2014/main" id="{BD6AA474-96DC-43DD-63DE-4229930AE5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31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laying lacrosse&#10;&#10;Description automatically generated">
            <a:extLst>
              <a:ext uri="{FF2B5EF4-FFF2-40B4-BE49-F238E27FC236}">
                <a16:creationId xmlns:a16="http://schemas.microsoft.com/office/drawing/2014/main" id="{0023262E-E2BB-505F-987E-83232839EF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473371" y="10260"/>
            <a:ext cx="571862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sp>
        <p:nvSpPr>
          <p:cNvPr id="12" name="Title 11">
            <a:extLst>
              <a:ext uri="{FF2B5EF4-FFF2-40B4-BE49-F238E27FC236}">
                <a16:creationId xmlns:a16="http://schemas.microsoft.com/office/drawing/2014/main" id="{7536B236-DB81-3322-6F35-C93D3BAD1BC8}"/>
              </a:ext>
            </a:extLst>
          </p:cNvPr>
          <p:cNvSpPr>
            <a:spLocks noGrp="1"/>
          </p:cNvSpPr>
          <p:nvPr>
            <p:ph type="title"/>
          </p:nvPr>
        </p:nvSpPr>
        <p:spPr/>
        <p:txBody>
          <a:bodyPr/>
          <a:lstStyle/>
          <a:p>
            <a:r>
              <a:rPr lang="en-US" dirty="0"/>
              <a:t>PUSHING</a:t>
            </a:r>
          </a:p>
        </p:txBody>
      </p:sp>
      <p:sp>
        <p:nvSpPr>
          <p:cNvPr id="14" name="TextBox 13">
            <a:extLst>
              <a:ext uri="{FF2B5EF4-FFF2-40B4-BE49-F238E27FC236}">
                <a16:creationId xmlns:a16="http://schemas.microsoft.com/office/drawing/2014/main" id="{07E064A3-A975-C4D1-40CD-913EC4319106}"/>
              </a:ext>
            </a:extLst>
          </p:cNvPr>
          <p:cNvSpPr txBox="1"/>
          <p:nvPr/>
        </p:nvSpPr>
        <p:spPr>
          <a:xfrm>
            <a:off x="266700" y="1328272"/>
            <a:ext cx="5829300" cy="5170646"/>
          </a:xfrm>
          <a:prstGeom prst="rect">
            <a:avLst/>
          </a:prstGeom>
          <a:noFill/>
        </p:spPr>
        <p:txBody>
          <a:bodyPr wrap="square" rtlCol="0">
            <a:spAutoFit/>
          </a:bodyPr>
          <a:lstStyle/>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Simple advantage/disadvantage</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Sometimes a “no-call” is OK to keep the FLOW going</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G</a:t>
            </a:r>
            <a:r>
              <a:rPr lang="en-US" sz="2400" b="0" i="0" spc="0" baseline="0" dirty="0">
                <a:solidFill>
                  <a:srgbClr val="00205B"/>
                </a:solidFill>
                <a:latin typeface="Acumin Pro" panose="020B0504020202020204" pitchFamily="34" charset="77"/>
              </a:rPr>
              <a:t>et the ball off the ground</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Control Call</a:t>
            </a:r>
            <a:endParaRPr lang="en-US" sz="2400" b="0" i="0" spc="0" baseline="0" dirty="0">
              <a:solidFill>
                <a:srgbClr val="00205B"/>
              </a:solidFill>
              <a:latin typeface="Acumin Pro" panose="020B0504020202020204" pitchFamily="34" charset="77"/>
            </a:endParaRP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Level of Play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 the player being held play through with no advantage lost</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Context Matters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Front or side is LEGAL</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Within 5y on a loose ball is LEGAL</a:t>
            </a:r>
          </a:p>
          <a:p>
            <a:endParaRPr lang="en-US" sz="1800" b="0" i="0" spc="0" baseline="0" dirty="0">
              <a:solidFill>
                <a:srgbClr val="00205B"/>
              </a:solidFill>
              <a:latin typeface="Acumin Pro" panose="020B0504020202020204" pitchFamily="34" charset="77"/>
            </a:endParaRPr>
          </a:p>
        </p:txBody>
      </p:sp>
      <p:sp>
        <p:nvSpPr>
          <p:cNvPr id="15" name="TextBox 2">
            <a:extLst>
              <a:ext uri="{FF2B5EF4-FFF2-40B4-BE49-F238E27FC236}">
                <a16:creationId xmlns:a16="http://schemas.microsoft.com/office/drawing/2014/main" id="{47DD4A69-AF7A-EFCA-318E-0280AE65D624}"/>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POSSESSION vs. NO POSSESSION</a:t>
            </a:r>
          </a:p>
        </p:txBody>
      </p:sp>
    </p:spTree>
    <p:extLst>
      <p:ext uri="{BB962C8B-B14F-4D97-AF65-F5344CB8AC3E}">
        <p14:creationId xmlns:p14="http://schemas.microsoft.com/office/powerpoint/2010/main" val="44413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PUSHING</a:t>
            </a:r>
          </a:p>
        </p:txBody>
      </p:sp>
      <p:pic>
        <p:nvPicPr>
          <p:cNvPr id="3" name="Lb_Push_To_Good_Restart_Greg Hite">
            <a:hlinkClick r:id="" action="ppaction://media"/>
            <a:extLst>
              <a:ext uri="{FF2B5EF4-FFF2-40B4-BE49-F238E27FC236}">
                <a16:creationId xmlns:a16="http://schemas.microsoft.com/office/drawing/2014/main" id="{E631F7B4-5C3E-F898-B782-2E077AA75C9E}"/>
              </a:ext>
            </a:extLst>
          </p:cNvPr>
          <p:cNvPicPr>
            <a:picLocks noChangeAspect="1"/>
          </p:cNvPicPr>
          <p:nvPr>
            <a:videoFile r:link="rId2"/>
            <p:extLst>
              <p:ext uri="{DAA4B4D4-6D71-4841-9C94-3DE7FCFB9230}">
                <p14:media xmlns:p14="http://schemas.microsoft.com/office/powerpoint/2010/main" r:embed="rId1">
                  <p14:bmkLst>
                    <p14:bmk name="Bookmark 1" time="5276.8038"/>
                  </p14:bmkLst>
                </p14:media>
              </p:ext>
            </p:extLst>
          </p:nvPr>
        </p:nvPicPr>
        <p:blipFill>
          <a:blip r:embed="rId5"/>
          <a:stretch>
            <a:fillRect/>
          </a:stretch>
        </p:blipFill>
        <p:spPr>
          <a:xfrm>
            <a:off x="1524000" y="1396714"/>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65188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3"/>
                    </p:tgtEl>
                  </p:cMediaNode>
                </p:video>
                <p:seq concurrent="1" nextAc="seek">
                  <p:cTn id="8" restart="whenNotActive" fill="hold" evtFilter="cancelBubble" nodeType="interactiveSeq">
                    <p:stCondLst>
                      <p:cond evt="onMediaBookmark" delay="0">
                        <p:tgtEl>
                          <p14:bmkTgt spid="3"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2000" fill="hold" grpId="1" nodeType="after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childTnLst>
                              </p:cTn>
                            </p:par>
                            <p:par>
                              <p:cTn id="20" fill="hold">
                                <p:stCondLst>
                                  <p:cond delay="2000"/>
                                </p:stCondLst>
                                <p:childTnLst>
                                  <p:par>
                                    <p:cTn id="21" presetID="1" presetClass="exit" presetSubtype="0" fill="hold" grpId="2" nodeType="after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2000"/>
                                </p:stCondLst>
                                <p:childTnLst>
                                  <p:par>
                                    <p:cTn id="24" presetID="1" presetClass="mediacall" presetSubtype="0" fill="hold" nodeType="afterEffect">
                                      <p:stCondLst>
                                        <p:cond delay="0"/>
                                      </p:stCondLst>
                                      <p:childTnLst>
                                        <p:cmd type="call" cmd="play">
                                          <p:cBhvr>
                                            <p:cTn id="25" dur="1" fill="hold"/>
                                            <p:tgtEl>
                                              <p:spTgt spid="3"/>
                                            </p:tgtEl>
                                          </p:cBhvr>
                                        </p:cmd>
                                      </p:childTnLst>
                                    </p:cTn>
                                  </p:par>
                                </p:childTnLst>
                              </p:cTn>
                            </p:par>
                          </p:childTnLst>
                        </p:cTn>
                      </p:par>
                    </p:childTnLst>
                  </p:cTn>
                  <p:nextCondLst>
                    <p:cond evt="onMediaBookmark" delay="0">
                      <p:tgtEl>
                        <p14:bmkTgt spid="3" bmkName="Bookmark 1"/>
                      </p:tgtEl>
                    </p:cond>
                  </p:nextCondLst>
                </p:seq>
              </p:childTnLst>
            </p:cTn>
          </p:par>
        </p:tnLst>
        <p:bldLst>
          <p:bldP spid="5" grpId="0" animBg="1"/>
          <p:bldP spid="5" grpId="1" animBg="1"/>
          <p:bldP spid="5"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3"/>
                    </p:tgtEl>
                  </p:cMediaNode>
                </p:vide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a:xfrm>
            <a:off x="266700" y="279401"/>
            <a:ext cx="10515600" cy="696784"/>
          </a:xfrm>
        </p:spPr>
        <p:txBody>
          <a:bodyPr/>
          <a:lstStyle/>
          <a:p>
            <a:r>
              <a:rPr lang="en-US" dirty="0"/>
              <a:t>INTERFERENCE</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NON-GOALKEEPER</a:t>
            </a:r>
          </a:p>
        </p:txBody>
      </p:sp>
      <p:pic>
        <p:nvPicPr>
          <p:cNvPr id="15" name="Picture 14" descr="A group of people playing lacrosse&#10;&#10;Description automatically generated with medium confidence">
            <a:extLst>
              <a:ext uri="{FF2B5EF4-FFF2-40B4-BE49-F238E27FC236}">
                <a16:creationId xmlns:a16="http://schemas.microsoft.com/office/drawing/2014/main" id="{01487DDA-7704-587F-FE83-09FFFBDEC1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0031" y="10"/>
            <a:ext cx="637196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 name="TextBox 15">
            <a:extLst>
              <a:ext uri="{FF2B5EF4-FFF2-40B4-BE49-F238E27FC236}">
                <a16:creationId xmlns:a16="http://schemas.microsoft.com/office/drawing/2014/main" id="{A478C407-62A3-EFB6-5079-EB798BDB2DC7}"/>
              </a:ext>
            </a:extLst>
          </p:cNvPr>
          <p:cNvSpPr txBox="1"/>
          <p:nvPr/>
        </p:nvSpPr>
        <p:spPr>
          <a:xfrm>
            <a:off x="266699" y="1328272"/>
            <a:ext cx="5924035"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Catch-all Rule</a:t>
            </a:r>
            <a:endParaRPr lang="en-US" sz="2400" b="0" i="0" spc="0" baseline="0" dirty="0">
              <a:solidFill>
                <a:srgbClr val="00205B"/>
              </a:solidFill>
              <a:latin typeface="Acumin Pro" panose="020B0504020202020204" pitchFamily="34" charset="77"/>
            </a:endParaRP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Can’t Interfere w/Free Movement</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Usually Occurs Off-Ball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 More than 5-yards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Loose Ball = Possession</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More than 5y away bodycheck/push</a:t>
            </a:r>
          </a:p>
          <a:p>
            <a:pPr marL="285750"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Offense = Turnover</a:t>
            </a:r>
          </a:p>
          <a:p>
            <a:pPr marL="742950" lvl="1" indent="-285750">
              <a:buFont typeface="Arial" panose="020B0604020202020204" pitchFamily="34" charset="0"/>
              <a:buChar char="•"/>
            </a:pPr>
            <a:r>
              <a:rPr lang="en-US" sz="2400" b="0" i="0" spc="0" baseline="0" dirty="0">
                <a:solidFill>
                  <a:srgbClr val="00205B"/>
                </a:solidFill>
                <a:latin typeface="Acumin Pro" panose="020B0504020202020204" pitchFamily="34" charset="77"/>
              </a:rPr>
              <a:t>Off-Ball Screens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Defense = Flag Down</a:t>
            </a:r>
            <a:endParaRPr lang="en-US" sz="2400" b="0" i="0" spc="0" baseline="0" dirty="0">
              <a:solidFill>
                <a:srgbClr val="00205B"/>
              </a:solidFill>
              <a:latin typeface="Acumin Pro" panose="020B0504020202020204" pitchFamily="34" charset="77"/>
            </a:endParaRP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Pushes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Stick-Checks</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Off-Ball Pushes into Crease</a:t>
            </a:r>
          </a:p>
        </p:txBody>
      </p:sp>
    </p:spTree>
    <p:extLst>
      <p:ext uri="{BB962C8B-B14F-4D97-AF65-F5344CB8AC3E}">
        <p14:creationId xmlns:p14="http://schemas.microsoft.com/office/powerpoint/2010/main" val="62534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a:xfrm>
            <a:off x="266700" y="279401"/>
            <a:ext cx="10515600" cy="772160"/>
          </a:xfrm>
        </p:spPr>
        <p:txBody>
          <a:bodyPr/>
          <a:lstStyle/>
          <a:p>
            <a:r>
              <a:rPr lang="en-US" dirty="0"/>
              <a:t>INTERFERENCE</a:t>
            </a:r>
          </a:p>
        </p:txBody>
      </p:sp>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nterference_Checking_Stick_More_Than_5_Yards_From_Ball_Greg Hite">
            <a:hlinkClick r:id="" action="ppaction://media"/>
            <a:extLst>
              <a:ext uri="{FF2B5EF4-FFF2-40B4-BE49-F238E27FC236}">
                <a16:creationId xmlns:a16="http://schemas.microsoft.com/office/drawing/2014/main" id="{A7D40964-27EB-1DE6-2B9C-D2E68C4E2AA0}"/>
              </a:ext>
            </a:extLst>
          </p:cNvPr>
          <p:cNvPicPr>
            <a:picLocks noChangeAspect="1"/>
          </p:cNvPicPr>
          <p:nvPr>
            <a:videoFile r:link="rId2"/>
            <p:extLst>
              <p:ext uri="{DAA4B4D4-6D71-4841-9C94-3DE7FCFB9230}">
                <p14:media xmlns:p14="http://schemas.microsoft.com/office/powerpoint/2010/main" r:embed="rId1">
                  <p14:bmkLst>
                    <p14:bmk name="Bookmark 1" time="4301.7874"/>
                  </p14:bmkLst>
                </p14:media>
              </p:ext>
            </p:extLst>
          </p:nvPr>
        </p:nvPicPr>
        <p:blipFill>
          <a:blip r:embed="rId5"/>
          <a:stretch>
            <a:fillRect/>
          </a:stretch>
        </p:blipFill>
        <p:spPr>
          <a:xfrm>
            <a:off x="1524000" y="1297251"/>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lowchart: Connector 5">
            <a:extLst>
              <a:ext uri="{FF2B5EF4-FFF2-40B4-BE49-F238E27FC236}">
                <a16:creationId xmlns:a16="http://schemas.microsoft.com/office/drawing/2014/main" id="{4BDDAC60-AE75-37E0-672E-921C042DB831}"/>
              </a:ext>
            </a:extLst>
          </p:cNvPr>
          <p:cNvSpPr/>
          <p:nvPr/>
        </p:nvSpPr>
        <p:spPr>
          <a:xfrm>
            <a:off x="4414572" y="3046380"/>
            <a:ext cx="1482810" cy="1482810"/>
          </a:xfrm>
          <a:prstGeom prst="flowChartConnec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564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MediaBookmark" delay="0">
                        <p:tgtEl>
                          <p14:bmkTgt spid="2"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grpId="1" nodeType="afterEffect">
                                      <p:stCondLst>
                                        <p:cond delay="0"/>
                                      </p:stCondLst>
                                      <p:childTnLst>
                                        <p:animEffect transition="out" filter="fade">
                                          <p:cBhvr>
                                            <p:cTn id="18" dur="1000" tmFilter="0, 0; .2, .5; .8, .5; 1, 0"/>
                                            <p:tgtEl>
                                              <p:spTgt spid="6"/>
                                            </p:tgtEl>
                                          </p:cBhvr>
                                        </p:animEffect>
                                        <p:animScale>
                                          <p:cBhvr>
                                            <p:cTn id="19" dur="500" autoRev="1" fill="hold"/>
                                            <p:tgtEl>
                                              <p:spTgt spid="6"/>
                                            </p:tgtEl>
                                          </p:cBhvr>
                                          <p:by x="105000" y="105000"/>
                                        </p:animScale>
                                      </p:childTnLst>
                                    </p:cTn>
                                  </p:par>
                                </p:childTnLst>
                              </p:cTn>
                            </p:par>
                            <p:par>
                              <p:cTn id="20" fill="hold">
                                <p:stCondLst>
                                  <p:cond delay="3000"/>
                                </p:stCondLst>
                                <p:childTnLst>
                                  <p:par>
                                    <p:cTn id="21" presetID="1" presetClass="exit" presetSubtype="0" fill="hold" grpId="2" nodeType="after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3000"/>
                                </p:stCondLst>
                                <p:childTnLst>
                                  <p:par>
                                    <p:cTn id="24" presetID="1" presetClass="mediacall" presetSubtype="0" fill="hold" nodeType="afterEffect">
                                      <p:stCondLst>
                                        <p:cond delay="0"/>
                                      </p:stCondLst>
                                      <p:childTnLst>
                                        <p:cmd type="call" cmd="play">
                                          <p:cBhvr>
                                            <p:cTn id="25" dur="1" fill="hold"/>
                                            <p:tgtEl>
                                              <p:spTgt spid="2"/>
                                            </p:tgtEl>
                                          </p:cBhvr>
                                        </p:cmd>
                                      </p:childTnLst>
                                    </p:cTn>
                                  </p:par>
                                </p:childTnLst>
                              </p:cTn>
                            </p:par>
                          </p:childTnLst>
                        </p:cTn>
                      </p:par>
                    </p:childTnLst>
                  </p:cTn>
                  <p:nextCondLst>
                    <p:cond evt="onMediaBookmark" delay="0">
                      <p:tgtEl>
                        <p14:bmkTgt spid="2" bmkName="Bookmark 1"/>
                      </p:tgtEl>
                    </p:cond>
                  </p:nextCondLst>
                </p:seq>
              </p:childTnLst>
            </p:cTn>
          </p:par>
        </p:tnLst>
        <p:bldLst>
          <p:bldP spid="6" grpId="0" animBg="1"/>
          <p:bldP spid="6" grpId="1" animBg="1"/>
          <p:bldP spid="6"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dirty="0">
              <a:latin typeface="Alt Gothic Comp ATF Blk" panose="020B0508040502040204" pitchFamily="34" charset="77"/>
            </a:endParaRPr>
          </a:p>
        </p:txBody>
      </p:sp>
      <p:sp>
        <p:nvSpPr>
          <p:cNvPr id="13" name="TextBox 2">
            <a:extLst>
              <a:ext uri="{FF2B5EF4-FFF2-40B4-BE49-F238E27FC236}">
                <a16:creationId xmlns:a16="http://schemas.microsoft.com/office/drawing/2014/main" id="{481701AF-E728-C5C2-F25C-99CE75206563}"/>
              </a:ext>
            </a:extLst>
          </p:cNvPr>
          <p:cNvSpPr txBox="1"/>
          <p:nvPr/>
        </p:nvSpPr>
        <p:spPr>
          <a:xfrm>
            <a:off x="266700" y="836117"/>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a:t>
            </a:r>
            <a:endParaRPr lang="en-US" sz="2200" b="1" i="0" spc="100" baseline="0" dirty="0">
              <a:solidFill>
                <a:srgbClr val="C8102E"/>
              </a:solidFill>
              <a:latin typeface="Obvia" panose="02000503040000020004" pitchFamily="50" charset="0"/>
            </a:endParaRPr>
          </a:p>
        </p:txBody>
      </p:sp>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D70621-FB02-D003-EA51-3E87AF60F0A1}"/>
              </a:ext>
            </a:extLst>
          </p:cNvPr>
          <p:cNvSpPr>
            <a:spLocks noGrp="1"/>
          </p:cNvSpPr>
          <p:nvPr>
            <p:ph type="title"/>
          </p:nvPr>
        </p:nvSpPr>
        <p:spPr/>
        <p:txBody>
          <a:bodyPr/>
          <a:lstStyle/>
          <a:p>
            <a:r>
              <a:rPr lang="en-US" dirty="0"/>
              <a:t>INTERFERENCE</a:t>
            </a:r>
          </a:p>
        </p:txBody>
      </p:sp>
      <p:sp>
        <p:nvSpPr>
          <p:cNvPr id="5" name="Flowchart: Connector 4">
            <a:extLst>
              <a:ext uri="{FF2B5EF4-FFF2-40B4-BE49-F238E27FC236}">
                <a16:creationId xmlns:a16="http://schemas.microsoft.com/office/drawing/2014/main" id="{C01C0A05-BF5D-3386-E38E-63EFD4F718B8}"/>
              </a:ext>
            </a:extLst>
          </p:cNvPr>
          <p:cNvSpPr/>
          <p:nvPr/>
        </p:nvSpPr>
        <p:spPr>
          <a:xfrm>
            <a:off x="3279036" y="4398576"/>
            <a:ext cx="1395834" cy="139534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4BDDAC60-AE75-37E0-672E-921C042DB831}"/>
              </a:ext>
            </a:extLst>
          </p:cNvPr>
          <p:cNvSpPr/>
          <p:nvPr/>
        </p:nvSpPr>
        <p:spPr>
          <a:xfrm>
            <a:off x="4414572" y="3046380"/>
            <a:ext cx="1482810" cy="1482810"/>
          </a:xfrm>
          <a:prstGeom prst="flowChartConnec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ff_ball_interference">
            <a:hlinkClick r:id="" action="ppaction://media"/>
            <a:extLst>
              <a:ext uri="{FF2B5EF4-FFF2-40B4-BE49-F238E27FC236}">
                <a16:creationId xmlns:a16="http://schemas.microsoft.com/office/drawing/2014/main" id="{AF8642E6-9A1C-B238-E43F-131979C002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75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3D3C1D-8A2F-69D3-F324-EF851A6897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5758005" y="0"/>
            <a:ext cx="643399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E73848A5-13D2-4D47-A285-334E8B14CB69}"/>
              </a:ext>
            </a:extLst>
          </p:cNvPr>
          <p:cNvSpPr txBox="1"/>
          <p:nvPr/>
        </p:nvSpPr>
        <p:spPr>
          <a:xfrm>
            <a:off x="268586" y="1356965"/>
            <a:ext cx="5255914" cy="1938992"/>
          </a:xfrm>
          <a:prstGeom prst="rect">
            <a:avLst/>
          </a:prstGeom>
          <a:noFill/>
        </p:spPr>
        <p:txBody>
          <a:bodyPr wrap="square" rtlCol="0">
            <a:spAutoFit/>
          </a:bodyPr>
          <a:lstStyle/>
          <a:p>
            <a:r>
              <a:rPr lang="en-US" sz="2400" b="1" u="sng" dirty="0">
                <a:solidFill>
                  <a:srgbClr val="C00000"/>
                </a:solidFill>
                <a:latin typeface="Acumin Pro" panose="020B0504020202020204" pitchFamily="34" charset="77"/>
              </a:rPr>
              <a:t>T</a:t>
            </a:r>
            <a:r>
              <a:rPr lang="en-US" sz="2400" dirty="0">
                <a:solidFill>
                  <a:srgbClr val="00205B"/>
                </a:solidFill>
                <a:latin typeface="Acumin Pro" panose="020B0504020202020204" pitchFamily="34" charset="77"/>
              </a:rPr>
              <a:t>HE</a:t>
            </a:r>
          </a:p>
          <a:p>
            <a:r>
              <a:rPr lang="en-US" sz="2400" b="1" u="sng" dirty="0">
                <a:solidFill>
                  <a:srgbClr val="C00000"/>
                </a:solidFill>
                <a:latin typeface="Acumin Pro" panose="020B0504020202020204" pitchFamily="34" charset="77"/>
              </a:rPr>
              <a:t>P</a:t>
            </a:r>
            <a:r>
              <a:rPr lang="en-US" sz="2400" dirty="0">
                <a:solidFill>
                  <a:srgbClr val="00205B"/>
                </a:solidFill>
                <a:latin typeface="Acumin Pro" panose="020B0504020202020204" pitchFamily="34" charset="77"/>
              </a:rPr>
              <a:t>RINCIPLE</a:t>
            </a:r>
          </a:p>
          <a:p>
            <a:r>
              <a:rPr lang="en-US" sz="2400" b="1" u="sng" dirty="0">
                <a:solidFill>
                  <a:srgbClr val="C00000"/>
                </a:solidFill>
                <a:latin typeface="Acumin Pro" panose="020B0504020202020204" pitchFamily="34" charset="77"/>
              </a:rPr>
              <a:t>O</a:t>
            </a:r>
            <a:r>
              <a:rPr lang="en-US" sz="2400" dirty="0">
                <a:solidFill>
                  <a:srgbClr val="00205B"/>
                </a:solidFill>
                <a:latin typeface="Acumin Pro" panose="020B0504020202020204" pitchFamily="34" charset="77"/>
              </a:rPr>
              <a:t>F</a:t>
            </a:r>
          </a:p>
          <a:p>
            <a:r>
              <a:rPr lang="en-US" sz="2400" b="1" u="sng" dirty="0">
                <a:solidFill>
                  <a:srgbClr val="C00000"/>
                </a:solidFill>
                <a:latin typeface="Acumin Pro" panose="020B0504020202020204" pitchFamily="34" charset="77"/>
              </a:rPr>
              <a:t>A</a:t>
            </a:r>
            <a:r>
              <a:rPr lang="en-US" sz="2400" dirty="0">
                <a:solidFill>
                  <a:srgbClr val="00205B"/>
                </a:solidFill>
                <a:latin typeface="Acumin Pro" panose="020B0504020202020204" pitchFamily="34" charset="77"/>
              </a:rPr>
              <a:t>DVANTAGE</a:t>
            </a:r>
          </a:p>
          <a:p>
            <a:r>
              <a:rPr lang="en-US" sz="2400" b="1" u="sng" dirty="0">
                <a:solidFill>
                  <a:srgbClr val="C00000"/>
                </a:solidFill>
                <a:latin typeface="Acumin Pro" panose="020B0504020202020204" pitchFamily="34" charset="77"/>
              </a:rPr>
              <a:t>D</a:t>
            </a:r>
            <a:r>
              <a:rPr lang="en-US" sz="2400" dirty="0">
                <a:solidFill>
                  <a:srgbClr val="00205B"/>
                </a:solidFill>
                <a:latin typeface="Acumin Pro" panose="020B0504020202020204" pitchFamily="34" charset="77"/>
              </a:rPr>
              <a:t>ISADVANTAGE</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CE1571B9-A7CC-1088-3033-2A5E287DC42E}"/>
              </a:ext>
            </a:extLst>
          </p:cNvPr>
          <p:cNvSpPr>
            <a:spLocks noGrp="1"/>
          </p:cNvSpPr>
          <p:nvPr>
            <p:ph type="title"/>
          </p:nvPr>
        </p:nvSpPr>
        <p:spPr/>
        <p:txBody>
          <a:bodyPr/>
          <a:lstStyle/>
          <a:p>
            <a:r>
              <a:rPr lang="en-US" dirty="0"/>
              <a:t>RULE 6 – TECHNICAL FOULS</a:t>
            </a:r>
          </a:p>
        </p:txBody>
      </p:sp>
      <p:sp>
        <p:nvSpPr>
          <p:cNvPr id="12" name="TextBox 2">
            <a:extLst>
              <a:ext uri="{FF2B5EF4-FFF2-40B4-BE49-F238E27FC236}">
                <a16:creationId xmlns:a16="http://schemas.microsoft.com/office/drawing/2014/main" id="{F06A7EE4-AA36-AF33-982C-4E186EDB82B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T.P.O.A.D.</a:t>
            </a:r>
            <a:endParaRPr lang="en-US" sz="2200" b="1" i="0" spc="100" baseline="0" dirty="0">
              <a:solidFill>
                <a:srgbClr val="C8102E"/>
              </a:solidFill>
              <a:latin typeface="Obvia" panose="02000503040000020004" pitchFamily="50" charset="0"/>
            </a:endParaRPr>
          </a:p>
        </p:txBody>
      </p:sp>
      <p:sp>
        <p:nvSpPr>
          <p:cNvPr id="14" name="TextBox 13">
            <a:extLst>
              <a:ext uri="{FF2B5EF4-FFF2-40B4-BE49-F238E27FC236}">
                <a16:creationId xmlns:a16="http://schemas.microsoft.com/office/drawing/2014/main" id="{6E5F1B02-51BC-0613-1DC0-566746B35B5E}"/>
              </a:ext>
            </a:extLst>
          </p:cNvPr>
          <p:cNvSpPr txBox="1"/>
          <p:nvPr/>
        </p:nvSpPr>
        <p:spPr>
          <a:xfrm>
            <a:off x="268586" y="3295957"/>
            <a:ext cx="5255914" cy="2308324"/>
          </a:xfrm>
          <a:prstGeom prst="rect">
            <a:avLst/>
          </a:prstGeom>
          <a:noFill/>
        </p:spPr>
        <p:txBody>
          <a:bodyPr wrap="square" rtlCol="0">
            <a:spAutoFit/>
          </a:bodyPr>
          <a:lstStyle/>
          <a:p>
            <a:r>
              <a:rPr lang="en-US" sz="2400" dirty="0">
                <a:solidFill>
                  <a:srgbClr val="00205B"/>
                </a:solidFill>
                <a:latin typeface="Acumin Pro" panose="020B0504020202020204" pitchFamily="34" charset="77"/>
              </a:rPr>
              <a:t>In most situations, your judgement, the level of play and game situation will determine how you call technical fouls. Some fouls, you MUST call.  These are “line calls” such as offside and crease violations.</a:t>
            </a:r>
          </a:p>
        </p:txBody>
      </p:sp>
    </p:spTree>
    <p:extLst>
      <p:ext uri="{BB962C8B-B14F-4D97-AF65-F5344CB8AC3E}">
        <p14:creationId xmlns:p14="http://schemas.microsoft.com/office/powerpoint/2010/main" val="140331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GAME MANAGEMENT FOULS</a:t>
            </a:r>
          </a:p>
        </p:txBody>
      </p:sp>
    </p:spTree>
    <p:extLst>
      <p:ext uri="{BB962C8B-B14F-4D97-AF65-F5344CB8AC3E}">
        <p14:creationId xmlns:p14="http://schemas.microsoft.com/office/powerpoint/2010/main" val="272658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21</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p:txBody>
          <a:bodyPr/>
          <a:lstStyle/>
          <a:p>
            <a:r>
              <a:rPr lang="en-US" dirty="0"/>
              <a:t>CONDUCT FOUL</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CONTROL CALL</a:t>
            </a:r>
          </a:p>
        </p:txBody>
      </p:sp>
      <p:sp>
        <p:nvSpPr>
          <p:cNvPr id="16" name="TextBox 15">
            <a:extLst>
              <a:ext uri="{FF2B5EF4-FFF2-40B4-BE49-F238E27FC236}">
                <a16:creationId xmlns:a16="http://schemas.microsoft.com/office/drawing/2014/main" id="{A478C407-62A3-EFB6-5079-EB798BDB2DC7}"/>
              </a:ext>
            </a:extLst>
          </p:cNvPr>
          <p:cNvSpPr txBox="1"/>
          <p:nvPr/>
        </p:nvSpPr>
        <p:spPr>
          <a:xfrm>
            <a:off x="266700" y="1328272"/>
            <a:ext cx="440155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205B"/>
                </a:solidFill>
                <a:latin typeface="Acumin Pro" panose="020B0504020202020204" pitchFamily="34" charset="77"/>
              </a:rPr>
              <a:t>Use to get coaches and players under control</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Can be called on coach, player or any non-playing personnel</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CANNOT be called on fans!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Generally used as a first-level before going to Unsportsmanlike Conduct</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Be consistent with both teams</a:t>
            </a:r>
          </a:p>
        </p:txBody>
      </p:sp>
      <p:pic>
        <p:nvPicPr>
          <p:cNvPr id="2" name="Picture 1" descr="A picture containing grass, person, outdoor, field&#10;&#10;Description automatically generated">
            <a:extLst>
              <a:ext uri="{FF2B5EF4-FFF2-40B4-BE49-F238E27FC236}">
                <a16:creationId xmlns:a16="http://schemas.microsoft.com/office/drawing/2014/main" id="{DB8E3569-92DD-6F46-DC94-7CD4D6071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1763" y="10"/>
            <a:ext cx="771023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024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22</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4345208A-A8A5-0FB9-732C-3D1B55066216}"/>
              </a:ext>
            </a:extLst>
          </p:cNvPr>
          <p:cNvSpPr>
            <a:spLocks noGrp="1"/>
          </p:cNvSpPr>
          <p:nvPr>
            <p:ph type="title"/>
          </p:nvPr>
        </p:nvSpPr>
        <p:spPr>
          <a:xfrm>
            <a:off x="266700" y="279401"/>
            <a:ext cx="10515600" cy="696784"/>
          </a:xfrm>
        </p:spPr>
        <p:txBody>
          <a:bodyPr/>
          <a:lstStyle/>
          <a:p>
            <a:r>
              <a:rPr lang="en-US" dirty="0"/>
              <a:t>STALLING</a:t>
            </a:r>
          </a:p>
        </p:txBody>
      </p:sp>
      <p:sp>
        <p:nvSpPr>
          <p:cNvPr id="12" name="TextBox 2">
            <a:extLst>
              <a:ext uri="{FF2B5EF4-FFF2-40B4-BE49-F238E27FC236}">
                <a16:creationId xmlns:a16="http://schemas.microsoft.com/office/drawing/2014/main" id="{190866B0-1FF6-FD9B-90F8-C1B641461B4F}"/>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DISCUSS IN PREGAME</a:t>
            </a:r>
          </a:p>
        </p:txBody>
      </p:sp>
      <p:sp>
        <p:nvSpPr>
          <p:cNvPr id="16" name="TextBox 15">
            <a:extLst>
              <a:ext uri="{FF2B5EF4-FFF2-40B4-BE49-F238E27FC236}">
                <a16:creationId xmlns:a16="http://schemas.microsoft.com/office/drawing/2014/main" id="{A478C407-62A3-EFB6-5079-EB798BDB2DC7}"/>
              </a:ext>
            </a:extLst>
          </p:cNvPr>
          <p:cNvSpPr txBox="1"/>
          <p:nvPr/>
        </p:nvSpPr>
        <p:spPr>
          <a:xfrm>
            <a:off x="266699" y="1328272"/>
            <a:ext cx="5962515"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solidFill>
                  <a:srgbClr val="00205B"/>
                </a:solidFill>
                <a:latin typeface="Acumin Pro"/>
              </a:rPr>
              <a:t>Required to Call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NFHS – Last 2m of Game</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4 goals or less</a:t>
            </a:r>
          </a:p>
          <a:p>
            <a:pPr marL="285750" indent="-285750">
              <a:buFont typeface="Arial" panose="020B0604020202020204" pitchFamily="34" charset="0"/>
              <a:buChar char="•"/>
            </a:pPr>
            <a:r>
              <a:rPr lang="en-US" sz="2400" dirty="0">
                <a:solidFill>
                  <a:srgbClr val="00205B"/>
                </a:solidFill>
                <a:latin typeface="Acumin Pro" panose="020B0504020202020204" pitchFamily="34" charset="77"/>
              </a:rPr>
              <a:t>Subjective Call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When team in possession is NOT attacking goal</a:t>
            </a:r>
          </a:p>
          <a:p>
            <a:pPr marL="742950" lvl="1" indent="-285750">
              <a:buFont typeface="Arial" panose="020B0604020202020204" pitchFamily="34" charset="0"/>
              <a:buChar char="•"/>
            </a:pPr>
            <a:r>
              <a:rPr lang="en-US" sz="2400" dirty="0">
                <a:solidFill>
                  <a:srgbClr val="00205B"/>
                </a:solidFill>
                <a:latin typeface="Acumin Pro" panose="020B0504020202020204" pitchFamily="34" charset="77"/>
              </a:rPr>
              <a:t>Consider the following:</a:t>
            </a:r>
          </a:p>
          <a:p>
            <a:pPr marL="1200150" lvl="2" indent="-285750">
              <a:buFont typeface="Arial" panose="020B0604020202020204" pitchFamily="34" charset="0"/>
              <a:buChar char="•"/>
            </a:pPr>
            <a:r>
              <a:rPr lang="en-US" sz="2400" dirty="0">
                <a:solidFill>
                  <a:srgbClr val="00205B"/>
                </a:solidFill>
                <a:latin typeface="Acumin Pro" panose="020B0504020202020204" pitchFamily="34" charset="77"/>
              </a:rPr>
              <a:t>Score differential</a:t>
            </a:r>
          </a:p>
          <a:p>
            <a:pPr marL="1200150" lvl="2" indent="-285750">
              <a:buFont typeface="Arial" panose="020B0604020202020204" pitchFamily="34" charset="0"/>
              <a:buChar char="•"/>
            </a:pPr>
            <a:r>
              <a:rPr lang="en-US" sz="2400" dirty="0">
                <a:solidFill>
                  <a:srgbClr val="00205B"/>
                </a:solidFill>
                <a:latin typeface="Acumin Pro" panose="020B0504020202020204" pitchFamily="34" charset="77"/>
              </a:rPr>
              <a:t>Zone vs. Man-to-Man</a:t>
            </a:r>
          </a:p>
        </p:txBody>
      </p:sp>
      <p:pic>
        <p:nvPicPr>
          <p:cNvPr id="3" name="Picture 2" descr="A picture containing grass, person, outdoor, sport&#10;&#10;Description automatically generated">
            <a:extLst>
              <a:ext uri="{FF2B5EF4-FFF2-40B4-BE49-F238E27FC236}">
                <a16:creationId xmlns:a16="http://schemas.microsoft.com/office/drawing/2014/main" id="{D8ED9AB4-85B0-83A6-F7A5-67BC13A961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5466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7B93149C-FBBF-3D0B-A129-839A97BB7127}"/>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23</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786975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0" y="409903"/>
            <a:ext cx="4088822" cy="2299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865418"/>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43445" y="6263431"/>
            <a:ext cx="970510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dirty="0">
                <a:solidFill>
                  <a:srgbClr val="333333"/>
                </a:solidFill>
                <a:effectLst/>
                <a:latin typeface="Montserrat" panose="00000500000000000000" pitchFamily="2" charset="0"/>
                <a:hlinkClick r:id="rId6"/>
              </a:rPr>
              <a:t>USA Lacrosse Officials Development Program - TECHNICAL FOULS : RULE 6</a:t>
            </a:r>
            <a:endParaRPr lang="en-US" b="1" i="0" spc="100" baseline="0" dirty="0">
              <a:solidFill>
                <a:srgbClr val="C8102E"/>
              </a:solidFill>
              <a:latin typeface="Obvia Wide Medium" panose="02000503040000020004" pitchFamily="2" charset="77"/>
            </a:endParaRPr>
          </a:p>
        </p:txBody>
      </p:sp>
      <p:sp>
        <p:nvSpPr>
          <p:cNvPr id="3" name="Slide Number Placeholder 2">
            <a:extLst>
              <a:ext uri="{FF2B5EF4-FFF2-40B4-BE49-F238E27FC236}">
                <a16:creationId xmlns:a16="http://schemas.microsoft.com/office/drawing/2014/main" id="{559A9E60-8070-40A2-FFBD-86D8815F45A2}"/>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pc="300" smtClean="0">
                <a:latin typeface="Alt Gothic Comp ATF Blk" panose="020B0508040502040204" pitchFamily="34" charset="77"/>
              </a:rPr>
              <a:pPr/>
              <a:t>24</a:t>
            </a:fld>
            <a:endParaRPr lang="en-US" b="1" spc="300" dirty="0">
              <a:latin typeface="Alt Gothic Comp ATF Blk" panose="020B0508040502040204" pitchFamily="34" charset="77"/>
            </a:endParaRPr>
          </a:p>
        </p:txBody>
      </p:sp>
    </p:spTree>
    <p:extLst>
      <p:ext uri="{BB962C8B-B14F-4D97-AF65-F5344CB8AC3E}">
        <p14:creationId xmlns:p14="http://schemas.microsoft.com/office/powerpoint/2010/main" val="1360686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a:solidFill>
                  <a:schemeClr val="bg1"/>
                </a:solidFill>
                <a:latin typeface="Alt Gothic Comp ATF" panose="020B0608040502040204" pitchFamily="34" charset="77"/>
              </a:rPr>
              <a:t>2024 </a:t>
            </a:r>
            <a:r>
              <a:rPr lang="en-US" sz="3200" spc="300" dirty="0">
                <a:solidFill>
                  <a:schemeClr val="bg1"/>
                </a:solidFill>
                <a:latin typeface="Alt Gothic Comp ATF" panose="020B0608040502040204" pitchFamily="34" charset="77"/>
              </a:rPr>
              <a:t>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421129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3848A5-13D2-4D47-A285-334E8B14CB69}"/>
              </a:ext>
            </a:extLst>
          </p:cNvPr>
          <p:cNvSpPr txBox="1"/>
          <p:nvPr/>
        </p:nvSpPr>
        <p:spPr>
          <a:xfrm>
            <a:off x="268586" y="1356965"/>
            <a:ext cx="5255914"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Motion</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Offsides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Crease Violations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Illegal Procedures</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Illegal Screens/Warding Off</a:t>
            </a:r>
          </a:p>
          <a:p>
            <a:r>
              <a:rPr lang="en-US" sz="2400" b="1" dirty="0">
                <a:solidFill>
                  <a:srgbClr val="00205B"/>
                </a:solidFill>
                <a:latin typeface="Acumin Pro" panose="020B0504020202020204" pitchFamily="34" charset="77"/>
              </a:rPr>
              <a:t>Illegal Contact</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Holding</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Interference</a:t>
            </a:r>
          </a:p>
          <a:p>
            <a:pPr marL="457200" indent="-457200">
              <a:buFont typeface="Arial" panose="020B0604020202020204" pitchFamily="34" charset="0"/>
              <a:buChar char="•"/>
            </a:pPr>
            <a:r>
              <a:rPr lang="en-US" sz="2400" dirty="0">
                <a:solidFill>
                  <a:srgbClr val="00205B"/>
                </a:solidFill>
                <a:latin typeface="Acumin Pro" panose="020B0504020202020204" pitchFamily="34" charset="77"/>
              </a:rPr>
              <a:t>Pushing</a:t>
            </a:r>
          </a:p>
          <a:p>
            <a:r>
              <a:rPr lang="en-US" sz="2400" b="1" dirty="0">
                <a:solidFill>
                  <a:srgbClr val="00205B"/>
                </a:solidFill>
                <a:latin typeface="Acumin Pro" panose="020B0504020202020204" pitchFamily="34" charset="77"/>
              </a:rPr>
              <a:t>Game Management</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Conduct Fouls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Stalling</a:t>
            </a: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CE1571B9-A7CC-1088-3033-2A5E287DC42E}"/>
              </a:ext>
            </a:extLst>
          </p:cNvPr>
          <p:cNvSpPr>
            <a:spLocks noGrp="1"/>
          </p:cNvSpPr>
          <p:nvPr>
            <p:ph type="title"/>
          </p:nvPr>
        </p:nvSpPr>
        <p:spPr/>
        <p:txBody>
          <a:bodyPr/>
          <a:lstStyle/>
          <a:p>
            <a:r>
              <a:rPr lang="en-US" dirty="0"/>
              <a:t>RULE 6 – TECHNICAL FOULS</a:t>
            </a:r>
          </a:p>
        </p:txBody>
      </p:sp>
      <p:sp>
        <p:nvSpPr>
          <p:cNvPr id="12" name="TextBox 2">
            <a:extLst>
              <a:ext uri="{FF2B5EF4-FFF2-40B4-BE49-F238E27FC236}">
                <a16:creationId xmlns:a16="http://schemas.microsoft.com/office/drawing/2014/main" id="{F06A7EE4-AA36-AF33-982C-4E186EDB82B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MOTION vs. CONTACT vs. GAME MANAGEMENT</a:t>
            </a:r>
          </a:p>
        </p:txBody>
      </p:sp>
      <p:pic>
        <p:nvPicPr>
          <p:cNvPr id="13" name="Picture 12">
            <a:extLst>
              <a:ext uri="{FF2B5EF4-FFF2-40B4-BE49-F238E27FC236}">
                <a16:creationId xmlns:a16="http://schemas.microsoft.com/office/drawing/2014/main" id="{9D1D6840-E75A-85CE-69A8-7E89B566A9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237838" y="10"/>
            <a:ext cx="59526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424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8000461A-3717-F8AB-A004-57E063D7A673}"/>
              </a:ext>
            </a:extLst>
          </p:cNvPr>
          <p:cNvSpPr txBox="1">
            <a:spLocks/>
          </p:cNvSpPr>
          <p:nvPr/>
        </p:nvSpPr>
        <p:spPr>
          <a:xfrm>
            <a:off x="0" y="2984631"/>
            <a:ext cx="12192000" cy="888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solidFill>
                  <a:schemeClr val="bg1"/>
                </a:solidFill>
                <a:latin typeface="Alt Gothic Comp ATF" panose="020B0608040502040204" pitchFamily="34" charset="0"/>
              </a:rPr>
              <a:t>MOTION FOULS</a:t>
            </a:r>
          </a:p>
        </p:txBody>
      </p:sp>
    </p:spTree>
    <p:extLst>
      <p:ext uri="{BB962C8B-B14F-4D97-AF65-F5344CB8AC3E}">
        <p14:creationId xmlns:p14="http://schemas.microsoft.com/office/powerpoint/2010/main" val="27863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2" name="TextBox 11">
            <a:extLst>
              <a:ext uri="{FF2B5EF4-FFF2-40B4-BE49-F238E27FC236}">
                <a16:creationId xmlns:a16="http://schemas.microsoft.com/office/drawing/2014/main" id="{C68121BA-9DDF-7610-E79A-4B71C65ACBC9}"/>
              </a:ext>
            </a:extLst>
          </p:cNvPr>
          <p:cNvSpPr txBox="1"/>
          <p:nvPr/>
        </p:nvSpPr>
        <p:spPr>
          <a:xfrm>
            <a:off x="268586" y="1356965"/>
            <a:ext cx="5616166"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Offside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Not always an advantage</a:t>
            </a:r>
          </a:p>
          <a:p>
            <a:pPr marL="342900" indent="-342900">
              <a:buFont typeface="Arial" panose="020B0604020202020204" pitchFamily="34" charset="0"/>
              <a:buChar char="•"/>
            </a:pPr>
            <a:r>
              <a:rPr lang="en-US" sz="2400" u="sng" dirty="0">
                <a:solidFill>
                  <a:srgbClr val="00205B"/>
                </a:solidFill>
                <a:latin typeface="Acumin Pro" panose="020B0504020202020204" pitchFamily="34" charset="77"/>
              </a:rPr>
              <a:t>MUST be called </a:t>
            </a:r>
            <a:r>
              <a:rPr lang="en-US" sz="2400" dirty="0">
                <a:solidFill>
                  <a:srgbClr val="00205B"/>
                </a:solidFill>
                <a:latin typeface="Acumin Pro" panose="020B0504020202020204" pitchFamily="34" charset="77"/>
              </a:rPr>
              <a:t>due to a line violation</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Must be 7 in the offensive half</a:t>
            </a:r>
          </a:p>
          <a:p>
            <a:endParaRPr lang="en-US" sz="2400" b="1" dirty="0">
              <a:solidFill>
                <a:srgbClr val="00205B"/>
              </a:solidFill>
              <a:latin typeface="Acumin Pro" panose="020B0504020202020204" pitchFamily="34" charset="77"/>
            </a:endParaRPr>
          </a:p>
          <a:p>
            <a:r>
              <a:rPr lang="en-US" sz="2400" b="1" dirty="0">
                <a:solidFill>
                  <a:srgbClr val="00205B"/>
                </a:solidFill>
                <a:latin typeface="Acumin Pro" panose="020B0504020202020204" pitchFamily="34" charset="77"/>
              </a:rPr>
              <a:t>How to Count Offside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2-man Mechanics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Trail has responsibility</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Look for “toe-touch” in transition and then count forward to 7</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Settled – count BOTH teams after crossing midfield</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LINE CALL</a:t>
            </a:r>
          </a:p>
        </p:txBody>
      </p:sp>
      <p:pic>
        <p:nvPicPr>
          <p:cNvPr id="15" name="Picture 14" descr="A person in a striped shirt&#10;&#10;Description automatically generated with medium confidence">
            <a:extLst>
              <a:ext uri="{FF2B5EF4-FFF2-40B4-BE49-F238E27FC236}">
                <a16:creationId xmlns:a16="http://schemas.microsoft.com/office/drawing/2014/main" id="{F6A6AF55-FB30-EDA8-1E9F-763B497980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7325" y="10"/>
            <a:ext cx="6463152" cy="64436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19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 - OFFENSE</a:t>
            </a:r>
            <a:endParaRPr lang="en-US" sz="2200" b="1" i="0" spc="100" baseline="0" dirty="0">
              <a:solidFill>
                <a:srgbClr val="C8102E"/>
              </a:solidFill>
              <a:latin typeface="Obvia" panose="02000503040000020004" pitchFamily="50" charset="0"/>
            </a:endParaRPr>
          </a:p>
        </p:txBody>
      </p:sp>
      <p:pic>
        <p:nvPicPr>
          <p:cNvPr id="2" name="Offsides_Greg Hite">
            <a:hlinkClick r:id="" action="ppaction://media"/>
            <a:extLst>
              <a:ext uri="{FF2B5EF4-FFF2-40B4-BE49-F238E27FC236}">
                <a16:creationId xmlns:a16="http://schemas.microsoft.com/office/drawing/2014/main" id="{AFD0561C-9968-C234-A52D-D92696E56CF3}"/>
              </a:ext>
            </a:extLst>
          </p:cNvPr>
          <p:cNvPicPr>
            <a:picLocks noChangeAspect="1"/>
          </p:cNvPicPr>
          <p:nvPr>
            <a:videoFile r:link="rId2"/>
            <p:extLst>
              <p:ext uri="{DAA4B4D4-6D71-4841-9C94-3DE7FCFB9230}">
                <p14:media xmlns:p14="http://schemas.microsoft.com/office/powerpoint/2010/main" r:embed="rId1">
                  <p14:bmkLst>
                    <p14:bmk name="Bookmark 1" time="12512.5583"/>
                  </p14:bmkLst>
                </p14:media>
              </p:ext>
            </p:extLst>
          </p:nvPr>
        </p:nvPicPr>
        <p:blipFill>
          <a:blip r:embed="rId5"/>
          <a:stretch>
            <a:fillRect/>
          </a:stretch>
        </p:blipFill>
        <p:spPr>
          <a:xfrm>
            <a:off x="1524000" y="1350341"/>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iamond 3">
            <a:extLst>
              <a:ext uri="{FF2B5EF4-FFF2-40B4-BE49-F238E27FC236}">
                <a16:creationId xmlns:a16="http://schemas.microsoft.com/office/drawing/2014/main" id="{200FD6B4-22BC-1094-1E79-8F3B776B3EAF}"/>
              </a:ext>
            </a:extLst>
          </p:cNvPr>
          <p:cNvSpPr/>
          <p:nvPr/>
        </p:nvSpPr>
        <p:spPr>
          <a:xfrm>
            <a:off x="3375244" y="3062502"/>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1</a:t>
            </a:r>
          </a:p>
        </p:txBody>
      </p:sp>
      <p:sp>
        <p:nvSpPr>
          <p:cNvPr id="5" name="Diamond 4">
            <a:extLst>
              <a:ext uri="{FF2B5EF4-FFF2-40B4-BE49-F238E27FC236}">
                <a16:creationId xmlns:a16="http://schemas.microsoft.com/office/drawing/2014/main" id="{5090C6B0-E91F-AC74-4475-4FA6ED6E9D5E}"/>
              </a:ext>
            </a:extLst>
          </p:cNvPr>
          <p:cNvSpPr/>
          <p:nvPr/>
        </p:nvSpPr>
        <p:spPr>
          <a:xfrm>
            <a:off x="4103622" y="3421515"/>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2</a:t>
            </a:r>
          </a:p>
        </p:txBody>
      </p:sp>
      <p:sp>
        <p:nvSpPr>
          <p:cNvPr id="6" name="Diamond 5">
            <a:extLst>
              <a:ext uri="{FF2B5EF4-FFF2-40B4-BE49-F238E27FC236}">
                <a16:creationId xmlns:a16="http://schemas.microsoft.com/office/drawing/2014/main" id="{5FB978EA-81C0-4F55-451D-B6EF67713F3F}"/>
              </a:ext>
            </a:extLst>
          </p:cNvPr>
          <p:cNvSpPr/>
          <p:nvPr/>
        </p:nvSpPr>
        <p:spPr>
          <a:xfrm>
            <a:off x="4554246" y="3784931"/>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3</a:t>
            </a:r>
          </a:p>
        </p:txBody>
      </p:sp>
      <p:sp>
        <p:nvSpPr>
          <p:cNvPr id="8" name="Diamond 7">
            <a:extLst>
              <a:ext uri="{FF2B5EF4-FFF2-40B4-BE49-F238E27FC236}">
                <a16:creationId xmlns:a16="http://schemas.microsoft.com/office/drawing/2014/main" id="{251DB541-ED5B-7BCB-1818-15A356394472}"/>
              </a:ext>
            </a:extLst>
          </p:cNvPr>
          <p:cNvSpPr/>
          <p:nvPr/>
        </p:nvSpPr>
        <p:spPr>
          <a:xfrm>
            <a:off x="5579282" y="4769945"/>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4</a:t>
            </a:r>
          </a:p>
        </p:txBody>
      </p:sp>
      <p:sp>
        <p:nvSpPr>
          <p:cNvPr id="9" name="Diamond 8">
            <a:extLst>
              <a:ext uri="{FF2B5EF4-FFF2-40B4-BE49-F238E27FC236}">
                <a16:creationId xmlns:a16="http://schemas.microsoft.com/office/drawing/2014/main" id="{9C5CD812-0A01-E954-3D2E-3484316DDC60}"/>
              </a:ext>
            </a:extLst>
          </p:cNvPr>
          <p:cNvSpPr/>
          <p:nvPr/>
        </p:nvSpPr>
        <p:spPr>
          <a:xfrm>
            <a:off x="4952168" y="3489536"/>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5</a:t>
            </a:r>
          </a:p>
        </p:txBody>
      </p:sp>
      <p:sp>
        <p:nvSpPr>
          <p:cNvPr id="10" name="Diamond 9">
            <a:extLst>
              <a:ext uri="{FF2B5EF4-FFF2-40B4-BE49-F238E27FC236}">
                <a16:creationId xmlns:a16="http://schemas.microsoft.com/office/drawing/2014/main" id="{4BA3CA2F-4EBF-D10D-D6DC-63C4257C3A2D}"/>
              </a:ext>
            </a:extLst>
          </p:cNvPr>
          <p:cNvSpPr/>
          <p:nvPr/>
        </p:nvSpPr>
        <p:spPr>
          <a:xfrm>
            <a:off x="5729234" y="2949318"/>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6</a:t>
            </a:r>
          </a:p>
        </p:txBody>
      </p:sp>
      <p:sp>
        <p:nvSpPr>
          <p:cNvPr id="15" name="Diamond 14">
            <a:extLst>
              <a:ext uri="{FF2B5EF4-FFF2-40B4-BE49-F238E27FC236}">
                <a16:creationId xmlns:a16="http://schemas.microsoft.com/office/drawing/2014/main" id="{44355170-D521-D3DA-F3FB-C494131698EE}"/>
              </a:ext>
            </a:extLst>
          </p:cNvPr>
          <p:cNvSpPr/>
          <p:nvPr/>
        </p:nvSpPr>
        <p:spPr>
          <a:xfrm>
            <a:off x="9471385" y="3679768"/>
            <a:ext cx="274320" cy="2743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latin typeface="Obvia" panose="02000503040000020004" pitchFamily="50" charset="0"/>
              </a:rPr>
              <a:t>7</a:t>
            </a:r>
          </a:p>
        </p:txBody>
      </p:sp>
    </p:spTree>
    <p:extLst>
      <p:ext uri="{BB962C8B-B14F-4D97-AF65-F5344CB8AC3E}">
        <p14:creationId xmlns:p14="http://schemas.microsoft.com/office/powerpoint/2010/main" val="195316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6" fill="hold"/>
                                        <p:tgtEl>
                                          <p:spTgt spid="2"/>
                                        </p:tgtEl>
                                      </p:cBhvr>
                                    </p:cmd>
                                  </p:childTnLst>
                                </p:cTn>
                              </p:par>
                            </p:childTnLst>
                          </p:cTn>
                        </p:par>
                        <p:par>
                          <p:cTn id="7" fill="hold">
                            <p:stCondLst>
                              <p:cond delay="15066"/>
                            </p:stCondLst>
                            <p:childTnLst>
                              <p:par>
                                <p:cTn id="8" presetID="2" presetClass="mediacall" presetSubtype="0" fill="hold" nodeType="afterEffect">
                                  <p:stCondLst>
                                    <p:cond delay="0"/>
                                  </p:stCondLst>
                                  <p:childTnLst>
                                    <p:cmd type="call" cmd="togglePause">
                                      <p:cBhvr>
                                        <p:cTn id="9" dur="1" fill="hold"/>
                                        <p:tgtEl>
                                          <p:spTgt spid="2"/>
                                        </p:tgtEl>
                                      </p:cBhvr>
                                    </p:cmd>
                                  </p:childTnLst>
                                </p:cTn>
                              </p:par>
                            </p:childTnLst>
                          </p:cTn>
                        </p:par>
                        <p:par>
                          <p:cTn id="10" fill="hold">
                            <p:stCondLst>
                              <p:cond delay="15066"/>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66"/>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566"/>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6066"/>
                            </p:stCondLst>
                            <p:childTnLst>
                              <p:par>
                                <p:cTn id="20" presetID="1" presetClass="entr" presetSubtype="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16566"/>
                            </p:stCondLst>
                            <p:childTnLst>
                              <p:par>
                                <p:cTn id="23" presetID="1"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7066"/>
                            </p:stCondLst>
                            <p:childTnLst>
                              <p:par>
                                <p:cTn id="26" presetID="1" presetClass="entr" presetSubtype="0"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17566"/>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fill="hold" display="0">
                  <p:stCondLst>
                    <p:cond delay="indefinite"/>
                  </p:stCondLst>
                </p:cTn>
                <p:tgtEl>
                  <p:spTgt spid="2"/>
                </p:tgtEl>
              </p:cMediaNode>
            </p:video>
          </p:childTnLst>
        </p:cTn>
      </p:par>
    </p:tnLst>
    <p:bldLst>
      <p:bldP spid="4" grpId="0" animBg="1"/>
      <p:bldP spid="5" grpId="0" animBg="1"/>
      <p:bldP spid="6" grpId="0" animBg="1"/>
      <p:bldP spid="8" grpId="0" animBg="1"/>
      <p:bldP spid="9" grpId="0" animBg="1"/>
      <p:bldP spid="10"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OFFSIDE</a:t>
            </a:r>
          </a:p>
        </p:txBody>
      </p:sp>
      <p:sp>
        <p:nvSpPr>
          <p:cNvPr id="13" name="TextBox 2">
            <a:extLst>
              <a:ext uri="{FF2B5EF4-FFF2-40B4-BE49-F238E27FC236}">
                <a16:creationId xmlns:a16="http://schemas.microsoft.com/office/drawing/2014/main" id="{481701AF-E728-C5C2-F25C-99CE75206563}"/>
              </a:ext>
            </a:extLst>
          </p:cNvPr>
          <p:cNvSpPr txBox="1"/>
          <p:nvPr/>
        </p:nvSpPr>
        <p:spPr>
          <a:xfrm>
            <a:off x="268586"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VIDEO EXAMPLE - DEFENSE</a:t>
            </a:r>
            <a:endParaRPr lang="en-US" sz="2200" b="1" i="0" spc="100" baseline="0" dirty="0">
              <a:solidFill>
                <a:srgbClr val="C8102E"/>
              </a:solidFill>
              <a:latin typeface="Obvia" panose="02000503040000020004" pitchFamily="50" charset="0"/>
            </a:endParaRPr>
          </a:p>
        </p:txBody>
      </p:sp>
      <p:pic>
        <p:nvPicPr>
          <p:cNvPr id="3" name="Offside_1_Greg Hite">
            <a:hlinkClick r:id="" action="ppaction://media"/>
            <a:extLst>
              <a:ext uri="{FF2B5EF4-FFF2-40B4-BE49-F238E27FC236}">
                <a16:creationId xmlns:a16="http://schemas.microsoft.com/office/drawing/2014/main" id="{7B66094D-8BF0-1F75-7A45-D911D7B6DE2F}"/>
              </a:ext>
            </a:extLst>
          </p:cNvPr>
          <p:cNvPicPr>
            <a:picLocks noChangeAspect="1"/>
          </p:cNvPicPr>
          <p:nvPr>
            <a:videoFile r:link="rId2"/>
            <p:extLst>
              <p:ext uri="{DAA4B4D4-6D71-4841-9C94-3DE7FCFB9230}">
                <p14:media xmlns:p14="http://schemas.microsoft.com/office/powerpoint/2010/main" r:embed="rId1">
                  <p14:bmkLst>
                    <p14:bmk name="Bookmark 1" time="2138.3219"/>
                  </p14:bmkLst>
                </p14:media>
              </p:ext>
            </p:extLst>
          </p:nvPr>
        </p:nvPicPr>
        <p:blipFill rotWithShape="1">
          <a:blip r:embed="rId5"/>
          <a:srcRect b="10980"/>
          <a:stretch/>
        </p:blipFill>
        <p:spPr>
          <a:xfrm>
            <a:off x="1524000" y="1644757"/>
            <a:ext cx="9144000" cy="457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Flowchart: Connector 13">
            <a:extLst>
              <a:ext uri="{FF2B5EF4-FFF2-40B4-BE49-F238E27FC236}">
                <a16:creationId xmlns:a16="http://schemas.microsoft.com/office/drawing/2014/main" id="{3F19003F-529D-8109-D648-DFB368405044}"/>
              </a:ext>
            </a:extLst>
          </p:cNvPr>
          <p:cNvSpPr/>
          <p:nvPr/>
        </p:nvSpPr>
        <p:spPr>
          <a:xfrm>
            <a:off x="5618376" y="3134940"/>
            <a:ext cx="1121789" cy="1121789"/>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8CC1AFEA-E7B6-B211-873A-546ABBE1D314}"/>
              </a:ext>
            </a:extLst>
          </p:cNvPr>
          <p:cNvSpPr/>
          <p:nvPr/>
        </p:nvSpPr>
        <p:spPr>
          <a:xfrm>
            <a:off x="10362503" y="5294842"/>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12885307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MediaBookmark" delay="0">
                        <p:tgtEl>
                          <p14:bmkTgt spid="3" bmkName="Bookmark 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grpId="0" nodeType="afterEffect">
                                      <p:stCondLst>
                                        <p:cond delay="0"/>
                                      </p:stCondLst>
                                      <p:childTnLst>
                                        <p:animEffect transition="out" filter="fade">
                                          <p:cBhvr>
                                            <p:cTn id="18" dur="2000" tmFilter="0, 0; .2, .5; .8, .5; 1, 0"/>
                                            <p:tgtEl>
                                              <p:spTgt spid="14"/>
                                            </p:tgtEl>
                                          </p:cBhvr>
                                        </p:animEffect>
                                        <p:animScale>
                                          <p:cBhvr>
                                            <p:cTn id="19" dur="1000" autoRev="1" fill="hold"/>
                                            <p:tgtEl>
                                              <p:spTgt spid="14"/>
                                            </p:tgtEl>
                                          </p:cBhvr>
                                          <p:by x="105000" y="105000"/>
                                        </p:animScale>
                                      </p:childTnLst>
                                    </p:cTn>
                                  </p:par>
                                </p:childTnLst>
                              </p:cTn>
                            </p:par>
                            <p:par>
                              <p:cTn id="20" fill="hold">
                                <p:stCondLst>
                                  <p:cond delay="6000"/>
                                </p:stCondLst>
                                <p:childTnLst>
                                  <p:par>
                                    <p:cTn id="21" presetID="1" presetClass="exit" presetSubtype="0" fill="hold" grpId="2" nodeType="after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par>
                              <p:cTn id="23" fill="hold">
                                <p:stCondLst>
                                  <p:cond delay="6000"/>
                                </p:stCondLst>
                                <p:childTnLst>
                                  <p:par>
                                    <p:cTn id="24" presetID="1" presetClass="mediacall" presetSubtype="0" fill="hold" nodeType="afterEffect">
                                      <p:stCondLst>
                                        <p:cond delay="0"/>
                                      </p:stCondLst>
                                      <p:childTnLst>
                                        <p:cmd type="call" cmd="play">
                                          <p:cBhvr>
                                            <p:cTn id="25" dur="1" fill="hold"/>
                                            <p:tgtEl>
                                              <p:spTgt spid="3"/>
                                            </p:tgtEl>
                                          </p:cBhvr>
                                        </p:cmd>
                                      </p:childTnLst>
                                    </p:cTn>
                                  </p:par>
                                </p:childTnLst>
                              </p:cTn>
                            </p:par>
                          </p:childTnLst>
                        </p:cTn>
                      </p:par>
                    </p:childTnLst>
                  </p:cTn>
                  <p:nextCondLst>
                    <p:cond evt="onMediaBookmark" delay="0">
                      <p:tgtEl>
                        <p14:bmkTgt spid="3" bmkName="Bookmark 1"/>
                      </p:tgtEl>
                    </p:cond>
                  </p:nextCondLst>
                </p:seq>
              </p:childTnLst>
            </p:cTn>
          </p:par>
        </p:tnLst>
        <p:bldLst>
          <p:bldP spid="14" grpId="0" animBg="1"/>
          <p:bldP spid="14" grpId="1" animBg="1"/>
          <p:bldP spid="14"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11" name="Title 10">
            <a:extLst>
              <a:ext uri="{FF2B5EF4-FFF2-40B4-BE49-F238E27FC236}">
                <a16:creationId xmlns:a16="http://schemas.microsoft.com/office/drawing/2014/main" id="{10905AD0-EAE9-779B-FCB7-F45988326BDB}"/>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CREASE VIOLATIONS</a:t>
            </a:r>
          </a:p>
        </p:txBody>
      </p:sp>
      <p:sp>
        <p:nvSpPr>
          <p:cNvPr id="12" name="TextBox 11">
            <a:extLst>
              <a:ext uri="{FF2B5EF4-FFF2-40B4-BE49-F238E27FC236}">
                <a16:creationId xmlns:a16="http://schemas.microsoft.com/office/drawing/2014/main" id="{C68121BA-9DDF-7610-E79A-4B71C65ACBC9}"/>
              </a:ext>
            </a:extLst>
          </p:cNvPr>
          <p:cNvSpPr txBox="1"/>
          <p:nvPr/>
        </p:nvSpPr>
        <p:spPr>
          <a:xfrm>
            <a:off x="268586" y="1356965"/>
            <a:ext cx="5827414" cy="1569660"/>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Crease Violations</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Not always an advantage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MUST be called due to a line violation</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Can use Play-On if no goal is scored</a:t>
            </a:r>
          </a:p>
        </p:txBody>
      </p:sp>
      <p:sp>
        <p:nvSpPr>
          <p:cNvPr id="13" name="TextBox 2">
            <a:extLst>
              <a:ext uri="{FF2B5EF4-FFF2-40B4-BE49-F238E27FC236}">
                <a16:creationId xmlns:a16="http://schemas.microsoft.com/office/drawing/2014/main" id="{481701AF-E728-C5C2-F25C-99CE75206563}"/>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LINE CALL</a:t>
            </a:r>
          </a:p>
        </p:txBody>
      </p:sp>
      <p:sp>
        <p:nvSpPr>
          <p:cNvPr id="14" name="Speech Bubble: Rectangle with Corners Rounded 13">
            <a:extLst>
              <a:ext uri="{FF2B5EF4-FFF2-40B4-BE49-F238E27FC236}">
                <a16:creationId xmlns:a16="http://schemas.microsoft.com/office/drawing/2014/main" id="{7DCDAE36-919C-CCD3-91D4-D9FE94D76D52}"/>
              </a:ext>
            </a:extLst>
          </p:cNvPr>
          <p:cNvSpPr/>
          <p:nvPr/>
        </p:nvSpPr>
        <p:spPr>
          <a:xfrm>
            <a:off x="2971103" y="5333049"/>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pic>
        <p:nvPicPr>
          <p:cNvPr id="2" name="Picture 1">
            <a:extLst>
              <a:ext uri="{FF2B5EF4-FFF2-40B4-BE49-F238E27FC236}">
                <a16:creationId xmlns:a16="http://schemas.microsoft.com/office/drawing/2014/main" id="{EC2A0A34-0E82-EADA-7743-0027298E699C}"/>
              </a:ext>
            </a:extLst>
          </p:cNvPr>
          <p:cNvPicPr>
            <a:picLocks noChangeAspect="1"/>
          </p:cNvPicPr>
          <p:nvPr/>
        </p:nvPicPr>
        <p:blipFill>
          <a:blip r:embed="rId3"/>
          <a:srcRect/>
          <a:stretch/>
        </p:blipFill>
        <p:spPr>
          <a:xfrm>
            <a:off x="5207267" y="1289230"/>
            <a:ext cx="6984733" cy="464921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55482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10" name="Title 9">
            <a:extLst>
              <a:ext uri="{FF2B5EF4-FFF2-40B4-BE49-F238E27FC236}">
                <a16:creationId xmlns:a16="http://schemas.microsoft.com/office/drawing/2014/main" id="{567059CF-F93C-7CAA-1B5D-E297E9E9FFDD}"/>
              </a:ext>
            </a:extLst>
          </p:cNvPr>
          <p:cNvSpPr>
            <a:spLocks noGrp="1"/>
          </p:cNvSpPr>
          <p:nvPr>
            <p:ph type="title"/>
          </p:nvPr>
        </p:nvSpPr>
        <p:spPr/>
        <p:txBody>
          <a:bodyPr/>
          <a:lstStyle/>
          <a:p>
            <a:r>
              <a:rPr lang="en-US" dirty="0"/>
              <a:t>ILLEGAL PROCEDURE</a:t>
            </a:r>
          </a:p>
        </p:txBody>
      </p:sp>
      <p:sp>
        <p:nvSpPr>
          <p:cNvPr id="11" name="TextBox 2">
            <a:extLst>
              <a:ext uri="{FF2B5EF4-FFF2-40B4-BE49-F238E27FC236}">
                <a16:creationId xmlns:a16="http://schemas.microsoft.com/office/drawing/2014/main" id="{F1D39B3A-A15E-B169-E06B-4AFD5BB1136F}"/>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THE CATCH-ALL CALL</a:t>
            </a:r>
            <a:endParaRPr lang="en-US" sz="2200" b="1" i="0" spc="100" baseline="0" dirty="0">
              <a:solidFill>
                <a:srgbClr val="C8102E"/>
              </a:solidFill>
              <a:latin typeface="Obvia" panose="02000503040000020004" pitchFamily="50" charset="0"/>
            </a:endParaRPr>
          </a:p>
        </p:txBody>
      </p:sp>
      <p:sp>
        <p:nvSpPr>
          <p:cNvPr id="12" name="TextBox 11">
            <a:extLst>
              <a:ext uri="{FF2B5EF4-FFF2-40B4-BE49-F238E27FC236}">
                <a16:creationId xmlns:a16="http://schemas.microsoft.com/office/drawing/2014/main" id="{833D12A9-DA96-3D0E-F0ED-12541A280E62}"/>
              </a:ext>
            </a:extLst>
          </p:cNvPr>
          <p:cNvSpPr txBox="1"/>
          <p:nvPr/>
        </p:nvSpPr>
        <p:spPr>
          <a:xfrm>
            <a:off x="268585" y="1356965"/>
            <a:ext cx="6094477" cy="4524315"/>
          </a:xfrm>
          <a:prstGeom prst="rect">
            <a:avLst/>
          </a:prstGeom>
          <a:noFill/>
        </p:spPr>
        <p:txBody>
          <a:bodyPr wrap="square" rtlCol="0">
            <a:spAutoFit/>
          </a:bodyPr>
          <a:lstStyle/>
          <a:p>
            <a:r>
              <a:rPr lang="en-US" sz="2400" b="1" dirty="0">
                <a:solidFill>
                  <a:srgbClr val="00205B"/>
                </a:solidFill>
                <a:latin typeface="Acumin Pro" panose="020B0504020202020204" pitchFamily="34" charset="77"/>
              </a:rPr>
              <a:t>It’s a Category, Not a Call!</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Always explain what actually happened</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Get play started and offer additional explanation if needed</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Delay of Game</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You will be tested for tolerance level</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Keep the game going</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Call it early if you have issues to set tone</a:t>
            </a:r>
          </a:p>
          <a:p>
            <a:pPr marL="342900" indent="-342900">
              <a:buFont typeface="Arial" panose="020B0604020202020204" pitchFamily="34" charset="0"/>
              <a:buChar char="•"/>
            </a:pPr>
            <a:r>
              <a:rPr lang="en-US" sz="2400" dirty="0">
                <a:solidFill>
                  <a:srgbClr val="00205B"/>
                </a:solidFill>
                <a:latin typeface="Acumin Pro" panose="020B0504020202020204" pitchFamily="34" charset="77"/>
              </a:rPr>
              <a:t>Mouthpiece</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Discuss as a crew and be consistent</a:t>
            </a:r>
          </a:p>
          <a:p>
            <a:pPr marL="800100" lvl="1" indent="-342900">
              <a:buFont typeface="Arial" panose="020B0604020202020204" pitchFamily="34" charset="0"/>
              <a:buChar char="•"/>
            </a:pPr>
            <a:r>
              <a:rPr lang="en-US" sz="2400" dirty="0">
                <a:solidFill>
                  <a:srgbClr val="00205B"/>
                </a:solidFill>
                <a:latin typeface="Acumin Pro" panose="020B0504020202020204" pitchFamily="34" charset="77"/>
              </a:rPr>
              <a:t>Game Management</a:t>
            </a:r>
          </a:p>
        </p:txBody>
      </p:sp>
      <p:pic>
        <p:nvPicPr>
          <p:cNvPr id="13" name="Picture 2" descr="Seniors guide Lake Forest lacrosse through uneven season - Chicago Tribune">
            <a:extLst>
              <a:ext uri="{FF2B5EF4-FFF2-40B4-BE49-F238E27FC236}">
                <a16:creationId xmlns:a16="http://schemas.microsoft.com/office/drawing/2014/main" id="{5E0BE82D-1283-7F62-3720-8E7D3D46C9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413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975035A3-EC67-40D0-B433-FB639A7EF7AE}" vid="{8FA2C72B-162E-422E-9A79-D4FC928435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8" ma:contentTypeDescription="Create a new document." ma:contentTypeScope="" ma:versionID="f6cde86a03c9b35117aad11f9eb3db9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f6cbfc3fd43ac4b14c67050a0c66fdc1"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Joyner, Marty</DisplayName>
        <AccountId>56</AccountId>
        <AccountType/>
      </UserInfo>
    </SharedWithUsers>
    <TaxCatchAll xmlns="91965e93-ae8c-442d-9ec4-149738af66dd" xsi:nil="true"/>
    <lcf76f155ced4ddcb4097134ff3c332f xmlns="f4bcc57d-5958-4083-8f93-a1c6c20683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6B43E5-C78E-4CDD-BFAB-0B16AF0800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D43335-7F58-483D-A0E9-923F3464D8D6}">
  <ds:schemaRefs>
    <ds:schemaRef ds:uri="http://schemas.microsoft.com/sharepoint/v3/contenttype/forms"/>
  </ds:schemaRefs>
</ds:datastoreItem>
</file>

<file path=customXml/itemProps3.xml><?xml version="1.0" encoding="utf-8"?>
<ds:datastoreItem xmlns:ds="http://schemas.openxmlformats.org/officeDocument/2006/customXml" ds:itemID="{02725986-11CD-4641-BA32-E56F6D769F53}">
  <ds:schemaRefs>
    <ds:schemaRef ds:uri="http://purl.org/dc/dcmitype/"/>
    <ds:schemaRef ds:uri="http://purl.org/dc/elements/1.1/"/>
    <ds:schemaRef ds:uri="http://schemas.microsoft.com/office/2006/documentManagement/types"/>
    <ds:schemaRef ds:uri="http://purl.org/dc/terms/"/>
    <ds:schemaRef ds:uri="http://www.w3.org/XML/1998/namespace"/>
    <ds:schemaRef ds:uri="f4bcc57d-5958-4083-8f93-a1c6c20683a6"/>
    <ds:schemaRef ds:uri="http://schemas.microsoft.com/office/infopath/2007/PartnerControls"/>
    <ds:schemaRef ds:uri="http://schemas.openxmlformats.org/package/2006/metadata/core-properties"/>
    <ds:schemaRef ds:uri="91965e93-ae8c-442d-9ec4-149738af66d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USAL-powerpoint-template</Template>
  <TotalTime>0</TotalTime>
  <Words>2172</Words>
  <Application>Microsoft Office PowerPoint</Application>
  <PresentationFormat>Widescreen</PresentationFormat>
  <Paragraphs>372</Paragraphs>
  <Slides>25</Slides>
  <Notes>23</Notes>
  <HiddenSlides>0</HiddenSlides>
  <MMClips>7</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RULE 6 – TECHNICAL FOULS</vt:lpstr>
      <vt:lpstr>RULE 6 – TECHNICAL FOULS</vt:lpstr>
      <vt:lpstr>PowerPoint Presentation</vt:lpstr>
      <vt:lpstr>OFFSIDE</vt:lpstr>
      <vt:lpstr>OFFSIDE</vt:lpstr>
      <vt:lpstr>OFFSIDE</vt:lpstr>
      <vt:lpstr>CREASE VIOLATIONS</vt:lpstr>
      <vt:lpstr>ILLEGAL PROCEDURE</vt:lpstr>
      <vt:lpstr>ILLEGAL SCREENS</vt:lpstr>
      <vt:lpstr>ILLEGAL SCREEN</vt:lpstr>
      <vt:lpstr>PowerPoint Presentation</vt:lpstr>
      <vt:lpstr>HOLDING</vt:lpstr>
      <vt:lpstr>HOLDING</vt:lpstr>
      <vt:lpstr>PUSHING</vt:lpstr>
      <vt:lpstr>PUSHING</vt:lpstr>
      <vt:lpstr>INTERFERENCE</vt:lpstr>
      <vt:lpstr>INTERFERENCE</vt:lpstr>
      <vt:lpstr>INTERFERENCE</vt:lpstr>
      <vt:lpstr>PowerPoint Presentation</vt:lpstr>
      <vt:lpstr>CONDUCT FOUL</vt:lpstr>
      <vt:lpstr>STALLING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18</cp:revision>
  <dcterms:created xsi:type="dcterms:W3CDTF">2022-12-01T18:48:24Z</dcterms:created>
  <dcterms:modified xsi:type="dcterms:W3CDTF">2024-10-04T14:06:58Z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