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notesSlides/notesSlide4.xml" ContentType="application/vnd.openxmlformats-officedocument.presentationml.notesSlide+xml"/>
  <Override PartName="/ppt/tags/tag55.xml" ContentType="application/vnd.openxmlformats-officedocument.presentationml.tags+xml"/>
  <Override PartName="/ppt/notesSlides/notesSlide5.xml" ContentType="application/vnd.openxmlformats-officedocument.presentationml.notesSlide+xml"/>
  <Override PartName="/ppt/tags/tag56.xml" ContentType="application/vnd.openxmlformats-officedocument.presentationml.tags+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tags/tag6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5.xml" ContentType="application/vnd.openxmlformats-officedocument.presentationml.tags+xml"/>
  <Override PartName="/ppt/notesSlides/notesSlide18.xml" ContentType="application/vnd.openxmlformats-officedocument.presentationml.notesSlide+xml"/>
  <Override PartName="/ppt/tags/tag66.xml" ContentType="application/vnd.openxmlformats-officedocument.presentationml.tags+xml"/>
  <Override PartName="/ppt/notesSlides/notesSlide19.xml" ContentType="application/vnd.openxmlformats-officedocument.presentationml.notesSlide+xml"/>
  <Override PartName="/ppt/tags/tag67.xml" ContentType="application/vnd.openxmlformats-officedocument.presentationml.tags+xml"/>
  <Override PartName="/ppt/notesSlides/notesSlide20.xml" ContentType="application/vnd.openxmlformats-officedocument.presentationml.notesSlide+xml"/>
  <Override PartName="/ppt/tags/tag68.xml" ContentType="application/vnd.openxmlformats-officedocument.presentationml.tags+xml"/>
  <Override PartName="/ppt/notesSlides/notesSlide21.xml" ContentType="application/vnd.openxmlformats-officedocument.presentationml.notesSlide+xml"/>
  <Override PartName="/ppt/tags/tag69.xml" ContentType="application/vnd.openxmlformats-officedocument.presentationml.tags+xml"/>
  <Override PartName="/ppt/notesSlides/notesSlide22.xml" ContentType="application/vnd.openxmlformats-officedocument.presentationml.notesSlide+xml"/>
  <Override PartName="/ppt/tags/tag70.xml" ContentType="application/vnd.openxmlformats-officedocument.presentationml.tags+xml"/>
  <Override PartName="/ppt/notesSlides/notesSlide23.xml" ContentType="application/vnd.openxmlformats-officedocument.presentationml.notesSlide+xml"/>
  <Override PartName="/ppt/tags/tag71.xml" ContentType="application/vnd.openxmlformats-officedocument.presentationml.tags+xml"/>
  <Override PartName="/ppt/notesSlides/notesSlide24.xml" ContentType="application/vnd.openxmlformats-officedocument.presentationml.notesSlide+xml"/>
  <Override PartName="/ppt/tags/tag72.xml" ContentType="application/vnd.openxmlformats-officedocument.presentationml.tags+xml"/>
  <Override PartName="/ppt/notesSlides/notesSlide25.xml" ContentType="application/vnd.openxmlformats-officedocument.presentationml.notesSlide+xml"/>
  <Override PartName="/ppt/tags/tag73.xml" ContentType="application/vnd.openxmlformats-officedocument.presentationml.tags+xml"/>
  <Override PartName="/ppt/notesSlides/notesSlide26.xml" ContentType="application/vnd.openxmlformats-officedocument.presentationml.notesSlide+xml"/>
  <Override PartName="/ppt/tags/tag74.xml" ContentType="application/vnd.openxmlformats-officedocument.presentationml.tags+xml"/>
  <Override PartName="/ppt/notesSlides/notesSlide27.xml" ContentType="application/vnd.openxmlformats-officedocument.presentationml.notesSlide+xml"/>
  <Override PartName="/ppt/tags/tag75.xml" ContentType="application/vnd.openxmlformats-officedocument.presentationml.tags+xml"/>
  <Override PartName="/ppt/notesSlides/notesSlide28.xml" ContentType="application/vnd.openxmlformats-officedocument.presentationml.notesSlide+xml"/>
  <Override PartName="/ppt/tags/tag7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 id="2147483661" r:id="rId5"/>
    <p:sldMasterId id="2147483667" r:id="rId6"/>
    <p:sldMasterId id="2147483694" r:id="rId7"/>
  </p:sldMasterIdLst>
  <p:notesMasterIdLst>
    <p:notesMasterId r:id="rId42"/>
  </p:notesMasterIdLst>
  <p:handoutMasterIdLst>
    <p:handoutMasterId r:id="rId43"/>
  </p:handoutMasterIdLst>
  <p:sldIdLst>
    <p:sldId id="387" r:id="rId8"/>
    <p:sldId id="386" r:id="rId9"/>
    <p:sldId id="290" r:id="rId10"/>
    <p:sldId id="291" r:id="rId11"/>
    <p:sldId id="292" r:id="rId12"/>
    <p:sldId id="293" r:id="rId13"/>
    <p:sldId id="294" r:id="rId14"/>
    <p:sldId id="295" r:id="rId15"/>
    <p:sldId id="384" r:id="rId16"/>
    <p:sldId id="297" r:id="rId17"/>
    <p:sldId id="298" r:id="rId18"/>
    <p:sldId id="299" r:id="rId19"/>
    <p:sldId id="300" r:id="rId20"/>
    <p:sldId id="301" r:id="rId21"/>
    <p:sldId id="302" r:id="rId22"/>
    <p:sldId id="304" r:id="rId23"/>
    <p:sldId id="270" r:id="rId24"/>
    <p:sldId id="385" r:id="rId25"/>
    <p:sldId id="272" r:id="rId26"/>
    <p:sldId id="271" r:id="rId27"/>
    <p:sldId id="275" r:id="rId28"/>
    <p:sldId id="276" r:id="rId29"/>
    <p:sldId id="277" r:id="rId30"/>
    <p:sldId id="278" r:id="rId31"/>
    <p:sldId id="279" r:id="rId32"/>
    <p:sldId id="280" r:id="rId33"/>
    <p:sldId id="281" r:id="rId34"/>
    <p:sldId id="282" r:id="rId35"/>
    <p:sldId id="283" r:id="rId36"/>
    <p:sldId id="284" r:id="rId37"/>
    <p:sldId id="285" r:id="rId38"/>
    <p:sldId id="381" r:id="rId39"/>
    <p:sldId id="383" r:id="rId40"/>
    <p:sldId id="263" r:id="rId41"/>
  </p:sldIdLst>
  <p:sldSz cx="12192000" cy="6858000"/>
  <p:notesSz cx="7315200" cy="9601200"/>
  <p:embeddedFontLst>
    <p:embeddedFont>
      <p:font typeface="Acumin Pro" panose="020B0604020202020204" charset="0"/>
      <p:regular r:id="rId44"/>
      <p:bold r:id="rId45"/>
      <p:italic r:id="rId46"/>
      <p:boldItalic r:id="rId47"/>
    </p:embeddedFont>
    <p:embeddedFont>
      <p:font typeface="Acumin Pro Condensed" panose="020B0604020202020204" charset="0"/>
      <p:regular r:id="rId48"/>
      <p:bold r:id="rId49"/>
      <p:italic r:id="rId50"/>
      <p:boldItalic r:id="rId51"/>
    </p:embeddedFont>
    <p:embeddedFont>
      <p:font typeface="Aharoni" panose="02010803020104030203" pitchFamily="2" charset="-79"/>
      <p:bold r:id="rId52"/>
    </p:embeddedFont>
    <p:embeddedFont>
      <p:font typeface="Azeri Sans" panose="020B0604020202020204" charset="0"/>
      <p:regular r:id="rId53"/>
      <p:bold r:id="rId54"/>
      <p:italic r:id="rId55"/>
      <p:boldItalic r:id="rId56"/>
    </p:embeddedFont>
    <p:embeddedFont>
      <p:font typeface="Gobold Lowplus" panose="020B0604020202020204" charset="0"/>
      <p:regular r:id="rId57"/>
    </p:embeddedFont>
    <p:embeddedFont>
      <p:font typeface="Helvetica" panose="020B0604020202020204" pitchFamily="34" charset="0"/>
      <p:regular r:id="rId58"/>
      <p:bold r:id="rId59"/>
      <p:italic r:id="rId60"/>
      <p:boldItalic r:id="rId61"/>
    </p:embeddedFont>
    <p:embeddedFont>
      <p:font typeface="Obvia Wide Medium" panose="020B060402020202020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C700CD-49AD-EFB7-F60D-0D2B4D466902}" v="73" dt="2024-08-14T14:47:41.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5" autoAdjust="0"/>
    <p:restoredTop sz="68163" autoAdjust="0"/>
  </p:normalViewPr>
  <p:slideViewPr>
    <p:cSldViewPr snapToGrid="0">
      <p:cViewPr varScale="1">
        <p:scale>
          <a:sx n="85" d="100"/>
          <a:sy n="85" d="100"/>
        </p:scale>
        <p:origin x="2160"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notesViewPr>
    <p:cSldViewPr snapToGrid="0">
      <p:cViewPr>
        <p:scale>
          <a:sx n="80" d="100"/>
          <a:sy n="80" d="100"/>
        </p:scale>
        <p:origin x="3030" y="1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notesMaster" Target="notesMasters/notesMaster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8.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1.fntdata"/><Relationship Id="rId62" Type="http://schemas.openxmlformats.org/officeDocument/2006/relationships/font" Target="fonts/font19.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7.fntdata"/><Relationship Id="rId55"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66C67C-929C-35B4-54E4-7829D0C790B2}"/>
              </a:ext>
            </a:extLst>
          </p:cNvPr>
          <p:cNvPicPr>
            <a:picLocks noChangeAspect="1"/>
          </p:cNvPicPr>
          <p:nvPr/>
        </p:nvPicPr>
        <p:blipFill>
          <a:blip r:embed="rId2"/>
          <a:stretch>
            <a:fillRect/>
          </a:stretch>
        </p:blipFill>
        <p:spPr>
          <a:xfrm>
            <a:off x="-1" y="0"/>
            <a:ext cx="7315199" cy="608647"/>
          </a:xfrm>
          <a:prstGeom prst="rect">
            <a:avLst/>
          </a:prstGeom>
        </p:spPr>
      </p:pic>
      <p:sp>
        <p:nvSpPr>
          <p:cNvPr id="7" name="Footer Placeholder 5">
            <a:extLst>
              <a:ext uri="{FF2B5EF4-FFF2-40B4-BE49-F238E27FC236}">
                <a16:creationId xmlns:a16="http://schemas.microsoft.com/office/drawing/2014/main" id="{AFEDA31B-4251-CAE5-0358-99BBB5AF53B8}"/>
              </a:ext>
            </a:extLst>
          </p:cNvPr>
          <p:cNvSpPr>
            <a:spLocks noGrp="1"/>
          </p:cNvSpPr>
          <p:nvPr>
            <p:ph type="ftr" sz="quarter" idx="2"/>
          </p:nvPr>
        </p:nvSpPr>
        <p:spPr>
          <a:xfrm>
            <a:off x="0" y="9142413"/>
            <a:ext cx="7315198"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
        <p:nvSpPr>
          <p:cNvPr id="8" name="TextBox 7">
            <a:extLst>
              <a:ext uri="{FF2B5EF4-FFF2-40B4-BE49-F238E27FC236}">
                <a16:creationId xmlns:a16="http://schemas.microsoft.com/office/drawing/2014/main" id="{6C146568-47D2-599E-C55E-B597035765EC}"/>
              </a:ext>
            </a:extLst>
          </p:cNvPr>
          <p:cNvSpPr txBox="1"/>
          <p:nvPr/>
        </p:nvSpPr>
        <p:spPr>
          <a:xfrm>
            <a:off x="-1" y="608647"/>
            <a:ext cx="7315201" cy="307777"/>
          </a:xfrm>
          <a:prstGeom prst="rect">
            <a:avLst/>
          </a:prstGeom>
          <a:noFill/>
        </p:spPr>
        <p:txBody>
          <a:bodyPr wrap="square" rtlCol="0">
            <a:spAutoFit/>
          </a:bodyPr>
          <a:lstStyle/>
          <a:p>
            <a:pPr algn="ctr"/>
            <a:r>
              <a:rPr lang="en-US" sz="1400" dirty="0">
                <a:solidFill>
                  <a:srgbClr val="00205B"/>
                </a:solidFill>
                <a:latin typeface="Azeri Sans" pitchFamily="2" charset="0"/>
              </a:rPr>
              <a:t>Student Notes</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2641" y="1984619"/>
            <a:ext cx="4949914" cy="278466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18" y="4831913"/>
            <a:ext cx="5852160" cy="3988076"/>
          </a:xfrm>
          <a:prstGeom prst="rect">
            <a:avLst/>
          </a:prstGeom>
        </p:spPr>
        <p:txBody>
          <a:bodyPr vert="horz" lIns="96653" tIns="48327" rIns="96653" bIns="483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EE0A2C4-23D5-971F-80F9-C4B372C0F958}"/>
              </a:ext>
            </a:extLst>
          </p:cNvPr>
          <p:cNvPicPr>
            <a:picLocks noChangeAspect="1"/>
          </p:cNvPicPr>
          <p:nvPr/>
        </p:nvPicPr>
        <p:blipFill>
          <a:blip r:embed="rId2"/>
          <a:stretch>
            <a:fillRect/>
          </a:stretch>
        </p:blipFill>
        <p:spPr>
          <a:xfrm>
            <a:off x="-1" y="0"/>
            <a:ext cx="7315199" cy="608647"/>
          </a:xfrm>
          <a:prstGeom prst="rect">
            <a:avLst/>
          </a:prstGeom>
        </p:spPr>
      </p:pic>
      <p:sp>
        <p:nvSpPr>
          <p:cNvPr id="10" name="Footer Placeholder 5">
            <a:extLst>
              <a:ext uri="{FF2B5EF4-FFF2-40B4-BE49-F238E27FC236}">
                <a16:creationId xmlns:a16="http://schemas.microsoft.com/office/drawing/2014/main" id="{16D825C0-81D6-38FD-E480-57369FB5050E}"/>
              </a:ext>
            </a:extLst>
          </p:cNvPr>
          <p:cNvSpPr>
            <a:spLocks noGrp="1"/>
          </p:cNvSpPr>
          <p:nvPr>
            <p:ph type="ftr" sz="quarter" idx="4"/>
          </p:nvPr>
        </p:nvSpPr>
        <p:spPr>
          <a:xfrm>
            <a:off x="0" y="9142413"/>
            <a:ext cx="7315200"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
        <p:nvSpPr>
          <p:cNvPr id="11" name="TextBox 10">
            <a:extLst>
              <a:ext uri="{FF2B5EF4-FFF2-40B4-BE49-F238E27FC236}">
                <a16:creationId xmlns:a16="http://schemas.microsoft.com/office/drawing/2014/main" id="{591D824E-09F2-CC06-71A0-65592BEDC464}"/>
              </a:ext>
            </a:extLst>
          </p:cNvPr>
          <p:cNvSpPr txBox="1"/>
          <p:nvPr/>
        </p:nvSpPr>
        <p:spPr>
          <a:xfrm>
            <a:off x="-1" y="608648"/>
            <a:ext cx="7315201" cy="307777"/>
          </a:xfrm>
          <a:prstGeom prst="rect">
            <a:avLst/>
          </a:prstGeom>
          <a:noFill/>
        </p:spPr>
        <p:txBody>
          <a:bodyPr wrap="square" rtlCol="0">
            <a:spAutoFit/>
          </a:bodyPr>
          <a:lstStyle/>
          <a:p>
            <a:pPr algn="ctr"/>
            <a:r>
              <a:rPr lang="en-US" sz="1400" dirty="0">
                <a:solidFill>
                  <a:srgbClr val="00205B"/>
                </a:solidFill>
                <a:latin typeface="Azeri Sans" pitchFamily="2" charset="0"/>
              </a:rPr>
              <a:t>Instructor Notes</a:t>
            </a:r>
          </a:p>
        </p:txBody>
      </p:sp>
    </p:spTree>
    <p:extLst>
      <p:ext uri="{BB962C8B-B14F-4D97-AF65-F5344CB8AC3E}">
        <p14:creationId xmlns:p14="http://schemas.microsoft.com/office/powerpoint/2010/main" val="408645740"/>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Acumin Pro" panose="020B0504020202020204" pitchFamily="34" charset="0"/>
        <a:ea typeface="+mn-ea"/>
        <a:cs typeface="+mn-cs"/>
      </a:defRPr>
    </a:lvl1pPr>
    <a:lvl2pPr marL="457200" algn="l" defTabSz="914400" rtl="0" eaLnBrk="1" latinLnBrk="0" hangingPunct="1">
      <a:defRPr sz="1200" kern="1200">
        <a:solidFill>
          <a:schemeClr val="tx1"/>
        </a:solidFill>
        <a:latin typeface="Acumin Pro" panose="020B0504020202020204" pitchFamily="34" charset="0"/>
        <a:ea typeface="+mn-ea"/>
        <a:cs typeface="+mn-cs"/>
      </a:defRPr>
    </a:lvl2pPr>
    <a:lvl3pPr marL="914400" algn="l" defTabSz="914400" rtl="0" eaLnBrk="1" latinLnBrk="0" hangingPunct="1">
      <a:defRPr sz="1200" kern="1200">
        <a:solidFill>
          <a:schemeClr val="tx1"/>
        </a:solidFill>
        <a:latin typeface="Acumin Pro" panose="020B0504020202020204" pitchFamily="34" charset="0"/>
        <a:ea typeface="+mn-ea"/>
        <a:cs typeface="+mn-cs"/>
      </a:defRPr>
    </a:lvl3pPr>
    <a:lvl4pPr marL="1371600" algn="l" defTabSz="914400" rtl="0" eaLnBrk="1" latinLnBrk="0" hangingPunct="1">
      <a:defRPr sz="1200" kern="1200">
        <a:solidFill>
          <a:schemeClr val="tx1"/>
        </a:solidFill>
        <a:latin typeface="Acumin Pro" panose="020B0504020202020204" pitchFamily="34" charset="0"/>
        <a:ea typeface="+mn-ea"/>
        <a:cs typeface="+mn-cs"/>
      </a:defRPr>
    </a:lvl4pPr>
    <a:lvl5pPr marL="1828800" algn="l" defTabSz="914400" rtl="0" eaLnBrk="1" latinLnBrk="0" hangingPunct="1">
      <a:defRPr sz="1200" kern="1200">
        <a:solidFill>
          <a:schemeClr val="tx1"/>
        </a:solidFill>
        <a:latin typeface="Acumin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WELCOME</a:t>
            </a:r>
          </a:p>
          <a:p>
            <a:pPr marL="181225" indent="-181225">
              <a:buFont typeface="Arial" panose="020B0604020202020204" pitchFamily="34" charset="0"/>
              <a:buChar char="•"/>
            </a:pPr>
            <a:r>
              <a:rPr lang="en-US" b="0" dirty="0"/>
              <a:t>Start w/ and Icebreaker since this is probably your first class</a:t>
            </a:r>
          </a:p>
          <a:p>
            <a:pPr marL="664488" lvl="1" indent="-181225">
              <a:buFont typeface="Arial" panose="020B0604020202020204" pitchFamily="34" charset="0"/>
              <a:buChar char="•"/>
            </a:pPr>
            <a:r>
              <a:rPr lang="en-US" b="0" dirty="0"/>
              <a:t>Share/Pair</a:t>
            </a:r>
          </a:p>
          <a:p>
            <a:pPr marL="1147753" lvl="2" indent="-181225">
              <a:buFont typeface="Arial" panose="020B0604020202020204" pitchFamily="34" charset="0"/>
              <a:buChar char="•"/>
            </a:pPr>
            <a:r>
              <a:rPr lang="en-US" b="0" dirty="0"/>
              <a:t>Put in groups of 2 or 3</a:t>
            </a:r>
          </a:p>
          <a:p>
            <a:pPr marL="1147753" lvl="2" indent="-181225">
              <a:buFont typeface="Arial" panose="020B0604020202020204" pitchFamily="34" charset="0"/>
              <a:buChar char="•"/>
            </a:pPr>
            <a:r>
              <a:rPr lang="en-US" b="0" dirty="0"/>
              <a:t>Take notes on another partner in the group and give their background in lacrosse or officiating</a:t>
            </a:r>
          </a:p>
          <a:p>
            <a:pPr marL="1147753" lvl="2" indent="-181225">
              <a:buFont typeface="Arial" panose="020B0604020202020204" pitchFamily="34" charset="0"/>
              <a:buChar char="•"/>
            </a:pPr>
            <a:r>
              <a:rPr lang="en-US" b="0" dirty="0"/>
              <a:t>One unique detail about each person</a:t>
            </a:r>
          </a:p>
          <a:p>
            <a:pPr marL="1147753" lvl="2" indent="-181225">
              <a:buFont typeface="Arial" panose="020B0604020202020204" pitchFamily="34" charset="0"/>
              <a:buChar char="•"/>
            </a:pPr>
            <a:r>
              <a:rPr lang="en-US" b="0" dirty="0"/>
              <a:t>Present to class</a:t>
            </a:r>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6667743F-BF55-7775-3FF8-53FC999428F7}"/>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11406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defTabSz="966529"/>
            <a:r>
              <a:rPr lang="en-US" b="1" dirty="0">
                <a:solidFill>
                  <a:srgbClr val="00205B"/>
                </a:solidFill>
                <a:latin typeface="Arial" panose="020B0604020202020204" pitchFamily="34" charset="0"/>
                <a:cs typeface="Arial" panose="020B0604020202020204" pitchFamily="34" charset="0"/>
              </a:rPr>
              <a:t>UNIFORMS– RECENT CHANGES</a:t>
            </a:r>
            <a:endParaRPr lang="en-US" dirty="0">
              <a:cs typeface="Calibri"/>
            </a:endParaRPr>
          </a:p>
          <a:p>
            <a:pPr marL="181225" indent="-181225">
              <a:buFont typeface="Arial" panose="020B0604020202020204" pitchFamily="34" charset="0"/>
              <a:buChar char="•"/>
            </a:pPr>
            <a:r>
              <a:rPr lang="en-US" dirty="0">
                <a:cs typeface="Calibri"/>
              </a:rPr>
              <a:t>Home team wear white</a:t>
            </a:r>
          </a:p>
          <a:p>
            <a:pPr marL="181225" indent="-181225">
              <a:buFont typeface="Arial" panose="020B0604020202020204" pitchFamily="34" charset="0"/>
              <a:buChar char="•"/>
            </a:pPr>
            <a:r>
              <a:rPr lang="en-US" dirty="0">
                <a:cs typeface="Calibri"/>
              </a:rPr>
              <a:t>0-99</a:t>
            </a:r>
          </a:p>
          <a:p>
            <a:pPr>
              <a:buNone/>
            </a:pPr>
            <a:endParaRPr lang="en-US" dirty="0">
              <a:cs typeface="Calibri"/>
            </a:endParaRPr>
          </a:p>
        </p:txBody>
      </p:sp>
      <p:sp>
        <p:nvSpPr>
          <p:cNvPr id="4" name="Footer Placeholder 3">
            <a:extLst>
              <a:ext uri="{FF2B5EF4-FFF2-40B4-BE49-F238E27FC236}">
                <a16:creationId xmlns:a16="http://schemas.microsoft.com/office/drawing/2014/main" id="{EA43A9CF-FA70-6FF1-860F-0C8A2FC08758}"/>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06093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b="1" dirty="0"/>
              <a:t>PROHIBITED EQUIPMENT</a:t>
            </a:r>
          </a:p>
          <a:p>
            <a:pPr marL="181225" indent="-181225">
              <a:buFont typeface="Arial" panose="020B0604020202020204" pitchFamily="34" charset="0"/>
              <a:buChar char="•"/>
            </a:pPr>
            <a:r>
              <a:rPr lang="en-US" dirty="0"/>
              <a:t>Non-lacrosse</a:t>
            </a:r>
            <a:r>
              <a:rPr lang="en-US" baseline="0" dirty="0"/>
              <a:t> helmets (hockey, box, football)</a:t>
            </a:r>
          </a:p>
          <a:p>
            <a:pPr marL="181225" indent="-181225">
              <a:buFont typeface="Arial" panose="020B0604020202020204" pitchFamily="34" charset="0"/>
              <a:buChar char="•"/>
            </a:pPr>
            <a:r>
              <a:rPr lang="en-US" baseline="0" dirty="0"/>
              <a:t>Football leg pads</a:t>
            </a:r>
          </a:p>
          <a:p>
            <a:pPr marL="181225" indent="-181225">
              <a:buFont typeface="Arial" panose="020B0604020202020204" pitchFamily="34" charset="0"/>
              <a:buChar char="•"/>
            </a:pPr>
            <a:r>
              <a:rPr lang="en-US" baseline="0" dirty="0"/>
              <a:t>Electronic equipment</a:t>
            </a:r>
            <a:endParaRPr lang="en-US" dirty="0"/>
          </a:p>
          <a:p>
            <a:pPr marL="181225" indent="-181225">
              <a:buFont typeface="Arial" panose="020B0604020202020204" pitchFamily="34" charset="0"/>
              <a:buChar char="•"/>
            </a:pPr>
            <a:r>
              <a:rPr lang="en-US" dirty="0"/>
              <a:t>Jewelry</a:t>
            </a:r>
          </a:p>
          <a:p>
            <a:r>
              <a:rPr lang="en-US" b="1" dirty="0"/>
              <a:t>Allowed</a:t>
            </a:r>
          </a:p>
          <a:p>
            <a:pPr marL="181225" indent="-181225">
              <a:buFont typeface="Arial" panose="020B0604020202020204" pitchFamily="34" charset="0"/>
              <a:buChar char="•"/>
            </a:pPr>
            <a:r>
              <a:rPr lang="en-US" dirty="0"/>
              <a:t>Medical alerts – may be visible but taped down</a:t>
            </a:r>
          </a:p>
          <a:p>
            <a:pPr marL="181225" indent="-181225">
              <a:buFont typeface="Arial" panose="020B0604020202020204" pitchFamily="34" charset="0"/>
              <a:buChar char="•"/>
            </a:pPr>
            <a:r>
              <a:rPr lang="en-US" dirty="0"/>
              <a:t>Religious medals – taped down and not visible</a:t>
            </a:r>
          </a:p>
          <a:p>
            <a:r>
              <a:rPr lang="en-US" b="1" dirty="0"/>
              <a:t>Equipment Certification</a:t>
            </a:r>
          </a:p>
          <a:p>
            <a:pPr marL="171450" indent="-171450">
              <a:buFont typeface="Arial" panose="020B0604020202020204" pitchFamily="34" charset="0"/>
              <a:buChar char="•"/>
            </a:pPr>
            <a:r>
              <a:rPr lang="en-US" dirty="0"/>
              <a:t>Head coach must affirm with a “Yes” that all of his players are legally equipped, have been informed what constitutes legal equipment, and know what to do if they become unequipped during play</a:t>
            </a:r>
          </a:p>
          <a:p>
            <a:r>
              <a:rPr lang="en-US" b="1" dirty="0"/>
              <a:t>Game Administration</a:t>
            </a:r>
          </a:p>
          <a:p>
            <a:pPr marL="171450" indent="-171450">
              <a:buFont typeface="Arial" panose="020B0604020202020204" pitchFamily="34" charset="0"/>
              <a:buChar char="•"/>
            </a:pPr>
            <a:r>
              <a:rPr lang="en-US" dirty="0"/>
              <a:t>Home Team provides a scorebook, table, working horn, timing equipment</a:t>
            </a:r>
          </a:p>
          <a:p>
            <a:pPr lvl="1"/>
            <a:endParaRPr lang="en-US" dirty="0"/>
          </a:p>
          <a:p>
            <a:pPr lvl="0"/>
            <a:r>
              <a:rPr lang="en-US" b="1" dirty="0"/>
              <a:t>Class</a:t>
            </a:r>
            <a:r>
              <a:rPr lang="en-US" b="1" baseline="0" dirty="0"/>
              <a:t> Question:</a:t>
            </a:r>
          </a:p>
          <a:p>
            <a:pPr marL="181225" indent="-181225">
              <a:buFont typeface="Arial" panose="020B0604020202020204" pitchFamily="34" charset="0"/>
              <a:buChar char="•"/>
            </a:pPr>
            <a:r>
              <a:rPr lang="en-US" baseline="0" dirty="0"/>
              <a:t>Are GoPro cameras allowed on a player’s helmet or chest if securely mounted?</a:t>
            </a:r>
          </a:p>
          <a:p>
            <a:pPr marL="181225" indent="-181225">
              <a:buFont typeface="Arial" panose="020B0604020202020204" pitchFamily="34" charset="0"/>
              <a:buChar char="•"/>
            </a:pPr>
            <a:r>
              <a:rPr lang="en-US" u="sng" baseline="0" dirty="0"/>
              <a:t>No, this is electronic equipment which is not permitted on the field.</a:t>
            </a:r>
            <a:endParaRPr lang="en-US" u="sng" dirty="0"/>
          </a:p>
          <a:p>
            <a:endParaRPr lang="en-US" dirty="0"/>
          </a:p>
        </p:txBody>
      </p:sp>
      <p:sp>
        <p:nvSpPr>
          <p:cNvPr id="4" name="Footer Placeholder 3">
            <a:extLst>
              <a:ext uri="{FF2B5EF4-FFF2-40B4-BE49-F238E27FC236}">
                <a16:creationId xmlns:a16="http://schemas.microsoft.com/office/drawing/2014/main" id="{04D552FD-FA10-50FB-2FA2-767E621DC92A}"/>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RULE 2 - GAME PERSONNEL</a:t>
            </a:r>
          </a:p>
          <a:p>
            <a:r>
              <a:rPr lang="en-US" dirty="0"/>
              <a:t>Intro Slide</a:t>
            </a:r>
          </a:p>
        </p:txBody>
      </p:sp>
      <p:sp>
        <p:nvSpPr>
          <p:cNvPr id="4" name="Footer Placeholder 3">
            <a:extLst>
              <a:ext uri="{FF2B5EF4-FFF2-40B4-BE49-F238E27FC236}">
                <a16:creationId xmlns:a16="http://schemas.microsoft.com/office/drawing/2014/main" id="{CC3B4035-1774-8337-CDBB-72359ADC160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GAME OFFICIALS</a:t>
            </a:r>
            <a:endParaRPr lang="en-US" dirty="0"/>
          </a:p>
          <a:p>
            <a:pPr marL="171450" indent="-171450">
              <a:buFont typeface="Arial" panose="020B0604020202020204" pitchFamily="34" charset="0"/>
              <a:buChar char="•"/>
            </a:pPr>
            <a:r>
              <a:rPr lang="en-US" dirty="0"/>
              <a:t>Referee (R), Umpire (U), Field Judge (FJ). </a:t>
            </a:r>
          </a:p>
          <a:p>
            <a:pPr marL="171450" indent="-171450">
              <a:buFont typeface="Arial" panose="020B0604020202020204" pitchFamily="34" charset="0"/>
              <a:buChar char="•"/>
            </a:pPr>
            <a:r>
              <a:rPr lang="en-US" dirty="0"/>
              <a:t>May suspend play for any reason. </a:t>
            </a:r>
          </a:p>
          <a:p>
            <a:pPr marL="171450" indent="-171450">
              <a:buFont typeface="Arial" panose="020B0604020202020204" pitchFamily="34" charset="0"/>
              <a:buChar char="•"/>
            </a:pPr>
            <a:r>
              <a:rPr lang="en-US" dirty="0"/>
              <a:t>Authority begins when they arrive, ends when they leave immediate playing area</a:t>
            </a:r>
          </a:p>
          <a:p>
            <a:endParaRPr lang="en-US" dirty="0">
              <a:cs typeface="Calibri"/>
            </a:endParaRPr>
          </a:p>
          <a:p>
            <a:r>
              <a:rPr lang="en-US" b="1" dirty="0"/>
              <a:t>Class Question</a:t>
            </a:r>
          </a:p>
          <a:p>
            <a:pPr marL="171450" lvl="0" indent="-171450">
              <a:buFont typeface="Arial" panose="020B0604020202020204" pitchFamily="34" charset="0"/>
              <a:buChar char="•"/>
            </a:pPr>
            <a:r>
              <a:rPr lang="en-US" dirty="0"/>
              <a:t>What</a:t>
            </a:r>
            <a:r>
              <a:rPr lang="en-US" baseline="0" dirty="0"/>
              <a:t> kind of situation could come up in a game where the Referee would have to decide a dispute?</a:t>
            </a:r>
          </a:p>
          <a:p>
            <a:pPr marL="171450" lvl="0" indent="-171450">
              <a:buFont typeface="Arial" panose="020B0604020202020204" pitchFamily="34" charset="0"/>
              <a:buChar char="•"/>
            </a:pPr>
            <a:r>
              <a:rPr lang="en-US" u="sng" baseline="0" dirty="0"/>
              <a:t>When the scorekeeper and the officials cannot agree on how many timeouts each team has or what the official score is. The Referee has final say.</a:t>
            </a:r>
            <a:endParaRPr lang="en-US" u="sng" dirty="0"/>
          </a:p>
        </p:txBody>
      </p:sp>
      <p:sp>
        <p:nvSpPr>
          <p:cNvPr id="4" name="Footer Placeholder 3">
            <a:extLst>
              <a:ext uri="{FF2B5EF4-FFF2-40B4-BE49-F238E27FC236}">
                <a16:creationId xmlns:a16="http://schemas.microsoft.com/office/drawing/2014/main" id="{DBC10DE6-6CA0-50E2-BBD7-6B77DF81CEC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TIMEKEEPER</a:t>
            </a:r>
          </a:p>
          <a:p>
            <a:pPr marL="181225" indent="-181225">
              <a:buFont typeface="Arial" panose="020B0604020202020204" pitchFamily="34" charset="0"/>
              <a:buChar char="•"/>
            </a:pPr>
            <a:r>
              <a:rPr lang="en-US" dirty="0"/>
              <a:t>Home Team Provides</a:t>
            </a:r>
          </a:p>
          <a:p>
            <a:pPr marL="181225" indent="-181225">
              <a:buFont typeface="Arial" panose="020B0604020202020204" pitchFamily="34" charset="0"/>
              <a:buChar char="•"/>
            </a:pPr>
            <a:r>
              <a:rPr lang="en-US" dirty="0"/>
              <a:t>Introduce yourself BEFORE the game</a:t>
            </a:r>
          </a:p>
          <a:p>
            <a:pPr marL="181225" indent="-181225">
              <a:buFont typeface="Arial" panose="020B0604020202020204" pitchFamily="34" charset="0"/>
              <a:buChar char="•"/>
            </a:pPr>
            <a:r>
              <a:rPr lang="en-US" dirty="0"/>
              <a:t>Check clock and horn for operation</a:t>
            </a:r>
          </a:p>
          <a:p>
            <a:pPr marL="181225" indent="-181225">
              <a:buFont typeface="Arial" panose="020B0604020202020204" pitchFamily="34" charset="0"/>
              <a:buChar char="•"/>
            </a:pPr>
            <a:r>
              <a:rPr lang="en-US" dirty="0"/>
              <a:t>Keep accurate time and penalty time. </a:t>
            </a:r>
          </a:p>
          <a:p>
            <a:pPr marL="181225" indent="-181225">
              <a:buFont typeface="Arial" panose="020B0604020202020204" pitchFamily="34" charset="0"/>
              <a:buChar char="•"/>
            </a:pPr>
            <a:r>
              <a:rPr lang="en-US" dirty="0"/>
              <a:t>If no automatic horn, sound horn at end of quarter. </a:t>
            </a:r>
            <a:endParaRPr lang="en-US" dirty="0">
              <a:cs typeface="Calibri"/>
            </a:endParaRPr>
          </a:p>
          <a:p>
            <a:pPr marL="181225" indent="-181225">
              <a:buFont typeface="Arial" panose="020B0604020202020204" pitchFamily="34" charset="0"/>
              <a:buChar char="•"/>
            </a:pPr>
            <a:r>
              <a:rPr lang="en-US" dirty="0"/>
              <a:t>Start/stop clock on whistle unless running time. </a:t>
            </a:r>
            <a:endParaRPr lang="en-US" dirty="0">
              <a:cs typeface="Calibri"/>
            </a:endParaRPr>
          </a:p>
          <a:p>
            <a:pPr marL="181225" indent="-181225">
              <a:buFont typeface="Arial" panose="020B0604020202020204" pitchFamily="34" charset="0"/>
              <a:buChar char="•"/>
            </a:pPr>
            <a:r>
              <a:rPr lang="en-US" dirty="0"/>
              <a:t>Sound double horn at dead ball requested coaches long pole count and when A player enters the field of play from the penalty area before being permitted by the rules.</a:t>
            </a:r>
          </a:p>
          <a:p>
            <a:endParaRPr lang="en-US" dirty="0"/>
          </a:p>
        </p:txBody>
      </p:sp>
      <p:sp>
        <p:nvSpPr>
          <p:cNvPr id="4" name="Footer Placeholder 3">
            <a:extLst>
              <a:ext uri="{FF2B5EF4-FFF2-40B4-BE49-F238E27FC236}">
                <a16:creationId xmlns:a16="http://schemas.microsoft.com/office/drawing/2014/main" id="{A754B1DE-9C6B-7837-CCD9-326310DB7A2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25715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184667" indent="-184667"/>
            <a:r>
              <a:rPr lang="en-US" b="1" dirty="0"/>
              <a:t>SCOREKEEPER</a:t>
            </a:r>
          </a:p>
          <a:p>
            <a:pPr marL="184667" indent="-184667">
              <a:buFont typeface="Arial" panose="020B0604020202020204" pitchFamily="34" charset="0"/>
              <a:buChar char="•"/>
            </a:pPr>
            <a:r>
              <a:rPr lang="en-US" dirty="0"/>
              <a:t>Home team scorer provides official scorer</a:t>
            </a:r>
          </a:p>
          <a:p>
            <a:pPr marL="184667" indent="-184667">
              <a:buFont typeface="Arial" panose="020B0604020202020204" pitchFamily="34" charset="0"/>
              <a:buChar char="•"/>
            </a:pPr>
            <a:r>
              <a:rPr lang="en-US" dirty="0"/>
              <a:t>CANNOT be the same person as timekeeper</a:t>
            </a:r>
          </a:p>
          <a:p>
            <a:pPr marL="184667" indent="-184667">
              <a:buFont typeface="Arial" panose="020B0604020202020204" pitchFamily="34" charset="0"/>
              <a:buChar char="•"/>
            </a:pPr>
            <a:r>
              <a:rPr lang="en-US" dirty="0"/>
              <a:t>Get Roster of Opponent</a:t>
            </a:r>
          </a:p>
          <a:p>
            <a:pPr marL="184667" indent="-184667">
              <a:buFont typeface="Arial" panose="020B0604020202020204" pitchFamily="34" charset="0"/>
              <a:buChar char="•"/>
            </a:pPr>
            <a:r>
              <a:rPr lang="en-US" dirty="0"/>
              <a:t>Keeps records of goals, assists, T.O.s,  name, number, violation and time of penalties. </a:t>
            </a:r>
          </a:p>
          <a:p>
            <a:pPr marL="184667" indent="-184667">
              <a:buFont typeface="Arial" panose="020B0604020202020204" pitchFamily="34" charset="0"/>
              <a:buChar char="•"/>
            </a:pPr>
            <a:r>
              <a:rPr lang="en-US" dirty="0"/>
              <a:t>Notify nearest official when team exceeds T.O.s or when a player accumulates 5 minutes of personal fouls.</a:t>
            </a:r>
          </a:p>
          <a:p>
            <a:endParaRPr lang="en-US" dirty="0"/>
          </a:p>
          <a:p>
            <a:r>
              <a:rPr lang="en-US" b="1" dirty="0"/>
              <a:t>Class Question:</a:t>
            </a:r>
          </a:p>
          <a:p>
            <a:pPr marL="181225" indent="-181225">
              <a:buFont typeface="Arial" panose="020B0604020202020204" pitchFamily="34" charset="0"/>
              <a:buChar char="•"/>
            </a:pPr>
            <a:r>
              <a:rPr lang="en-US" dirty="0"/>
              <a:t>Since</a:t>
            </a:r>
            <a:r>
              <a:rPr lang="en-US" baseline="0" dirty="0"/>
              <a:t> the scorekeeper is keeping the timeouts and the score, do you really have to keep track of that on your scorecard?</a:t>
            </a:r>
          </a:p>
          <a:p>
            <a:pPr marL="181225" indent="-181225">
              <a:buFont typeface="Arial" panose="020B0604020202020204" pitchFamily="34" charset="0"/>
              <a:buChar char="•"/>
            </a:pPr>
            <a:r>
              <a:rPr lang="en-US" u="sng" baseline="0" dirty="0"/>
              <a:t>Yes! Do not assume that the scorekeeper is paying attention or that they have the correct number of remaining timeouts or an accurate score. It is the responsibility of all officials to keep track of this information.</a:t>
            </a:r>
          </a:p>
          <a:p>
            <a:endParaRPr lang="en-US" u="sng" baseline="0" dirty="0">
              <a:cs typeface="Calibri"/>
            </a:endParaRPr>
          </a:p>
          <a:p>
            <a:r>
              <a:rPr lang="en-US" b="1" u="none" baseline="0" dirty="0">
                <a:cs typeface="Calibri"/>
              </a:rPr>
              <a:t>Class Discussion:</a:t>
            </a:r>
          </a:p>
          <a:p>
            <a:pPr marL="181225" indent="-181225">
              <a:buFont typeface="Arial" panose="020B0604020202020204" pitchFamily="34" charset="0"/>
              <a:buChar char="•"/>
            </a:pPr>
            <a:r>
              <a:rPr lang="en-US" u="none" dirty="0">
                <a:cs typeface="Calibri"/>
              </a:rPr>
              <a:t>Discuss who is a qualified scorekeeper; what guidelines you give them</a:t>
            </a:r>
          </a:p>
          <a:p>
            <a:pPr marL="181225" indent="-181225">
              <a:buFont typeface="Arial" panose="020B0604020202020204" pitchFamily="34" charset="0"/>
              <a:buChar char="•"/>
            </a:pPr>
            <a:r>
              <a:rPr lang="en-US" b="0" u="none" dirty="0">
                <a:cs typeface="Calibri"/>
              </a:rPr>
              <a:t>Timer/scorer sheet activity</a:t>
            </a:r>
          </a:p>
        </p:txBody>
      </p:sp>
      <p:sp>
        <p:nvSpPr>
          <p:cNvPr id="4" name="Footer Placeholder 3">
            <a:extLst>
              <a:ext uri="{FF2B5EF4-FFF2-40B4-BE49-F238E27FC236}">
                <a16:creationId xmlns:a16="http://schemas.microsoft.com/office/drawing/2014/main" id="{1A6D1E80-D087-F857-270E-7CC7B624C7C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81320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PLAYERS</a:t>
            </a:r>
          </a:p>
          <a:p>
            <a:pPr marL="181225" indent="-181225">
              <a:buFont typeface="Arial" panose="020B0604020202020204" pitchFamily="34" charset="0"/>
              <a:buChar char="•"/>
            </a:pPr>
            <a:r>
              <a:rPr lang="en-US" dirty="0"/>
              <a:t>Begin game with 10 players one of whom </a:t>
            </a:r>
            <a:r>
              <a:rPr lang="en-US" u="sng" dirty="0"/>
              <a:t>MUST</a:t>
            </a:r>
            <a:r>
              <a:rPr lang="en-US" dirty="0"/>
              <a:t> be legally equipped goalkeeper. Attack, Midfielders, Defensemen, Goalie. </a:t>
            </a:r>
          </a:p>
          <a:p>
            <a:pPr marL="181225" indent="-181225">
              <a:buFont typeface="Arial" panose="020B0604020202020204" pitchFamily="34" charset="0"/>
              <a:buChar char="•"/>
            </a:pPr>
            <a:r>
              <a:rPr lang="en-US" dirty="0"/>
              <a:t>10 starters listed in this order, top to bottom in book with name position and number; first player listed is the in-home. </a:t>
            </a:r>
            <a:endParaRPr lang="en-US" dirty="0">
              <a:cs typeface="Calibri"/>
            </a:endParaRPr>
          </a:p>
          <a:p>
            <a:pPr marL="181225" indent="-181225">
              <a:buFont typeface="Arial" panose="020B0604020202020204" pitchFamily="34" charset="0"/>
              <a:buChar char="•"/>
            </a:pPr>
            <a:r>
              <a:rPr lang="en-US" dirty="0"/>
              <a:t>Maximum of 4 long crosses on field (except goalie). Game continues if fewer than 10 (stalling and on sides rules remain in effect).</a:t>
            </a:r>
            <a:endParaRPr lang="en-US" dirty="0">
              <a:cs typeface="Calibri"/>
            </a:endParaRPr>
          </a:p>
          <a:p>
            <a:endParaRPr lang="en-US" dirty="0"/>
          </a:p>
          <a:p>
            <a:r>
              <a:rPr lang="en-US" b="1" dirty="0"/>
              <a:t>Class</a:t>
            </a:r>
            <a:r>
              <a:rPr lang="en-US" b="1" baseline="0" dirty="0"/>
              <a:t> Question</a:t>
            </a:r>
            <a:endParaRPr lang="en-US" b="1" baseline="0" dirty="0">
              <a:cs typeface="Calibri"/>
            </a:endParaRPr>
          </a:p>
          <a:p>
            <a:pPr marL="181225" indent="-181225">
              <a:buFont typeface="Arial" panose="020B0604020202020204" pitchFamily="34" charset="0"/>
              <a:buChar char="•"/>
            </a:pPr>
            <a:r>
              <a:rPr lang="en-US" dirty="0"/>
              <a:t>Can a game begin</a:t>
            </a:r>
            <a:r>
              <a:rPr lang="en-US" baseline="0" dirty="0"/>
              <a:t> with fewer than 10 players?</a:t>
            </a:r>
          </a:p>
          <a:p>
            <a:pPr marL="181225" indent="-181225">
              <a:buFont typeface="Arial" panose="020B0604020202020204" pitchFamily="34" charset="0"/>
              <a:buChar char="•"/>
            </a:pPr>
            <a:r>
              <a:rPr lang="en-US" u="sng" baseline="0" dirty="0"/>
              <a:t>No, the game must start with 10 players otherwise the game does not start and the team without enough players forfeits.</a:t>
            </a:r>
            <a:r>
              <a:rPr lang="en-US" u="sng" dirty="0"/>
              <a:t> </a:t>
            </a:r>
            <a:endParaRPr lang="en-US" u="sng" dirty="0">
              <a:cs typeface="Calibri"/>
            </a:endParaRPr>
          </a:p>
        </p:txBody>
      </p:sp>
      <p:sp>
        <p:nvSpPr>
          <p:cNvPr id="4" name="Footer Placeholder 3">
            <a:extLst>
              <a:ext uri="{FF2B5EF4-FFF2-40B4-BE49-F238E27FC236}">
                <a16:creationId xmlns:a16="http://schemas.microsoft.com/office/drawing/2014/main" id="{E1CEA42B-9B03-AB9B-70ED-F3133CCD0EB1}"/>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25715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COACHES</a:t>
            </a:r>
          </a:p>
          <a:p>
            <a:pPr marL="181225" indent="-181225">
              <a:buFont typeface="Arial" panose="020B0604020202020204" pitchFamily="34" charset="0"/>
              <a:buChar char="•"/>
            </a:pPr>
            <a:r>
              <a:rPr lang="en-US" dirty="0"/>
              <a:t>Head coach makes all decisions and is the only coach allowed to communicate with officials.</a:t>
            </a:r>
          </a:p>
          <a:p>
            <a:pPr marL="181225" indent="-181225">
              <a:buFont typeface="Arial" panose="020B0604020202020204" pitchFamily="34" charset="0"/>
              <a:buChar char="•"/>
            </a:pPr>
            <a:r>
              <a:rPr lang="en-US" dirty="0"/>
              <a:t>Home Coach: Field should be ready for play , properly lined, with goals, cones, balls.  Timer and score keeper provided with proper equipment. </a:t>
            </a:r>
            <a:endParaRPr lang="en-US" dirty="0">
              <a:cs typeface="Calibri"/>
            </a:endParaRPr>
          </a:p>
          <a:p>
            <a:endParaRPr lang="en-US" dirty="0"/>
          </a:p>
          <a:p>
            <a:r>
              <a:rPr lang="en-US" b="1" dirty="0"/>
              <a:t>BREAKOUT GROUP ACTIVITY</a:t>
            </a:r>
            <a:r>
              <a:rPr lang="en-US" dirty="0"/>
              <a:t>: Coaches Meeting Practice </a:t>
            </a:r>
            <a:endParaRPr lang="en-US" dirty="0">
              <a:cs typeface="Calibri"/>
            </a:endParaRPr>
          </a:p>
          <a:p>
            <a:pPr marL="181225" indent="-181225">
              <a:buFont typeface="Arial" panose="020B0604020202020204" pitchFamily="34" charset="0"/>
              <a:buChar char="•"/>
            </a:pPr>
            <a:r>
              <a:rPr lang="en-US" dirty="0"/>
              <a:t>Divide class into groups of 3</a:t>
            </a:r>
          </a:p>
          <a:p>
            <a:pPr marL="181225" indent="-181225">
              <a:buFont typeface="Arial" panose="020B0604020202020204" pitchFamily="34" charset="0"/>
              <a:buChar char="•"/>
            </a:pPr>
            <a:r>
              <a:rPr lang="en-US" dirty="0"/>
              <a:t>Role play the coaches meeting. Each individual should rotate into the referee, coach and captain role at least once to experience different perspectives. </a:t>
            </a:r>
            <a:endParaRPr lang="en-US" dirty="0">
              <a:cs typeface="Calibri"/>
            </a:endParaRPr>
          </a:p>
          <a:p>
            <a:endParaRPr lang="en-US" dirty="0"/>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If</a:t>
            </a:r>
            <a:r>
              <a:rPr lang="en-US" baseline="0" dirty="0"/>
              <a:t> the assistant coach gets a penalty</a:t>
            </a:r>
            <a:r>
              <a:rPr lang="en-US" dirty="0"/>
              <a:t>,</a:t>
            </a:r>
            <a:r>
              <a:rPr lang="en-US" baseline="0" dirty="0"/>
              <a:t> is that charged to the head coach?</a:t>
            </a:r>
          </a:p>
          <a:p>
            <a:pPr marL="181225" indent="-181225">
              <a:buFont typeface="Arial" panose="020B0604020202020204" pitchFamily="34" charset="0"/>
              <a:buChar char="•"/>
            </a:pPr>
            <a:r>
              <a:rPr lang="en-US" u="sng" baseline="0" dirty="0"/>
              <a:t>No, </a:t>
            </a:r>
            <a:r>
              <a:rPr lang="en-US" u="sng" dirty="0"/>
              <a:t>whomever</a:t>
            </a:r>
            <a:r>
              <a:rPr lang="en-US" u="sng" baseline="0" dirty="0"/>
              <a:t> is penalized will be the individual that the penalty is assessed to.</a:t>
            </a:r>
            <a:endParaRPr lang="en-US" u="sng" dirty="0">
              <a:cs typeface="Calibri"/>
            </a:endParaRPr>
          </a:p>
        </p:txBody>
      </p:sp>
      <p:sp>
        <p:nvSpPr>
          <p:cNvPr id="4" name="Footer Placeholder 3">
            <a:extLst>
              <a:ext uri="{FF2B5EF4-FFF2-40B4-BE49-F238E27FC236}">
                <a16:creationId xmlns:a16="http://schemas.microsoft.com/office/drawing/2014/main" id="{6B322B44-49F6-72CC-C042-4F88658A292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338553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IN-HOME</a:t>
            </a:r>
          </a:p>
          <a:p>
            <a:pPr marL="181225" indent="-181225">
              <a:buFont typeface="Arial" panose="020B0604020202020204" pitchFamily="34" charset="0"/>
              <a:buChar char="•"/>
            </a:pPr>
            <a:r>
              <a:rPr lang="en-US" dirty="0"/>
              <a:t>Serves any penalty on a non-player or when the official cannot determine the number of the player who committed the foul.</a:t>
            </a: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What</a:t>
            </a:r>
            <a:r>
              <a:rPr lang="en-US" baseline="0" dirty="0"/>
              <a:t> happens if the in-home is not in the pre-game lineup at midfield prior to faceoff?</a:t>
            </a:r>
          </a:p>
          <a:p>
            <a:pPr marL="181225" indent="-181225">
              <a:buFont typeface="Arial" panose="020B0604020202020204" pitchFamily="34" charset="0"/>
              <a:buChar char="•"/>
            </a:pPr>
            <a:r>
              <a:rPr lang="en-US" u="sng" baseline="0" dirty="0"/>
              <a:t>Send one of the players off the field and have him replaced by the in-home</a:t>
            </a:r>
            <a:r>
              <a:rPr lang="en-US" u="sng" dirty="0"/>
              <a:t> or have the coach choose an attack player in the lineup</a:t>
            </a:r>
            <a:r>
              <a:rPr lang="en-US" u="sng" baseline="0" dirty="0"/>
              <a:t>.</a:t>
            </a:r>
          </a:p>
          <a:p>
            <a:pPr marL="181225" indent="-181225">
              <a:buFont typeface="Arial" panose="020B0604020202020204" pitchFamily="34" charset="0"/>
              <a:buChar char="•"/>
            </a:pPr>
            <a:r>
              <a:rPr lang="en-US" u="sng" baseline="0" dirty="0"/>
              <a:t>The in-home may be subbed out after the first whistle.</a:t>
            </a:r>
            <a:endParaRPr lang="en-US" u="sng" dirty="0">
              <a:cs typeface="Calibri"/>
            </a:endParaRPr>
          </a:p>
        </p:txBody>
      </p:sp>
      <p:sp>
        <p:nvSpPr>
          <p:cNvPr id="4" name="Footer Placeholder 3">
            <a:extLst>
              <a:ext uri="{FF2B5EF4-FFF2-40B4-BE49-F238E27FC236}">
                <a16:creationId xmlns:a16="http://schemas.microsoft.com/office/drawing/2014/main" id="{3BC354D6-9E46-DBDA-507E-3D0720F63CBB}"/>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33736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TEAM CAPTAINS</a:t>
            </a:r>
          </a:p>
          <a:p>
            <a:pPr marL="181225" indent="-181225">
              <a:buFont typeface="Arial" panose="020B0604020202020204" pitchFamily="34" charset="0"/>
              <a:buChar char="•"/>
            </a:pPr>
            <a:r>
              <a:rPr lang="en-US" dirty="0"/>
              <a:t>Each team designates a captain who serves as team representative on field.  </a:t>
            </a:r>
          </a:p>
          <a:p>
            <a:pPr marL="181225" indent="-181225">
              <a:buFont typeface="Arial" panose="020B0604020202020204" pitchFamily="34" charset="0"/>
              <a:buChar char="•"/>
            </a:pPr>
            <a:r>
              <a:rPr lang="en-US" dirty="0"/>
              <a:t>Only one is speaking if co-captains. </a:t>
            </a:r>
            <a:endParaRPr lang="en-US" dirty="0">
              <a:cs typeface="Calibri"/>
            </a:endParaRPr>
          </a:p>
          <a:p>
            <a:pPr marL="181225" indent="-181225">
              <a:buFont typeface="Arial" panose="020B0604020202020204" pitchFamily="34" charset="0"/>
              <a:buChar char="•"/>
            </a:pPr>
            <a:r>
              <a:rPr lang="en-US" dirty="0"/>
              <a:t>May be replaced during the game. </a:t>
            </a:r>
            <a:endParaRPr lang="en-US" dirty="0">
              <a:cs typeface="Calibri"/>
            </a:endParaRPr>
          </a:p>
          <a:p>
            <a:pPr marL="181225" indent="-181225">
              <a:buFont typeface="Arial" panose="020B0604020202020204" pitchFamily="34" charset="0"/>
              <a:buChar char="•"/>
            </a:pPr>
            <a:r>
              <a:rPr lang="en-US" dirty="0"/>
              <a:t>No right to argue with or criticize an official. </a:t>
            </a:r>
            <a:endParaRPr lang="en-US" dirty="0">
              <a:cs typeface="Calibri"/>
            </a:endParaRPr>
          </a:p>
          <a:p>
            <a:pPr marL="181225" indent="-181225">
              <a:buFont typeface="Arial" panose="020B0604020202020204" pitchFamily="34" charset="0"/>
              <a:buChar char="•"/>
            </a:pPr>
            <a:r>
              <a:rPr lang="en-US" dirty="0"/>
              <a:t>Official may designate an acting captain, if no captain available.</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Is there a limit to how many captains a team may</a:t>
            </a:r>
            <a:r>
              <a:rPr lang="en-US" baseline="0" dirty="0"/>
              <a:t> have?</a:t>
            </a:r>
          </a:p>
          <a:p>
            <a:pPr marL="181225" indent="-181225">
              <a:buFont typeface="Arial" panose="020B0604020202020204" pitchFamily="34" charset="0"/>
              <a:buChar char="•"/>
            </a:pPr>
            <a:r>
              <a:rPr lang="en-US" u="sng" baseline="0" dirty="0"/>
              <a:t>No.</a:t>
            </a:r>
          </a:p>
          <a:p>
            <a:pPr marL="181225" indent="-181225">
              <a:buFont typeface="Arial" panose="020B0604020202020204" pitchFamily="34" charset="0"/>
              <a:buChar char="•"/>
            </a:pPr>
            <a:endParaRPr lang="en-US" u="sng" baseline="0" dirty="0">
              <a:cs typeface="Calibri"/>
            </a:endParaRPr>
          </a:p>
          <a:p>
            <a:r>
              <a:rPr lang="en-US" b="1" dirty="0"/>
              <a:t>BREAKOUT GROUP ACTIVITY</a:t>
            </a:r>
            <a:r>
              <a:rPr lang="en-US" dirty="0"/>
              <a:t>: Captains Meeting Practice </a:t>
            </a:r>
            <a:endParaRPr lang="en-US" dirty="0">
              <a:cs typeface="Calibri"/>
            </a:endParaRPr>
          </a:p>
          <a:p>
            <a:pPr marL="181225" indent="-181225">
              <a:buFont typeface="Arial" panose="020B0604020202020204" pitchFamily="34" charset="0"/>
              <a:buChar char="•"/>
            </a:pPr>
            <a:r>
              <a:rPr lang="en-US" dirty="0"/>
              <a:t>Divide class into groups of 5 (2 players per team and R)</a:t>
            </a:r>
          </a:p>
          <a:p>
            <a:pPr marL="181225" indent="-181225">
              <a:buFont typeface="Arial" panose="020B0604020202020204" pitchFamily="34" charset="0"/>
              <a:buChar char="•"/>
            </a:pPr>
            <a:r>
              <a:rPr lang="en-US" dirty="0"/>
              <a:t>Role play the captains meeting.</a:t>
            </a:r>
          </a:p>
          <a:p>
            <a:pPr marL="181225" indent="-181225">
              <a:buFont typeface="Arial" panose="020B0604020202020204" pitchFamily="34" charset="0"/>
              <a:buChar char="•"/>
            </a:pPr>
            <a:r>
              <a:rPr lang="en-US" dirty="0"/>
              <a:t>Each individual should rotate into the referee to practice</a:t>
            </a:r>
          </a:p>
          <a:p>
            <a:pPr marL="181225" indent="-181225">
              <a:buFont typeface="Arial" panose="020B0604020202020204" pitchFamily="34" charset="0"/>
              <a:buChar char="•"/>
            </a:pPr>
            <a:r>
              <a:rPr lang="en-US" u="none" baseline="0" dirty="0">
                <a:cs typeface="Calibri"/>
              </a:rPr>
              <a:t>Include Coin Toss!</a:t>
            </a:r>
          </a:p>
          <a:p>
            <a:pPr lvl="1"/>
            <a:endParaRPr lang="en-US" u="sng" dirty="0">
              <a:cs typeface="Calibri"/>
            </a:endParaRPr>
          </a:p>
          <a:p>
            <a:pPr lvl="1"/>
            <a:endParaRPr lang="en-US" u="sng" dirty="0">
              <a:cs typeface="Calibri"/>
            </a:endParaRPr>
          </a:p>
        </p:txBody>
      </p:sp>
      <p:sp>
        <p:nvSpPr>
          <p:cNvPr id="4" name="Footer Placeholder 3">
            <a:extLst>
              <a:ext uri="{FF2B5EF4-FFF2-40B4-BE49-F238E27FC236}">
                <a16:creationId xmlns:a16="http://schemas.microsoft.com/office/drawing/2014/main" id="{8D6B14F1-EF97-B22A-D14D-F64A6189FA1A}"/>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2571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LEARNER OBJECTIVES</a:t>
            </a:r>
          </a:p>
          <a:p>
            <a:pPr marL="181225" indent="-181225">
              <a:buFont typeface="Arial" panose="020B0604020202020204" pitchFamily="34" charset="0"/>
              <a:buChar char="•"/>
            </a:pPr>
            <a:r>
              <a:rPr lang="en-US" b="0" dirty="0"/>
              <a:t>What are we trying to accomplish?</a:t>
            </a:r>
          </a:p>
          <a:p>
            <a:pPr marL="638425" lvl="1" indent="-181225">
              <a:buFont typeface="Arial" panose="020B0604020202020204" pitchFamily="34" charset="0"/>
              <a:buChar char="•"/>
            </a:pPr>
            <a:r>
              <a:rPr lang="en-US" b="0" dirty="0"/>
              <a:t>Basics of lacrosse</a:t>
            </a:r>
          </a:p>
          <a:p>
            <a:pPr marL="638425" lvl="1" indent="-181225">
              <a:buFont typeface="Arial" panose="020B0604020202020204" pitchFamily="34" charset="0"/>
              <a:buChar char="•"/>
            </a:pPr>
            <a:r>
              <a:rPr lang="en-US" b="0" dirty="0"/>
              <a:t>Minimum requirements</a:t>
            </a:r>
          </a:p>
          <a:p>
            <a:pPr marL="638425" lvl="1" indent="-181225">
              <a:buFont typeface="Arial" panose="020B0604020202020204" pitchFamily="34" charset="0"/>
              <a:buChar char="•"/>
            </a:pPr>
            <a:r>
              <a:rPr lang="en-US" b="0" dirty="0"/>
              <a:t>Learn your responsibilities as an official</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3190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BALL RETRIEVERS (Ball Boys)</a:t>
            </a:r>
          </a:p>
          <a:p>
            <a:pPr marL="181225" indent="-181225">
              <a:buFont typeface="Arial" panose="020B0604020202020204" pitchFamily="34" charset="0"/>
              <a:buChar char="•"/>
            </a:pPr>
            <a:r>
              <a:rPr lang="en-US" dirty="0"/>
              <a:t>Home team must train, protect and provide for safety of ball retrievers.</a:t>
            </a: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Is the</a:t>
            </a:r>
            <a:r>
              <a:rPr lang="en-US" b="1" baseline="0" dirty="0"/>
              <a:t> home team or sponsoring authority required to provide ball retrievers?</a:t>
            </a:r>
          </a:p>
          <a:p>
            <a:pPr marL="664488" lvl="1" indent="-181225">
              <a:buFont typeface="Arial" panose="020B0604020202020204" pitchFamily="34" charset="0"/>
              <a:buChar char="•"/>
            </a:pPr>
            <a:r>
              <a:rPr lang="en-US" u="sng" baseline="0" dirty="0"/>
              <a:t>No, only the placement of the minimum number of required balls along the end lines and sidelines is required</a:t>
            </a:r>
            <a:r>
              <a:rPr lang="en-US" u="sng" dirty="0"/>
              <a:t>, HOWEVER, the balls should be replenished at the beginning of each quarter</a:t>
            </a:r>
            <a:endParaRPr lang="en-US" b="0" u="sng" dirty="0">
              <a:cs typeface="Calibri"/>
            </a:endParaRPr>
          </a:p>
          <a:p>
            <a:pPr marL="181225" indent="-181225">
              <a:buFont typeface="Arial" panose="020B0604020202020204" pitchFamily="34" charset="0"/>
              <a:buChar char="•"/>
            </a:pPr>
            <a:r>
              <a:rPr lang="en-US" b="1" dirty="0">
                <a:cs typeface="Calibri"/>
              </a:rPr>
              <a:t>Who is responsible for balls at a NEUTRAL site game?</a:t>
            </a:r>
            <a:endParaRPr lang="en-US" b="1" u="sng" dirty="0">
              <a:cs typeface="Calibri"/>
            </a:endParaRPr>
          </a:p>
          <a:p>
            <a:pPr marL="664488" lvl="1" indent="-181225">
              <a:buFont typeface="Arial" panose="020B0604020202020204" pitchFamily="34" charset="0"/>
              <a:buChar char="•"/>
            </a:pPr>
            <a:r>
              <a:rPr lang="en-US" u="sng" dirty="0">
                <a:cs typeface="Calibri"/>
              </a:rPr>
              <a:t>Sponsoring authority (usually the home team) must provide balls and all game required equipment.</a:t>
            </a:r>
          </a:p>
          <a:p>
            <a:pPr marL="664488" lvl="1" indent="-181225">
              <a:buFont typeface="Arial" panose="020B0604020202020204" pitchFamily="34" charset="0"/>
              <a:buChar char="•"/>
            </a:pPr>
            <a:r>
              <a:rPr lang="en-US" u="sng" dirty="0">
                <a:cs typeface="Calibri"/>
              </a:rPr>
              <a:t>Common during playoff games</a:t>
            </a:r>
          </a:p>
        </p:txBody>
      </p:sp>
      <p:sp>
        <p:nvSpPr>
          <p:cNvPr id="4" name="Footer Placeholder 3">
            <a:extLst>
              <a:ext uri="{FF2B5EF4-FFF2-40B4-BE49-F238E27FC236}">
                <a16:creationId xmlns:a16="http://schemas.microsoft.com/office/drawing/2014/main" id="{E1B102F7-8C31-3ABD-CEC4-AFDEE06A1E7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25715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0" lvl="1"/>
            <a:r>
              <a:rPr lang="en-US" b="1" dirty="0"/>
              <a:t>GAME LENGTH</a:t>
            </a:r>
          </a:p>
          <a:p>
            <a:pPr marL="184667" lvl="1" indent="-184667">
              <a:buFont typeface="Arial" panose="020B0604020202020204" pitchFamily="34" charset="0"/>
              <a:buChar char="•"/>
            </a:pPr>
            <a:r>
              <a:rPr lang="en-US" b="1" dirty="0"/>
              <a:t>Change of Goals: </a:t>
            </a:r>
            <a:r>
              <a:rPr lang="en-US" dirty="0"/>
              <a:t>Teams switch goals after periods, except the first overtime period which is determined by coin toss.</a:t>
            </a:r>
          </a:p>
          <a:p>
            <a:pPr marL="184667" lvl="1" indent="-184667">
              <a:buFont typeface="Arial" panose="020B0604020202020204" pitchFamily="34" charset="0"/>
              <a:buChar char="•"/>
            </a:pPr>
            <a:r>
              <a:rPr lang="en-US" b="1" dirty="0"/>
              <a:t>Final Two Minutes of Play: </a:t>
            </a:r>
            <a:r>
              <a:rPr lang="en-US" dirty="0"/>
              <a:t>Stalling rules in effect for team ahead even if team ahead is man-down.</a:t>
            </a:r>
          </a:p>
          <a:p>
            <a:endParaRPr lang="en-US" dirty="0"/>
          </a:p>
          <a:p>
            <a:r>
              <a:rPr lang="en-US" b="1" dirty="0"/>
              <a:t>Class</a:t>
            </a:r>
            <a:r>
              <a:rPr lang="en-US" b="1" baseline="0" dirty="0"/>
              <a:t> Question:</a:t>
            </a:r>
          </a:p>
          <a:p>
            <a:pPr marL="181225" indent="-181225">
              <a:buFont typeface="Arial" panose="020B0604020202020204" pitchFamily="34" charset="0"/>
              <a:buChar char="•"/>
            </a:pPr>
            <a:r>
              <a:rPr lang="en-US" baseline="0" dirty="0"/>
              <a:t>Who keeps track of how much time is left between the quarters and the halftime?</a:t>
            </a:r>
          </a:p>
          <a:p>
            <a:pPr marL="181225" indent="-181225">
              <a:buFont typeface="Arial" panose="020B0604020202020204" pitchFamily="34" charset="0"/>
              <a:buChar char="•"/>
            </a:pPr>
            <a:r>
              <a:rPr lang="en-US" u="sng" baseline="0" dirty="0"/>
              <a:t>The officials should keep track of the 2-minute intermissions.</a:t>
            </a:r>
          </a:p>
          <a:p>
            <a:pPr marL="181225" indent="-181225">
              <a:buFont typeface="Arial" panose="020B0604020202020204" pitchFamily="34" charset="0"/>
              <a:buChar char="•"/>
            </a:pPr>
            <a:r>
              <a:rPr lang="en-US" u="sng" baseline="0" dirty="0"/>
              <a:t>Usually, the 10-minute halftime is displayed on the scoreboard. If it is not, then the officials should track the time.</a:t>
            </a:r>
            <a:endParaRPr lang="en-US" u="sng" dirty="0"/>
          </a:p>
        </p:txBody>
      </p:sp>
      <p:sp>
        <p:nvSpPr>
          <p:cNvPr id="4" name="Footer Placeholder 3">
            <a:extLst>
              <a:ext uri="{FF2B5EF4-FFF2-40B4-BE49-F238E27FC236}">
                <a16:creationId xmlns:a16="http://schemas.microsoft.com/office/drawing/2014/main" id="{B770DD42-8D26-D253-0723-F41F82E09B1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STOPPING THE CLOCK – WHEN?</a:t>
            </a:r>
          </a:p>
          <a:p>
            <a:pPr marL="181225" indent="-181225">
              <a:buFont typeface="Arial"/>
              <a:buChar char="•"/>
            </a:pPr>
            <a:r>
              <a:rPr lang="en-US" dirty="0"/>
              <a:t>Ball or player in possession goes OB.</a:t>
            </a:r>
          </a:p>
          <a:p>
            <a:pPr marL="181225" indent="-181225">
              <a:buFont typeface="Arial"/>
              <a:buChar char="•"/>
            </a:pPr>
            <a:r>
              <a:rPr lang="en-US" dirty="0"/>
              <a:t>To end a play on.</a:t>
            </a:r>
            <a:endParaRPr lang="en-US" dirty="0">
              <a:cs typeface="Calibri" panose="020F0502020204030204"/>
            </a:endParaRPr>
          </a:p>
          <a:p>
            <a:pPr marL="181225" indent="-181225">
              <a:buFont typeface="Arial"/>
              <a:buChar char="•"/>
            </a:pPr>
            <a:r>
              <a:rPr lang="en-US" dirty="0"/>
              <a:t>Foul by the offense.</a:t>
            </a:r>
            <a:endParaRPr lang="en-US" dirty="0">
              <a:cs typeface="Calibri" panose="020F0502020204030204"/>
            </a:endParaRPr>
          </a:p>
          <a:p>
            <a:pPr marL="181225" indent="-181225">
              <a:buFont typeface="Arial"/>
              <a:buChar char="•"/>
            </a:pPr>
            <a:r>
              <a:rPr lang="en-US" dirty="0"/>
              <a:t>Flag Down Slow Whistle (FDSW) ends.</a:t>
            </a:r>
            <a:endParaRPr lang="en-US" dirty="0">
              <a:cs typeface="Calibri" panose="020F0502020204030204"/>
            </a:endParaRPr>
          </a:p>
          <a:p>
            <a:pPr marL="181225" indent="-181225">
              <a:buFont typeface="Arial"/>
              <a:buChar char="•"/>
            </a:pPr>
            <a:r>
              <a:rPr lang="en-US" dirty="0"/>
              <a:t>Horn sounds to end period.</a:t>
            </a:r>
            <a:endParaRPr lang="en-US" dirty="0">
              <a:cs typeface="Calibri" panose="020F0502020204030204"/>
            </a:endParaRPr>
          </a:p>
          <a:p>
            <a:pPr marL="181225" indent="-181225">
              <a:buFont typeface="Arial"/>
              <a:buChar char="•"/>
            </a:pPr>
            <a:r>
              <a:rPr lang="en-US" dirty="0"/>
              <a:t>Goal is scored.</a:t>
            </a:r>
            <a:endParaRPr lang="en-US" dirty="0">
              <a:cs typeface="Calibri" panose="020F0502020204030204"/>
            </a:endParaRPr>
          </a:p>
          <a:p>
            <a:pPr marL="181225" indent="-181225">
              <a:buFont typeface="Arial"/>
              <a:buChar char="•"/>
            </a:pPr>
            <a:r>
              <a:rPr lang="en-US" dirty="0"/>
              <a:t>Injury in scrimmage area.</a:t>
            </a:r>
            <a:endParaRPr lang="en-US" dirty="0">
              <a:cs typeface="Calibri" panose="020F0502020204030204"/>
            </a:endParaRPr>
          </a:p>
          <a:p>
            <a:pPr marL="181225" indent="-181225">
              <a:buFont typeface="Arial"/>
              <a:buChar char="•"/>
            </a:pPr>
            <a:r>
              <a:rPr lang="en-US" dirty="0"/>
              <a:t>Goalie loses required equipment.</a:t>
            </a:r>
            <a:endParaRPr lang="en-US" dirty="0">
              <a:cs typeface="Calibri" panose="020F0502020204030204"/>
            </a:endParaRPr>
          </a:p>
          <a:p>
            <a:endParaRPr lang="en-US" dirty="0"/>
          </a:p>
          <a:p>
            <a:r>
              <a:rPr lang="en-US" b="1" dirty="0"/>
              <a:t>Exception: </a:t>
            </a:r>
            <a:r>
              <a:rPr lang="en-US" dirty="0"/>
              <a:t>The dead</a:t>
            </a:r>
            <a:r>
              <a:rPr lang="en-US" baseline="0" dirty="0"/>
              <a:t> ball signal is not given when stopping the clock on a goal.</a:t>
            </a:r>
            <a:r>
              <a:rPr lang="en-US" dirty="0"/>
              <a:t> DO NOT raise a single arm prior to your goal signal.</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Does play stop if the</a:t>
            </a:r>
            <a:r>
              <a:rPr lang="en-US" b="1" baseline="0" dirty="0"/>
              <a:t> goalkeeper is </a:t>
            </a:r>
            <a:r>
              <a:rPr lang="en-US" b="1" dirty="0"/>
              <a:t>OUT OF THE CREASE and loses his stick</a:t>
            </a:r>
            <a:r>
              <a:rPr lang="en-US" b="1" u="none" baseline="0" dirty="0"/>
              <a:t>?</a:t>
            </a:r>
            <a:endParaRPr lang="en-US" b="1" u="sng" baseline="0" dirty="0"/>
          </a:p>
          <a:p>
            <a:pPr marL="181225" indent="-181225">
              <a:buFont typeface="Arial" panose="020B0604020202020204" pitchFamily="34" charset="0"/>
              <a:buChar char="•"/>
            </a:pPr>
            <a:r>
              <a:rPr lang="en-US" u="sng" baseline="0" dirty="0"/>
              <a:t>No, the goalkeeper is </a:t>
            </a:r>
            <a:r>
              <a:rPr lang="en-US" u="sng" dirty="0"/>
              <a:t>treated as a field player when he is OUTSIDE of the crease.</a:t>
            </a:r>
            <a:endParaRPr lang="en-US" u="sng" dirty="0">
              <a:cs typeface="Calibri"/>
            </a:endParaRPr>
          </a:p>
        </p:txBody>
      </p:sp>
      <p:sp>
        <p:nvSpPr>
          <p:cNvPr id="4" name="Footer Placeholder 3">
            <a:extLst>
              <a:ext uri="{FF2B5EF4-FFF2-40B4-BE49-F238E27FC236}">
                <a16:creationId xmlns:a16="http://schemas.microsoft.com/office/drawing/2014/main" id="{99C696C8-1D75-DB25-371C-62E07E06312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STARTING THE CLOCK</a:t>
            </a:r>
          </a:p>
          <a:p>
            <a:pPr marL="181225" indent="-181225">
              <a:buFont typeface="Arial" panose="020B0604020202020204" pitchFamily="34" charset="0"/>
              <a:buChar char="•"/>
            </a:pPr>
            <a:r>
              <a:rPr lang="en-US" dirty="0"/>
              <a:t>Clock starts and stops with a whistle.</a:t>
            </a:r>
          </a:p>
          <a:p>
            <a:pPr marL="181225" indent="-181225">
              <a:buFont typeface="Arial" panose="020B0604020202020204" pitchFamily="34" charset="0"/>
              <a:buChar char="•"/>
            </a:pPr>
            <a:r>
              <a:rPr lang="en-US" dirty="0"/>
              <a:t>Long blast to start</a:t>
            </a:r>
            <a:r>
              <a:rPr lang="en-US" baseline="0" dirty="0"/>
              <a:t> that is at least a 2-count</a:t>
            </a:r>
            <a:endParaRPr lang="en-US" baseline="0" dirty="0">
              <a:cs typeface="Calibri"/>
            </a:endParaRPr>
          </a:p>
          <a:p>
            <a:endParaRPr lang="en-US" baseline="0" dirty="0"/>
          </a:p>
          <a:p>
            <a:r>
              <a:rPr lang="en-US" b="1" baseline="0" dirty="0"/>
              <a:t>Class Question:</a:t>
            </a:r>
            <a:endParaRPr lang="en-US" b="1" baseline="0" dirty="0">
              <a:cs typeface="Calibri"/>
            </a:endParaRPr>
          </a:p>
          <a:p>
            <a:r>
              <a:rPr lang="en-US" b="1" baseline="0" dirty="0"/>
              <a:t>Is it okay to pump the arm or do the “front stroke” when winding the clock?</a:t>
            </a:r>
          </a:p>
          <a:p>
            <a:r>
              <a:rPr lang="en-US" u="sng" baseline="0" dirty="0"/>
              <a:t>No. The correct mechanic is to wind the arm backwards </a:t>
            </a:r>
            <a:r>
              <a:rPr lang="en-US" u="sng" dirty="0"/>
              <a:t>1.5 times with the hand starting at the top and finishing at the bottom, while</a:t>
            </a:r>
            <a:r>
              <a:rPr lang="en-US" u="sng" baseline="0" dirty="0"/>
              <a:t> whistling the play to begin.</a:t>
            </a:r>
            <a:endParaRPr lang="en-US" u="sng" dirty="0">
              <a:cs typeface="Calibri"/>
            </a:endParaRPr>
          </a:p>
        </p:txBody>
      </p:sp>
      <p:sp>
        <p:nvSpPr>
          <p:cNvPr id="4" name="Footer Placeholder 3">
            <a:extLst>
              <a:ext uri="{FF2B5EF4-FFF2-40B4-BE49-F238E27FC236}">
                <a16:creationId xmlns:a16="http://schemas.microsoft.com/office/drawing/2014/main" id="{90F6502D-7074-E97D-3C86-8FD5D6D9136D}"/>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SIGNALING A TIMEOUT</a:t>
            </a:r>
          </a:p>
          <a:p>
            <a:pPr marL="181225" indent="-181225">
              <a:buFont typeface="Arial" panose="020B0604020202020204" pitchFamily="34" charset="0"/>
              <a:buChar char="•"/>
            </a:pPr>
            <a:r>
              <a:rPr lang="en-US" dirty="0"/>
              <a:t>Determine whether the time-out can be legally granted.</a:t>
            </a:r>
          </a:p>
          <a:p>
            <a:pPr marL="181225" indent="-181225">
              <a:buFont typeface="Arial" panose="020B0604020202020204" pitchFamily="34" charset="0"/>
              <a:buChar char="•"/>
            </a:pPr>
            <a:r>
              <a:rPr lang="en-US" dirty="0"/>
              <a:t>Blow the whistle</a:t>
            </a:r>
          </a:p>
          <a:p>
            <a:pPr marL="181225" indent="-181225">
              <a:buFont typeface="Arial" panose="020B0604020202020204" pitchFamily="34" charset="0"/>
              <a:buChar char="•"/>
            </a:pPr>
            <a:r>
              <a:rPr lang="en-US" dirty="0"/>
              <a:t>Wave both arms overhead</a:t>
            </a:r>
          </a:p>
          <a:p>
            <a:pPr marL="181225" indent="-181225">
              <a:buFont typeface="Arial" panose="020B0604020202020204" pitchFamily="34" charset="0"/>
              <a:buChar char="•"/>
            </a:pPr>
            <a:r>
              <a:rPr lang="en-US" dirty="0"/>
              <a:t>Point to the bench of the team calling the time-out, and announce the time-out (e.g., “Time-out, Blue!).</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Do yo</a:t>
            </a:r>
            <a:r>
              <a:rPr lang="en-US" b="1" baseline="0" dirty="0"/>
              <a:t>u have to look behind you to see if the head coach is the coach calling the timeout?</a:t>
            </a:r>
          </a:p>
          <a:p>
            <a:pPr marL="181225" indent="-181225">
              <a:buFont typeface="Arial" panose="020B0604020202020204" pitchFamily="34" charset="0"/>
              <a:buChar char="•"/>
            </a:pPr>
            <a:r>
              <a:rPr lang="en-US" u="sng" baseline="0" dirty="0"/>
              <a:t>It is not recommended that any official turn away from live ball play to confirm who on the bench asked for a timeout.</a:t>
            </a:r>
            <a:endParaRPr lang="en-US" u="sng" dirty="0">
              <a:cs typeface="Calibri"/>
            </a:endParaRPr>
          </a:p>
        </p:txBody>
      </p:sp>
      <p:sp>
        <p:nvSpPr>
          <p:cNvPr id="4" name="Footer Placeholder 3">
            <a:extLst>
              <a:ext uri="{FF2B5EF4-FFF2-40B4-BE49-F238E27FC236}">
                <a16:creationId xmlns:a16="http://schemas.microsoft.com/office/drawing/2014/main" id="{CFFDB2A0-64C8-4D2F-F497-09DA79593766}"/>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TEAM TIMEOUTS</a:t>
            </a:r>
          </a:p>
          <a:p>
            <a:pPr marL="181225" indent="-181225">
              <a:buFont typeface="Arial" panose="020B0604020202020204" pitchFamily="34" charset="0"/>
              <a:buChar char="•"/>
            </a:pPr>
            <a:r>
              <a:rPr lang="en-US" dirty="0"/>
              <a:t>Two minutes</a:t>
            </a:r>
            <a:r>
              <a:rPr lang="en-US" baseline="0" dirty="0"/>
              <a:t> including the</a:t>
            </a:r>
            <a:r>
              <a:rPr lang="en-US" dirty="0"/>
              <a:t> 20 second warning.</a:t>
            </a:r>
          </a:p>
          <a:p>
            <a:pPr marL="181225" indent="-181225">
              <a:buFont typeface="Arial" panose="020B0604020202020204" pitchFamily="34" charset="0"/>
              <a:buChar char="•"/>
            </a:pPr>
            <a:r>
              <a:rPr lang="en-US" dirty="0"/>
              <a:t>If the team that called  TO is ready early, opponents are given 20 second warning.</a:t>
            </a:r>
            <a:endParaRPr lang="en-US" dirty="0">
              <a:cs typeface="Calibri"/>
            </a:endParaRPr>
          </a:p>
          <a:p>
            <a:pPr marL="181225" indent="-181225">
              <a:buFont typeface="Arial" panose="020B0604020202020204" pitchFamily="34" charset="0"/>
              <a:buChar char="•"/>
            </a:pPr>
            <a:r>
              <a:rPr lang="en-US" dirty="0"/>
              <a:t>Coaches must remain in the coach's area.</a:t>
            </a:r>
            <a:endParaRPr lang="en-US" dirty="0">
              <a:cs typeface="Calibri"/>
            </a:endParaRPr>
          </a:p>
          <a:p>
            <a:pPr marL="181225" indent="-181225">
              <a:buFont typeface="Arial" panose="020B0604020202020204" pitchFamily="34" charset="0"/>
              <a:buChar char="•"/>
            </a:pPr>
            <a:r>
              <a:rPr lang="en-US" dirty="0">
                <a:cs typeface="Calibri"/>
              </a:rPr>
              <a:t>Explain timeout and how to administer it properly</a:t>
            </a:r>
          </a:p>
          <a:p>
            <a:endParaRPr lang="en-US" dirty="0"/>
          </a:p>
          <a:p>
            <a:r>
              <a:rPr lang="en-US" b="1" dirty="0"/>
              <a:t>Class Questions:</a:t>
            </a:r>
            <a:endParaRPr lang="en-US" b="1" dirty="0">
              <a:cs typeface="Calibri"/>
            </a:endParaRPr>
          </a:p>
          <a:p>
            <a:pPr marL="181225" indent="-181225">
              <a:buFont typeface="Arial" panose="020B0604020202020204" pitchFamily="34" charset="0"/>
              <a:buChar char="•"/>
            </a:pPr>
            <a:r>
              <a:rPr lang="en-US" dirty="0"/>
              <a:t>What</a:t>
            </a:r>
            <a:r>
              <a:rPr lang="en-US" baseline="0" dirty="0"/>
              <a:t> do you say to inform the teams that they must take the field?</a:t>
            </a:r>
          </a:p>
          <a:p>
            <a:pPr marL="664488" lvl="1" indent="-181225">
              <a:buFont typeface="Arial" panose="020B0604020202020204" pitchFamily="34" charset="0"/>
              <a:buChar char="•"/>
            </a:pPr>
            <a:r>
              <a:rPr lang="en-US" u="sng" baseline="0" dirty="0"/>
              <a:t>“Timer’s on!”</a:t>
            </a:r>
            <a:endParaRPr lang="en-US" u="sng" baseline="0" dirty="0">
              <a:cs typeface="Calibri"/>
            </a:endParaRPr>
          </a:p>
          <a:p>
            <a:pPr marL="181225" indent="-181225">
              <a:buFont typeface="Arial" panose="020B0604020202020204" pitchFamily="34" charset="0"/>
              <a:buChar char="•"/>
            </a:pPr>
            <a:r>
              <a:rPr lang="en-US" baseline="0" dirty="0"/>
              <a:t>If the team that called the timeout is ready to go before 1:40 has elapsed should the officials say, “Timer’s on” and make the opposing team get back on the field?</a:t>
            </a:r>
          </a:p>
          <a:p>
            <a:pPr marL="664488" lvl="1" indent="-181225">
              <a:buFont typeface="Arial" panose="020B0604020202020204" pitchFamily="34" charset="0"/>
              <a:buChar char="•"/>
            </a:pPr>
            <a:r>
              <a:rPr lang="en-US" u="sng" baseline="0" dirty="0"/>
              <a:t>Yes, the team that called the timeout does not have to use the entire allotted time.</a:t>
            </a:r>
            <a:endParaRPr lang="en-US" u="sng" baseline="0" dirty="0">
              <a:cs typeface="Calibri"/>
            </a:endParaRPr>
          </a:p>
          <a:p>
            <a:pPr marL="181225" indent="-181225">
              <a:buFont typeface="Arial" panose="020B0604020202020204" pitchFamily="34" charset="0"/>
              <a:buChar char="•"/>
            </a:pPr>
            <a:r>
              <a:rPr lang="en-US" u="none" baseline="0" dirty="0"/>
              <a:t>What is the call for failing to be ready on the field before the timer runs out?</a:t>
            </a:r>
          </a:p>
          <a:p>
            <a:pPr marL="664488" lvl="1" indent="-181225">
              <a:buFont typeface="Arial" panose="020B0604020202020204" pitchFamily="34" charset="0"/>
              <a:buChar char="•"/>
            </a:pPr>
            <a:r>
              <a:rPr lang="en-US" u="sng" dirty="0"/>
              <a:t>This is a delay of game penalty. A flag if it is on the team not entitled to possession, a turnover if committed by the team entitled to possession. This should ONLY be used if there is an egregious violation</a:t>
            </a:r>
            <a:endParaRPr lang="en-US" u="sng" dirty="0">
              <a:cs typeface="Calibri"/>
            </a:endParaRPr>
          </a:p>
          <a:p>
            <a:pPr lvl="1"/>
            <a:endParaRPr lang="en-US" u="none" dirty="0"/>
          </a:p>
        </p:txBody>
      </p:sp>
      <p:sp>
        <p:nvSpPr>
          <p:cNvPr id="4" name="Footer Placeholder 3">
            <a:extLst>
              <a:ext uri="{FF2B5EF4-FFF2-40B4-BE49-F238E27FC236}">
                <a16:creationId xmlns:a16="http://schemas.microsoft.com/office/drawing/2014/main" id="{F5B7BD8D-BC2E-8436-E79E-F635352B1C37}"/>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344866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sz="1000" b="1" dirty="0"/>
              <a:t>OFFICIALS TIMEOUTS</a:t>
            </a:r>
          </a:p>
          <a:p>
            <a:pPr marL="181225" indent="-181225">
              <a:buFont typeface="Arial" panose="020B0604020202020204" pitchFamily="34" charset="0"/>
              <a:buChar char="•"/>
            </a:pPr>
            <a:r>
              <a:rPr lang="en-US" sz="1000" dirty="0"/>
              <a:t>Officials may suspend play at their discretion:</a:t>
            </a:r>
          </a:p>
          <a:p>
            <a:pPr marL="664488" lvl="1" indent="-181225">
              <a:buFont typeface="Arial" panose="020B0604020202020204" pitchFamily="34" charset="0"/>
              <a:buChar char="•"/>
            </a:pPr>
            <a:r>
              <a:rPr lang="en-US" sz="1000" dirty="0"/>
              <a:t>harsh weather conditions</a:t>
            </a:r>
          </a:p>
          <a:p>
            <a:pPr marL="664488" lvl="1" indent="-181225">
              <a:buFont typeface="Arial" panose="020B0604020202020204" pitchFamily="34" charset="0"/>
              <a:buChar char="•"/>
            </a:pPr>
            <a:r>
              <a:rPr lang="en-US" sz="1000" dirty="0"/>
              <a:t>during dead ball</a:t>
            </a:r>
          </a:p>
          <a:p>
            <a:pPr marL="664488" lvl="1" indent="-181225">
              <a:buFont typeface="Arial" panose="020B0604020202020204" pitchFamily="34" charset="0"/>
              <a:buChar char="•"/>
            </a:pPr>
            <a:r>
              <a:rPr lang="en-US" sz="1000" dirty="0"/>
              <a:t>loss of player equipment (especially goalie)</a:t>
            </a:r>
          </a:p>
          <a:p>
            <a:pPr marL="664488" lvl="1" indent="-181225">
              <a:buFont typeface="Arial" panose="020B0604020202020204" pitchFamily="34" charset="0"/>
              <a:buChar char="•"/>
            </a:pPr>
            <a:r>
              <a:rPr lang="en-US" sz="1000" dirty="0"/>
              <a:t>injured player (immediately if in scrimmage  area)</a:t>
            </a:r>
          </a:p>
          <a:p>
            <a:pPr marL="664488" lvl="1" indent="-181225">
              <a:buFont typeface="Arial" panose="020B0604020202020204" pitchFamily="34" charset="0"/>
              <a:buChar char="•"/>
            </a:pPr>
            <a:r>
              <a:rPr lang="en-US" sz="1000" dirty="0"/>
              <a:t>excessive blood, open wound or blood on uniform. </a:t>
            </a:r>
          </a:p>
          <a:p>
            <a:pPr marL="483265" lvl="1"/>
            <a:endParaRPr lang="en-US" sz="1000" dirty="0"/>
          </a:p>
          <a:p>
            <a:pPr algn="l" rtl="0" fontAlgn="base"/>
            <a:r>
              <a:rPr lang="en-US" sz="1000" b="1" dirty="0">
                <a:solidFill>
                  <a:srgbClr val="E51937"/>
                </a:solidFill>
                <a:latin typeface="Azeri Sans" pitchFamily="2" charset="0"/>
              </a:rPr>
              <a:t>Demonstration: Starting and Stopping Clock </a:t>
            </a:r>
            <a:endParaRPr lang="en-US" sz="1000" b="1" i="0" dirty="0">
              <a:solidFill>
                <a:srgbClr val="E51937"/>
              </a:solidFill>
              <a:effectLst/>
            </a:endParaRPr>
          </a:p>
          <a:p>
            <a:pPr marL="171450" indent="-171450" fontAlgn="base">
              <a:buFont typeface="Arial" panose="020B0604020202020204" pitchFamily="34" charset="0"/>
              <a:buChar char="•"/>
            </a:pPr>
            <a:r>
              <a:rPr lang="en-US" sz="1000" dirty="0">
                <a:latin typeface="Azeri Sans" pitchFamily="2" charset="0"/>
              </a:rPr>
              <a:t>Using the proper mechanics demonstrate the correct procedure for stopping and starting the clock, calling a team or officials time out during a live or dead ball. </a:t>
            </a:r>
            <a:endParaRPr lang="en-US" sz="1000" b="0" i="0" dirty="0">
              <a:effectLst/>
            </a:endParaRPr>
          </a:p>
          <a:p>
            <a:pPr marL="483265" lvl="1"/>
            <a:endParaRPr lang="en-US" sz="1000" dirty="0"/>
          </a:p>
          <a:p>
            <a:pPr algn="l" rtl="0" fontAlgn="base"/>
            <a:r>
              <a:rPr lang="en-US" sz="1000" b="1" dirty="0">
                <a:solidFill>
                  <a:srgbClr val="E51937"/>
                </a:solidFill>
                <a:latin typeface="Azeri Sans" pitchFamily="2" charset="0"/>
              </a:rPr>
              <a:t>Activity: Starting and Stopping Clock </a:t>
            </a:r>
            <a:endParaRPr lang="en-US" sz="1000" b="1" i="0" dirty="0">
              <a:solidFill>
                <a:srgbClr val="E51937"/>
              </a:solidFill>
              <a:effectLst/>
            </a:endParaRPr>
          </a:p>
          <a:p>
            <a:pPr marL="171450" indent="-171450" fontAlgn="base">
              <a:buFont typeface="Arial" panose="020B0604020202020204" pitchFamily="34" charset="0"/>
              <a:buChar char="•"/>
            </a:pPr>
            <a:r>
              <a:rPr lang="en-US" sz="1000" dirty="0">
                <a:solidFill>
                  <a:srgbClr val="000000"/>
                </a:solidFill>
                <a:latin typeface="Azeri Sans" pitchFamily="2" charset="0"/>
              </a:rPr>
              <a:t>Participants demonstrate how to stop/restart clock. If space allows, go </a:t>
            </a:r>
            <a:r>
              <a:rPr lang="en-US" sz="1000" dirty="0">
                <a:solidFill>
                  <a:srgbClr val="000000"/>
                </a:solidFill>
              </a:rPr>
              <a:t> </a:t>
            </a:r>
            <a:r>
              <a:rPr lang="en-US" sz="1000" dirty="0">
                <a:solidFill>
                  <a:srgbClr val="000000"/>
                </a:solidFill>
                <a:latin typeface="Azeri Sans" pitchFamily="2" charset="0"/>
              </a:rPr>
              <a:t>outside for this activity to understand how loud the whistle needs to be </a:t>
            </a:r>
            <a:r>
              <a:rPr lang="en-US" sz="1000" dirty="0">
                <a:solidFill>
                  <a:srgbClr val="000000"/>
                </a:solidFill>
              </a:rPr>
              <a:t> </a:t>
            </a:r>
            <a:r>
              <a:rPr lang="en-US" sz="1000" dirty="0">
                <a:solidFill>
                  <a:srgbClr val="000000"/>
                </a:solidFill>
                <a:latin typeface="Azeri Sans" pitchFamily="2" charset="0"/>
              </a:rPr>
              <a:t>blown for others on the field to hear. </a:t>
            </a:r>
            <a:endParaRPr lang="en-US" sz="1000" dirty="0">
              <a:solidFill>
                <a:srgbClr val="000000"/>
              </a:solidFill>
            </a:endParaRPr>
          </a:p>
          <a:p>
            <a:pPr fontAlgn="base"/>
            <a:endParaRPr lang="en-US" sz="1000" dirty="0"/>
          </a:p>
          <a:p>
            <a:r>
              <a:rPr lang="en-US" sz="1000" b="1" dirty="0"/>
              <a:t>Class Question:</a:t>
            </a:r>
          </a:p>
          <a:p>
            <a:pPr marL="181225" indent="-181225">
              <a:buFont typeface="Arial" panose="020B0604020202020204" pitchFamily="34" charset="0"/>
              <a:buChar char="•"/>
            </a:pPr>
            <a:r>
              <a:rPr lang="en-US" sz="1000" dirty="0"/>
              <a:t>Who</a:t>
            </a:r>
            <a:r>
              <a:rPr lang="en-US" sz="1000" baseline="0" dirty="0"/>
              <a:t> gets the ball if the officials stop play while the ball is loose?</a:t>
            </a:r>
          </a:p>
          <a:p>
            <a:pPr marL="181225" indent="-181225">
              <a:buFont typeface="Arial" panose="020B0604020202020204" pitchFamily="34" charset="0"/>
              <a:buChar char="•"/>
            </a:pPr>
            <a:r>
              <a:rPr lang="en-US" sz="1000" u="sng" baseline="0" dirty="0"/>
              <a:t>The officials will award the ball via AP. In these situations, if time permits, it is recommended that the officials wait until a team gains possession of the ball. That is not always acceptable as in the case of an injured player in the scrimmage area.</a:t>
            </a:r>
            <a:endParaRPr lang="en-US" sz="1000" u="sng" dirty="0"/>
          </a:p>
          <a:p>
            <a:endParaRPr lang="en-US" sz="1000" dirty="0"/>
          </a:p>
        </p:txBody>
      </p:sp>
      <p:sp>
        <p:nvSpPr>
          <p:cNvPr id="4" name="Footer Placeholder 3">
            <a:extLst>
              <a:ext uri="{FF2B5EF4-FFF2-40B4-BE49-F238E27FC236}">
                <a16:creationId xmlns:a16="http://schemas.microsoft.com/office/drawing/2014/main" id="{F5572921-6D3F-FF84-EF47-00242B69C9A4}"/>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184580" indent="-184580" defTabSz="984894">
              <a:defRPr/>
            </a:pPr>
            <a:r>
              <a:rPr lang="en-US" b="1" dirty="0"/>
              <a:t>INJURIES</a:t>
            </a:r>
          </a:p>
          <a:p>
            <a:pPr marL="184580" indent="-184580" defTabSz="984894">
              <a:buFont typeface="Arial" panose="020B0604020202020204" pitchFamily="34" charset="0"/>
              <a:buChar char="•"/>
              <a:defRPr/>
            </a:pPr>
            <a:r>
              <a:rPr lang="en-US" dirty="0"/>
              <a:t>If possible, delay whistle if no team in possession until gained.</a:t>
            </a:r>
          </a:p>
          <a:p>
            <a:pPr marL="184580" indent="-184580" defTabSz="984894">
              <a:buFont typeface="Arial" panose="020B0604020202020204" pitchFamily="34" charset="0"/>
              <a:buChar char="•"/>
              <a:defRPr/>
            </a:pPr>
            <a:r>
              <a:rPr lang="en-US" dirty="0"/>
              <a:t>If ball is loose, use Alternate Possession unless loose in crease; award to Defense.</a:t>
            </a:r>
          </a:p>
          <a:p>
            <a:pPr marL="184580" indent="-184580" defTabSz="984894">
              <a:buFont typeface="Arial" panose="020B0604020202020204" pitchFamily="34" charset="0"/>
              <a:buChar char="•"/>
              <a:defRPr/>
            </a:pPr>
            <a:r>
              <a:rPr lang="en-US" dirty="0"/>
              <a:t>Teams may go to sideline; substitutions may be made.</a:t>
            </a:r>
          </a:p>
          <a:p>
            <a:pPr marL="184580" indent="-184580" defTabSz="984894">
              <a:buFont typeface="Arial" panose="020B0604020202020204" pitchFamily="34" charset="0"/>
              <a:buChar char="•"/>
              <a:defRPr/>
            </a:pPr>
            <a:r>
              <a:rPr lang="en-US" dirty="0"/>
              <a:t>Officials should restart play as soon as the injured player has been removed from the field.</a:t>
            </a:r>
          </a:p>
          <a:p>
            <a:pPr marL="184580" indent="-184580" defTabSz="984894">
              <a:buFont typeface="Arial" panose="020B0604020202020204" pitchFamily="34" charset="0"/>
              <a:buChar char="•"/>
              <a:defRPr/>
            </a:pPr>
            <a:r>
              <a:rPr lang="en-US" dirty="0"/>
              <a:t>The injured player shall be replaced before the restart but can substitute back into the game </a:t>
            </a:r>
            <a:r>
              <a:rPr lang="en-US" b="1" dirty="0"/>
              <a:t>after the next dead ball </a:t>
            </a:r>
            <a:r>
              <a:rPr lang="en-US" dirty="0"/>
              <a:t>following the resumption of play. </a:t>
            </a:r>
            <a:endParaRPr lang="en-US" dirty="0">
              <a:cs typeface="Calibri"/>
            </a:endParaRPr>
          </a:p>
          <a:p>
            <a:pPr defTabSz="984894">
              <a:defRPr/>
            </a:pPr>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Should</a:t>
            </a:r>
            <a:r>
              <a:rPr lang="en-US" baseline="0" dirty="0"/>
              <a:t> the official attend to the injured player?</a:t>
            </a:r>
          </a:p>
          <a:p>
            <a:pPr marL="181225" indent="-181225">
              <a:buFont typeface="Arial" panose="020B0604020202020204" pitchFamily="34" charset="0"/>
              <a:buChar char="•"/>
            </a:pPr>
            <a:r>
              <a:rPr lang="en-US" u="sng" baseline="0" dirty="0"/>
              <a:t>Absolutely not! The officials should make sure the appropriate medical personnel attend to the injured player.</a:t>
            </a:r>
            <a:endParaRPr lang="en-US" u="sng" dirty="0">
              <a:cs typeface="Calibri"/>
            </a:endParaRPr>
          </a:p>
          <a:p>
            <a:endParaRPr lang="en-US" u="sng" dirty="0"/>
          </a:p>
        </p:txBody>
      </p:sp>
      <p:sp>
        <p:nvSpPr>
          <p:cNvPr id="4" name="Footer Placeholder 3">
            <a:extLst>
              <a:ext uri="{FF2B5EF4-FFF2-40B4-BE49-F238E27FC236}">
                <a16:creationId xmlns:a16="http://schemas.microsoft.com/office/drawing/2014/main" id="{0C6E7A5E-6959-3E12-049C-FE9FFAEC668C}"/>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MERCY RULE</a:t>
            </a:r>
          </a:p>
          <a:p>
            <a:pPr marL="181225" indent="-181225">
              <a:buFont typeface="Arial" panose="020B0604020202020204" pitchFamily="34" charset="0"/>
              <a:buChar char="•"/>
            </a:pPr>
            <a:r>
              <a:rPr lang="en-US" dirty="0"/>
              <a:t>Score difference of 12 goals in second half.</a:t>
            </a:r>
          </a:p>
          <a:p>
            <a:pPr marL="181225" indent="-181225">
              <a:buFont typeface="Arial" panose="020B0604020202020204" pitchFamily="34" charset="0"/>
              <a:buChar char="•"/>
            </a:pPr>
            <a:r>
              <a:rPr lang="en-US" dirty="0"/>
              <a:t>Remains running clock even if goal differential becomes less than 12</a:t>
            </a:r>
          </a:p>
          <a:p>
            <a:pPr marL="181225" indent="-181225">
              <a:buFont typeface="Arial" panose="020B0604020202020204" pitchFamily="34" charset="0"/>
              <a:buChar char="•"/>
            </a:pPr>
            <a:r>
              <a:rPr lang="en-US" dirty="0"/>
              <a:t>Running clock stops for TO and injury only. </a:t>
            </a:r>
            <a:endParaRPr lang="en-US" dirty="0">
              <a:cs typeface="Calibri"/>
            </a:endParaRPr>
          </a:p>
          <a:p>
            <a:pPr marL="181225" indent="-181225">
              <a:buFont typeface="Arial" panose="020B0604020202020204" pitchFamily="34" charset="0"/>
              <a:buChar char="•"/>
            </a:pPr>
            <a:r>
              <a:rPr lang="en-US" dirty="0"/>
              <a:t>Penalties begin with whistle resuming play and are running time.</a:t>
            </a:r>
          </a:p>
          <a:p>
            <a:pPr marL="181225" indent="-181225">
              <a:buFont typeface="Arial" panose="020B0604020202020204" pitchFamily="34" charset="0"/>
              <a:buChar char="•"/>
            </a:pPr>
            <a:r>
              <a:rPr lang="en-US" dirty="0">
                <a:cs typeface="Calibri"/>
              </a:rPr>
              <a:t>Call out release time upon restart if using visible clock</a:t>
            </a:r>
          </a:p>
          <a:p>
            <a:endParaRPr lang="en-US" dirty="0"/>
          </a:p>
        </p:txBody>
      </p:sp>
      <p:sp>
        <p:nvSpPr>
          <p:cNvPr id="4" name="Footer Placeholder 3">
            <a:extLst>
              <a:ext uri="{FF2B5EF4-FFF2-40B4-BE49-F238E27FC236}">
                <a16:creationId xmlns:a16="http://schemas.microsoft.com/office/drawing/2014/main" id="{CFD39C13-C5D3-B830-079A-9B4D02B4C18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OVERTIME</a:t>
            </a:r>
          </a:p>
          <a:p>
            <a:pPr marL="181225" indent="-181225">
              <a:buFont typeface="Arial" panose="020B0604020202020204" pitchFamily="34" charset="0"/>
              <a:buChar char="•"/>
            </a:pPr>
            <a:r>
              <a:rPr lang="en-US" dirty="0"/>
              <a:t>2-minute intermissions.</a:t>
            </a:r>
          </a:p>
          <a:p>
            <a:pPr marL="181225" indent="-181225">
              <a:buFont typeface="Arial" panose="020B0604020202020204" pitchFamily="34" charset="0"/>
              <a:buChar char="•"/>
            </a:pPr>
            <a:r>
              <a:rPr lang="en-US" dirty="0"/>
              <a:t>4-minute period until a goal.</a:t>
            </a:r>
            <a:endParaRPr lang="en-US" dirty="0">
              <a:cs typeface="Calibri"/>
            </a:endParaRPr>
          </a:p>
          <a:p>
            <a:pPr marL="181225" indent="-181225">
              <a:buFont typeface="Arial" panose="020B0604020202020204" pitchFamily="34" charset="0"/>
              <a:buChar char="•"/>
            </a:pPr>
            <a:r>
              <a:rPr lang="en-US" dirty="0"/>
              <a:t>Change goals after</a:t>
            </a:r>
            <a:r>
              <a:rPr lang="en-US" baseline="0" dirty="0"/>
              <a:t> each 4-minute overtime period.</a:t>
            </a:r>
            <a:endParaRPr lang="en-US" dirty="0">
              <a:cs typeface="Calibri"/>
            </a:endParaRPr>
          </a:p>
          <a:p>
            <a:pPr marL="181225" indent="-181225">
              <a:buFont typeface="Arial" panose="020B0604020202020204" pitchFamily="34" charset="0"/>
              <a:buChar char="•"/>
            </a:pPr>
            <a:r>
              <a:rPr lang="en-US" dirty="0"/>
              <a:t>Repeat until winner.</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Can the losing team coach call for an equipment check after</a:t>
            </a:r>
            <a:r>
              <a:rPr lang="en-US" b="1" baseline="0" dirty="0"/>
              <a:t> the winning goal in an overtime period?</a:t>
            </a:r>
          </a:p>
          <a:p>
            <a:pPr marL="181225" indent="-181225">
              <a:buFont typeface="Arial" panose="020B0604020202020204" pitchFamily="34" charset="0"/>
              <a:buChar char="•"/>
            </a:pPr>
            <a:r>
              <a:rPr lang="en-US" u="sng" baseline="0" dirty="0"/>
              <a:t>No, the game is over and no equipment check is permitted.</a:t>
            </a:r>
            <a:endParaRPr lang="en-US" u="sng" dirty="0">
              <a:cs typeface="Calibri"/>
            </a:endParaRPr>
          </a:p>
        </p:txBody>
      </p:sp>
      <p:sp>
        <p:nvSpPr>
          <p:cNvPr id="4" name="Footer Placeholder 3">
            <a:extLst>
              <a:ext uri="{FF2B5EF4-FFF2-40B4-BE49-F238E27FC236}">
                <a16:creationId xmlns:a16="http://schemas.microsoft.com/office/drawing/2014/main" id="{AC804482-5E01-E27D-817A-FBEF7AEA9E2E}"/>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RULE 1 – THE GAME, FIELD &amp; EQUIPMENT</a:t>
            </a:r>
          </a:p>
          <a:p>
            <a:r>
              <a:rPr lang="en-US" b="1" dirty="0"/>
              <a:t>Teams</a:t>
            </a:r>
          </a:p>
          <a:p>
            <a:pPr marL="181225" indent="-181225">
              <a:buFont typeface="Arial" panose="020B0604020202020204" pitchFamily="34" charset="0"/>
              <a:buChar char="•"/>
            </a:pPr>
            <a:r>
              <a:rPr lang="en-US" dirty="0"/>
              <a:t>2 teams of 10</a:t>
            </a:r>
          </a:p>
          <a:p>
            <a:pPr marL="181225" indent="-181225">
              <a:buFont typeface="Arial" panose="020B0604020202020204" pitchFamily="34" charset="0"/>
              <a:buChar char="•"/>
            </a:pPr>
            <a:r>
              <a:rPr lang="en-US" dirty="0"/>
              <a:t>Must have legally equipped goalie</a:t>
            </a:r>
          </a:p>
          <a:p>
            <a:r>
              <a:rPr lang="en-US" b="1" baseline="0" dirty="0"/>
              <a:t>Goals</a:t>
            </a:r>
            <a:endParaRPr lang="en-US" b="0" baseline="0" dirty="0"/>
          </a:p>
          <a:p>
            <a:pPr marL="181225" indent="-181225">
              <a:buFont typeface="Arial" panose="020B0604020202020204" pitchFamily="34" charset="0"/>
              <a:buChar char="•"/>
            </a:pPr>
            <a:r>
              <a:rPr lang="en-US" baseline="0" dirty="0"/>
              <a:t>6x6’ </a:t>
            </a:r>
          </a:p>
          <a:p>
            <a:r>
              <a:rPr lang="en-US" b="1" baseline="0" dirty="0"/>
              <a:t>Ball</a:t>
            </a:r>
            <a:endParaRPr lang="en-US" b="0" baseline="0" dirty="0"/>
          </a:p>
          <a:p>
            <a:pPr marL="181225" indent="-181225">
              <a:buFont typeface="Arial" panose="020B0604020202020204" pitchFamily="34" charset="0"/>
              <a:buChar char="•"/>
            </a:pPr>
            <a:r>
              <a:rPr lang="en-US" b="0" baseline="0" dirty="0"/>
              <a:t>White – Orange, Green, Yellow if Coaches Agree</a:t>
            </a:r>
          </a:p>
          <a:p>
            <a:pPr marL="181225" indent="-181225">
              <a:buFont typeface="Arial" panose="020B0604020202020204" pitchFamily="34" charset="0"/>
              <a:buChar char="•"/>
            </a:pPr>
            <a:r>
              <a:rPr lang="en-US" baseline="0" dirty="0"/>
              <a:t>“Meets NOCSAE standard” stamped on ball</a:t>
            </a:r>
          </a:p>
          <a:p>
            <a:r>
              <a:rPr lang="en-US" b="1" baseline="0" dirty="0"/>
              <a:t>Class Questions</a:t>
            </a:r>
          </a:p>
          <a:p>
            <a:pPr marL="181225" indent="-181225">
              <a:buFont typeface="Arial" panose="020B0604020202020204" pitchFamily="34" charset="0"/>
              <a:buChar char="•"/>
            </a:pPr>
            <a:r>
              <a:rPr lang="en-US" dirty="0"/>
              <a:t>Does the ball have to be stamped “NFHS” to be legal for play?</a:t>
            </a:r>
          </a:p>
          <a:p>
            <a:pPr marL="181225" indent="-181225">
              <a:buFont typeface="Arial" panose="020B0604020202020204" pitchFamily="34" charset="0"/>
              <a:buChar char="•"/>
            </a:pPr>
            <a:r>
              <a:rPr lang="en-US" u="sng" dirty="0"/>
              <a:t>No,</a:t>
            </a:r>
            <a:r>
              <a:rPr lang="en-US" u="sng" baseline="0" dirty="0"/>
              <a:t> just “Meets NOCSAE Standard.”</a:t>
            </a:r>
            <a:endParaRPr lang="en-US" u="sng" dirty="0"/>
          </a:p>
        </p:txBody>
      </p:sp>
      <p:sp>
        <p:nvSpPr>
          <p:cNvPr id="4" name="Footer Placeholder 3">
            <a:extLst>
              <a:ext uri="{FF2B5EF4-FFF2-40B4-BE49-F238E27FC236}">
                <a16:creationId xmlns:a16="http://schemas.microsoft.com/office/drawing/2014/main" id="{48BF0B81-0CBC-B831-5115-E904E54F075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225310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INTERUPTION OF PLAY</a:t>
            </a:r>
          </a:p>
          <a:p>
            <a:pPr marL="181225" indent="-181225">
              <a:buFont typeface="Arial" panose="020B0604020202020204" pitchFamily="34" charset="0"/>
              <a:buChar char="•"/>
            </a:pPr>
            <a:r>
              <a:rPr lang="en-US" dirty="0"/>
              <a:t>Appendix E of Rulebook for Lightning or Thunder</a:t>
            </a:r>
          </a:p>
          <a:p>
            <a:pPr marL="181225" indent="-181225">
              <a:buFont typeface="Arial" panose="020B0604020202020204" pitchFamily="34" charset="0"/>
              <a:buChar char="•"/>
            </a:pPr>
            <a:r>
              <a:rPr lang="en-US" dirty="0"/>
              <a:t>30m after last flash</a:t>
            </a:r>
          </a:p>
          <a:p>
            <a:pPr marL="181225" indent="-181225">
              <a:buFont typeface="Arial" panose="020B0604020202020204" pitchFamily="34" charset="0"/>
              <a:buChar char="•"/>
            </a:pPr>
            <a:r>
              <a:rPr lang="en-US" dirty="0"/>
              <a:t>Unless conference, association or state rules supersede.</a:t>
            </a:r>
          </a:p>
          <a:p>
            <a:pPr marL="181225" indent="-181225">
              <a:buFont typeface="Arial" panose="020B0604020202020204" pitchFamily="34" charset="0"/>
              <a:buChar char="•"/>
            </a:pPr>
            <a:r>
              <a:rPr lang="en-US" dirty="0"/>
              <a:t>Periods can be reduced due to unusual circumstances if both coaches and Referee agree.</a:t>
            </a:r>
          </a:p>
          <a:p>
            <a:pPr marL="181225" indent="-181225">
              <a:buFont typeface="Arial" panose="020B0604020202020204" pitchFamily="34" charset="0"/>
              <a:buChar char="•"/>
            </a:pPr>
            <a:r>
              <a:rPr lang="en-US" dirty="0"/>
              <a:t>Discuss “what-ifs” during the first suspension with Athletic Trainer, Game Manager and Coaches</a:t>
            </a:r>
          </a:p>
          <a:p>
            <a:endParaRPr lang="en-US" dirty="0"/>
          </a:p>
          <a:p>
            <a:r>
              <a:rPr lang="en-US" b="1" dirty="0"/>
              <a:t>Class Question:</a:t>
            </a:r>
          </a:p>
          <a:p>
            <a:pPr marL="181225" indent="-181225">
              <a:buFont typeface="Arial" panose="020B0604020202020204" pitchFamily="34" charset="0"/>
              <a:buChar char="•"/>
            </a:pPr>
            <a:r>
              <a:rPr lang="en-US" b="1" dirty="0"/>
              <a:t>What</a:t>
            </a:r>
            <a:r>
              <a:rPr lang="en-US" b="1" baseline="0" dirty="0"/>
              <a:t> if the coaches do not agree to reducing the game time due to unusual circumstances</a:t>
            </a:r>
            <a:r>
              <a:rPr lang="en-US" b="1" u="none" baseline="0" dirty="0"/>
              <a:t>?</a:t>
            </a:r>
          </a:p>
          <a:p>
            <a:pPr marL="181225" indent="-181225">
              <a:buFont typeface="Arial" panose="020B0604020202020204" pitchFamily="34" charset="0"/>
              <a:buChar char="•"/>
            </a:pPr>
            <a:r>
              <a:rPr lang="en-US" u="sng" baseline="0" dirty="0"/>
              <a:t>The game time remains the same, but the officials may suspend play again at their discretion if they judge the game must stop due to safety concerns.</a:t>
            </a:r>
            <a:endParaRPr lang="en-US" u="sng" dirty="0">
              <a:cs typeface="Calibri"/>
            </a:endParaRPr>
          </a:p>
        </p:txBody>
      </p:sp>
      <p:sp>
        <p:nvSpPr>
          <p:cNvPr id="4" name="Footer Placeholder 3">
            <a:extLst>
              <a:ext uri="{FF2B5EF4-FFF2-40B4-BE49-F238E27FC236}">
                <a16:creationId xmlns:a16="http://schemas.microsoft.com/office/drawing/2014/main" id="{B7C7CF68-BCEE-208C-EFE4-6ADB5BA5B630}"/>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25760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defTabSz="966529"/>
            <a:r>
              <a:rPr lang="en-US" b="1" dirty="0"/>
              <a:t>KAHOOT (</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Footer Placeholder 3">
            <a:extLst>
              <a:ext uri="{FF2B5EF4-FFF2-40B4-BE49-F238E27FC236}">
                <a16:creationId xmlns:a16="http://schemas.microsoft.com/office/drawing/2014/main" id="{16E61AB6-6F08-B092-54FE-5A836BFE3FBD}"/>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235961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Footer Placeholder 3">
            <a:extLst>
              <a:ext uri="{FF2B5EF4-FFF2-40B4-BE49-F238E27FC236}">
                <a16:creationId xmlns:a16="http://schemas.microsoft.com/office/drawing/2014/main" id="{D8092811-0295-D00C-9633-E8E6FB616C6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950519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dirty="0"/>
              <a:t>Please let us know if you have any questions or comments on this presentation.</a:t>
            </a:r>
          </a:p>
          <a:p>
            <a:r>
              <a:rPr lang="en-US" dirty="0"/>
              <a:t>Thank you for taking your time to develop the next crop of officials!</a:t>
            </a:r>
          </a:p>
          <a:p>
            <a:r>
              <a:rPr lang="en-US"/>
              <a:t>officials@usalacrosse.com</a:t>
            </a:r>
          </a:p>
        </p:txBody>
      </p:sp>
      <p:sp>
        <p:nvSpPr>
          <p:cNvPr id="4" name="Footer Placeholder 3">
            <a:extLst>
              <a:ext uri="{FF2B5EF4-FFF2-40B4-BE49-F238E27FC236}">
                <a16:creationId xmlns:a16="http://schemas.microsoft.com/office/drawing/2014/main" id="{A20F1169-73FA-AAB8-ADAB-5B0267D9DF5F}"/>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70172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sz="1000" b="1" baseline="0" dirty="0"/>
              <a:t>STANDARD FIELD</a:t>
            </a:r>
            <a:endParaRPr lang="en-US" sz="1000" b="0" baseline="0" dirty="0"/>
          </a:p>
          <a:p>
            <a:pPr marL="181225" indent="-181225">
              <a:buFont typeface="Arial" panose="020B0604020202020204" pitchFamily="34" charset="0"/>
              <a:buChar char="•"/>
            </a:pPr>
            <a:r>
              <a:rPr lang="en-US" sz="1000" b="0" baseline="0" dirty="0"/>
              <a:t>110 yards long X 53 1/3 – 60 yards long</a:t>
            </a:r>
          </a:p>
          <a:p>
            <a:pPr marL="181225" indent="-181225">
              <a:buFont typeface="Arial" panose="020B0604020202020204" pitchFamily="34" charset="0"/>
              <a:buChar char="•"/>
            </a:pPr>
            <a:r>
              <a:rPr lang="en-US" sz="1000" b="0" baseline="0" dirty="0"/>
              <a:t>Shorter than a football field, less wide than a soccer field</a:t>
            </a:r>
          </a:p>
          <a:p>
            <a:pPr marL="181225" indent="-181225">
              <a:buFont typeface="Arial" panose="020B0604020202020204" pitchFamily="34" charset="0"/>
              <a:buChar char="•"/>
            </a:pPr>
            <a:r>
              <a:rPr lang="en-US" sz="1000" b="0" baseline="0" dirty="0"/>
              <a:t>If on a football field the end lines go through the middle of the endzones and must be visible or penalty in 2023</a:t>
            </a:r>
          </a:p>
          <a:p>
            <a:r>
              <a:rPr lang="en-US" sz="1000" b="1" dirty="0"/>
              <a:t>Midline</a:t>
            </a:r>
            <a:r>
              <a:rPr lang="en-US" sz="1000" dirty="0"/>
              <a:t> – only line that is 4” long</a:t>
            </a:r>
          </a:p>
          <a:p>
            <a:pPr marL="181225" indent="-181225">
              <a:buFont typeface="Arial" panose="020B0604020202020204" pitchFamily="34" charset="0"/>
              <a:buChar char="•"/>
            </a:pPr>
            <a:r>
              <a:rPr lang="en-US" sz="1000" b="0" baseline="0" dirty="0"/>
              <a:t>A line must go through the midfield logo</a:t>
            </a:r>
          </a:p>
          <a:p>
            <a:pPr marL="181225" indent="-181225">
              <a:buFont typeface="Arial" panose="020B0604020202020204" pitchFamily="34" charset="0"/>
              <a:buChar char="•"/>
            </a:pPr>
            <a:r>
              <a:rPr lang="en-US" sz="1000" b="0" baseline="0" dirty="0"/>
              <a:t>Home team responsible</a:t>
            </a:r>
          </a:p>
          <a:p>
            <a:pPr marL="181225" indent="-181225">
              <a:buFont typeface="Arial" panose="020B0604020202020204" pitchFamily="34" charset="0"/>
              <a:buChar char="•"/>
            </a:pPr>
            <a:r>
              <a:rPr lang="en-US" sz="1000" b="0" baseline="0" dirty="0"/>
              <a:t>If no midfield line the home team loses the first faceoff</a:t>
            </a:r>
            <a:endParaRPr lang="en-US" sz="1000" dirty="0"/>
          </a:p>
          <a:p>
            <a:r>
              <a:rPr lang="en-US" sz="1000" b="1" dirty="0"/>
              <a:t>End lines</a:t>
            </a:r>
            <a:r>
              <a:rPr lang="en-US" sz="1000" dirty="0"/>
              <a:t> – 15 yards behind GLE</a:t>
            </a:r>
          </a:p>
          <a:p>
            <a:r>
              <a:rPr lang="en-US" sz="1000" b="1" dirty="0"/>
              <a:t>Goal crease</a:t>
            </a:r>
            <a:r>
              <a:rPr lang="en-US" sz="1000" dirty="0"/>
              <a:t> – 9’ radius</a:t>
            </a:r>
          </a:p>
          <a:p>
            <a:r>
              <a:rPr lang="en-US" sz="1000" b="1" dirty="0"/>
              <a:t>Goal line</a:t>
            </a:r>
            <a:r>
              <a:rPr lang="en-US" sz="1000" dirty="0"/>
              <a:t> – 2” wide (same width as the goal pipes)</a:t>
            </a:r>
          </a:p>
          <a:p>
            <a:r>
              <a:rPr lang="en-US" sz="1000" b="1" dirty="0"/>
              <a:t>Table and bench areas</a:t>
            </a:r>
            <a:r>
              <a:rPr lang="en-US" sz="1000" dirty="0"/>
              <a:t> – 6 yards behind sideline</a:t>
            </a:r>
          </a:p>
          <a:p>
            <a:r>
              <a:rPr lang="en-US" sz="1000" b="1" dirty="0">
                <a:cs typeface="Calibri"/>
              </a:rPr>
              <a:t>Restraining Line</a:t>
            </a:r>
          </a:p>
          <a:p>
            <a:r>
              <a:rPr lang="en-US" sz="1000" b="1" dirty="0">
                <a:cs typeface="Calibri"/>
              </a:rPr>
              <a:t>Wing Line</a:t>
            </a:r>
          </a:p>
          <a:p>
            <a:r>
              <a:rPr lang="en-US" sz="1000" b="1" dirty="0">
                <a:cs typeface="Calibri"/>
              </a:rPr>
              <a:t>Substitution Box </a:t>
            </a:r>
            <a:r>
              <a:rPr lang="en-US" sz="1000" b="0" dirty="0">
                <a:cs typeface="Calibri"/>
              </a:rPr>
              <a:t>– 5 yards each side of midfield</a:t>
            </a:r>
          </a:p>
          <a:p>
            <a:r>
              <a:rPr lang="en-US" sz="1000" b="1" dirty="0">
                <a:cs typeface="Calibri"/>
              </a:rPr>
              <a:t>Alley</a:t>
            </a:r>
          </a:p>
          <a:p>
            <a:r>
              <a:rPr lang="en-US" sz="1000" b="1" dirty="0">
                <a:cs typeface="Calibri"/>
              </a:rPr>
              <a:t>Faceoff line, square or "X"</a:t>
            </a:r>
            <a:endParaRPr lang="en-US" sz="1000" b="1" dirty="0"/>
          </a:p>
          <a:p>
            <a:r>
              <a:rPr lang="en-US" sz="1000" b="1" dirty="0"/>
              <a:t>Class Discussion Question:</a:t>
            </a:r>
          </a:p>
          <a:p>
            <a:pPr marL="181225" indent="-181225">
              <a:buFont typeface="Arial" panose="020B0604020202020204" pitchFamily="34" charset="0"/>
              <a:buChar char="•"/>
            </a:pPr>
            <a:r>
              <a:rPr lang="en-US" sz="1000" u="none" dirty="0"/>
              <a:t>What is the call for endlines or midline that you can’t see?</a:t>
            </a:r>
          </a:p>
          <a:p>
            <a:pPr marL="181225" indent="-181225">
              <a:buFont typeface="Arial" panose="020B0604020202020204" pitchFamily="34" charset="0"/>
              <a:buChar char="•"/>
            </a:pPr>
            <a:r>
              <a:rPr lang="en-US" sz="1000" b="0" u="none" baseline="0" dirty="0"/>
              <a:t>How do enforce this?</a:t>
            </a:r>
          </a:p>
          <a:p>
            <a:pPr marL="181225" indent="-181225">
              <a:buFont typeface="Arial" panose="020B0604020202020204" pitchFamily="34" charset="0"/>
              <a:buChar char="•"/>
            </a:pPr>
            <a:r>
              <a:rPr lang="en-US" sz="1000" b="0" u="none" baseline="0" dirty="0"/>
              <a:t>Will you have support from your assignor?</a:t>
            </a:r>
          </a:p>
        </p:txBody>
      </p:sp>
      <p:sp>
        <p:nvSpPr>
          <p:cNvPr id="4" name="Footer Placeholder 3">
            <a:extLst>
              <a:ext uri="{FF2B5EF4-FFF2-40B4-BE49-F238E27FC236}">
                <a16:creationId xmlns:a16="http://schemas.microsoft.com/office/drawing/2014/main" id="{2BE1879F-EAE4-593F-5B1E-CF5AFDF6C036}"/>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20339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fontAlgn="base"/>
            <a:r>
              <a:rPr lang="en-US" sz="1700" b="1" dirty="0">
                <a:solidFill>
                  <a:srgbClr val="E51937"/>
                </a:solidFill>
                <a:latin typeface="Azeri Sans" pitchFamily="2" charset="0"/>
              </a:rPr>
              <a:t>UNIFIED FIELD</a:t>
            </a:r>
          </a:p>
          <a:p>
            <a:pPr marL="181225" indent="-181225" fontAlgn="base">
              <a:buFont typeface="Arial" panose="020B0604020202020204" pitchFamily="34" charset="0"/>
              <a:buChar char="•"/>
            </a:pPr>
            <a:r>
              <a:rPr lang="en-US" sz="1700" dirty="0">
                <a:solidFill>
                  <a:srgbClr val="E51937"/>
                </a:solidFill>
                <a:latin typeface="Azeri Sans" pitchFamily="2" charset="0"/>
              </a:rPr>
              <a:t>Rare but becoming more common</a:t>
            </a:r>
          </a:p>
          <a:p>
            <a:pPr marL="181225" indent="-181225" fontAlgn="base">
              <a:buFont typeface="Arial" panose="020B0604020202020204" pitchFamily="34" charset="0"/>
              <a:buChar char="•"/>
            </a:pPr>
            <a:r>
              <a:rPr lang="en-US" dirty="0">
                <a:latin typeface="Azeri Sans" pitchFamily="2" charset="0"/>
              </a:rPr>
              <a:t>Athletic Director friendly to minimize lines through football end zone</a:t>
            </a:r>
          </a:p>
          <a:p>
            <a:pPr marL="181225" indent="-181225" fontAlgn="base">
              <a:buFont typeface="Arial" panose="020B0604020202020204" pitchFamily="34" charset="0"/>
              <a:buChar char="•"/>
            </a:pPr>
            <a:r>
              <a:rPr lang="en-US" dirty="0">
                <a:latin typeface="Azeri Sans" pitchFamily="2" charset="0"/>
              </a:rPr>
              <a:t>Basic Difference is that distance from restraining line to goal is 5+ yards</a:t>
            </a:r>
          </a:p>
          <a:p>
            <a:pPr marL="181225" indent="-181225" fontAlgn="base">
              <a:buFont typeface="Arial" panose="020B0604020202020204" pitchFamily="34" charset="0"/>
              <a:buChar char="•"/>
            </a:pPr>
            <a:endParaRPr lang="en-US" dirty="0">
              <a:latin typeface="Azeri Sans" pitchFamily="2" charset="0"/>
            </a:endParaRPr>
          </a:p>
          <a:p>
            <a:pPr fontAlgn="base"/>
            <a:r>
              <a:rPr lang="en-US" b="1" dirty="0">
                <a:latin typeface="Azeri Sans" pitchFamily="2" charset="0"/>
              </a:rPr>
              <a:t>CLASS DISCUSSION</a:t>
            </a:r>
            <a:endParaRPr lang="en-US" dirty="0">
              <a:latin typeface="Azeri Sans" pitchFamily="2" charset="0"/>
            </a:endParaRPr>
          </a:p>
          <a:p>
            <a:pPr marL="181225" indent="-181225" fontAlgn="base">
              <a:buFont typeface="Arial" panose="020B0604020202020204" pitchFamily="34" charset="0"/>
              <a:buChar char="•"/>
            </a:pPr>
            <a:r>
              <a:rPr lang="en-US" dirty="0">
                <a:latin typeface="Azeri Sans" pitchFamily="2" charset="0"/>
              </a:rPr>
              <a:t>Has anyone seen or played on a unified field?</a:t>
            </a:r>
            <a:endParaRPr lang="en-US" b="1" dirty="0">
              <a:latin typeface="Azeri Sans" pitchFamily="2" charset="0"/>
            </a:endParaRPr>
          </a:p>
        </p:txBody>
      </p:sp>
      <p:sp>
        <p:nvSpPr>
          <p:cNvPr id="4" name="Footer Placeholder 3">
            <a:extLst>
              <a:ext uri="{FF2B5EF4-FFF2-40B4-BE49-F238E27FC236}">
                <a16:creationId xmlns:a16="http://schemas.microsoft.com/office/drawing/2014/main" id="{5806978E-024D-B80E-613E-15F4C5698F0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8897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lnSpcReduction="10000"/>
          </a:bodyPr>
          <a:lstStyle/>
          <a:p>
            <a:r>
              <a:rPr lang="en-US" sz="1000" b="1" dirty="0"/>
              <a:t>THE STICK</a:t>
            </a:r>
          </a:p>
          <a:p>
            <a:pPr marL="181225" indent="-181225">
              <a:buFont typeface="Arial" panose="020B0604020202020204" pitchFamily="34" charset="0"/>
              <a:buChar char="•"/>
            </a:pPr>
            <a:r>
              <a:rPr lang="en-US" sz="1000" dirty="0"/>
              <a:t>Short crosse: 40-42”</a:t>
            </a:r>
            <a:endParaRPr lang="en-US" sz="1000" dirty="0">
              <a:cs typeface="Calibri"/>
            </a:endParaRPr>
          </a:p>
          <a:p>
            <a:pPr marL="181225" indent="-181225">
              <a:buFont typeface="Arial" panose="020B0604020202020204" pitchFamily="34" charset="0"/>
              <a:buChar char="•"/>
            </a:pPr>
            <a:r>
              <a:rPr lang="en-US" sz="1000" dirty="0"/>
              <a:t>Long crosse: 52-72” (max of 4 per team not including goalkeeper)</a:t>
            </a:r>
            <a:endParaRPr lang="en-US" sz="1000" dirty="0">
              <a:cs typeface="Calibri"/>
            </a:endParaRPr>
          </a:p>
          <a:p>
            <a:pPr marL="181225" indent="-181225">
              <a:buFont typeface="Arial" panose="020B0604020202020204" pitchFamily="34" charset="0"/>
              <a:buChar char="•"/>
            </a:pPr>
            <a:r>
              <a:rPr lang="en-US" sz="1000" dirty="0"/>
              <a:t>6” is minimum width of field player head (widest point)</a:t>
            </a:r>
            <a:endParaRPr lang="en-US" sz="1000" dirty="0">
              <a:cs typeface="Calibri"/>
            </a:endParaRPr>
          </a:p>
          <a:p>
            <a:pPr marL="181225" indent="-181225">
              <a:buFont typeface="Arial" panose="020B0604020202020204" pitchFamily="34" charset="0"/>
              <a:buChar char="•"/>
            </a:pPr>
            <a:r>
              <a:rPr lang="en-US" sz="1000" dirty="0"/>
              <a:t>End caps</a:t>
            </a:r>
            <a:r>
              <a:rPr lang="en-US" sz="1000" baseline="0" dirty="0"/>
              <a:t> - </a:t>
            </a:r>
            <a:r>
              <a:rPr lang="en-US" sz="1000" dirty="0"/>
              <a:t>Must be manufactured for a lacrosse stick</a:t>
            </a:r>
            <a:endParaRPr lang="en-US" sz="1000" dirty="0">
              <a:cs typeface="Calibri"/>
            </a:endParaRPr>
          </a:p>
          <a:p>
            <a:pPr marL="181225" indent="-181225">
              <a:buFont typeface="Arial" panose="020B0604020202020204" pitchFamily="34" charset="0"/>
              <a:buChar char="•"/>
            </a:pPr>
            <a:r>
              <a:rPr lang="en-US" sz="1000" dirty="0"/>
              <a:t>Ball stops</a:t>
            </a:r>
            <a:r>
              <a:rPr lang="en-US" sz="1000" baseline="0" dirty="0"/>
              <a:t> - </a:t>
            </a:r>
            <a:r>
              <a:rPr lang="en-US" sz="1000" dirty="0"/>
              <a:t>Not required but may not have more than one if used</a:t>
            </a:r>
            <a:endParaRPr lang="en-US" sz="1000" dirty="0">
              <a:cs typeface="Calibri"/>
            </a:endParaRPr>
          </a:p>
          <a:p>
            <a:pPr marL="181225" indent="-181225">
              <a:buFont typeface="Arial" panose="020B0604020202020204" pitchFamily="34" charset="0"/>
              <a:buChar char="•"/>
            </a:pPr>
            <a:r>
              <a:rPr lang="en-US" sz="1000" dirty="0"/>
              <a:t>Deep pocket &amp; strings (best demonstrated by showing</a:t>
            </a:r>
            <a:r>
              <a:rPr lang="en-US" sz="1000" baseline="0" dirty="0"/>
              <a:t> a legal and illegal crosse to the class)</a:t>
            </a:r>
            <a:endParaRPr lang="en-US" sz="1000" dirty="0">
              <a:cs typeface="Calibri"/>
            </a:endParaRPr>
          </a:p>
          <a:p>
            <a:pPr marL="664488" lvl="1" indent="-181225">
              <a:buFont typeface="Arial" panose="020B0604020202020204" pitchFamily="34" charset="0"/>
              <a:buChar char="•"/>
            </a:pPr>
            <a:r>
              <a:rPr lang="en-US" sz="1000" dirty="0"/>
              <a:t>Pocket is illegal if the top of the ball can be seen below the lowest point of the sidewall</a:t>
            </a:r>
            <a:endParaRPr lang="en-US" sz="1000" dirty="0">
              <a:cs typeface="Calibri"/>
            </a:endParaRPr>
          </a:p>
          <a:p>
            <a:pPr marL="664488" lvl="1" indent="-181225">
              <a:buFont typeface="Arial" panose="020B0604020202020204" pitchFamily="34" charset="0"/>
              <a:buChar char="•"/>
            </a:pPr>
            <a:r>
              <a:rPr lang="en-US" sz="1000" dirty="0"/>
              <a:t>Strings and leathers are limited to 2” hanging length – No penalty the first time, tell player to fix</a:t>
            </a:r>
            <a:r>
              <a:rPr lang="en-US" sz="1000" baseline="0" dirty="0"/>
              <a:t> it.</a:t>
            </a:r>
            <a:endParaRPr lang="en-US" sz="1000" baseline="0" dirty="0">
              <a:cs typeface="Calibri"/>
            </a:endParaRPr>
          </a:p>
          <a:p>
            <a:pPr marL="664488" lvl="1" indent="-181225">
              <a:buFont typeface="Arial" panose="020B0604020202020204" pitchFamily="34" charset="0"/>
              <a:buChar char="•"/>
            </a:pPr>
            <a:r>
              <a:rPr lang="en-US" sz="1000" baseline="0" dirty="0"/>
              <a:t>No strings permitted past 4” from top of head</a:t>
            </a:r>
            <a:endParaRPr lang="en-US" sz="1000" dirty="0">
              <a:cs typeface="Calibri"/>
            </a:endParaRPr>
          </a:p>
          <a:p>
            <a:pPr marL="181225" indent="-181225">
              <a:buFont typeface="Arial" panose="020B0604020202020204" pitchFamily="34" charset="0"/>
              <a:buChar char="•"/>
            </a:pPr>
            <a:r>
              <a:rPr lang="en-US" sz="1000" dirty="0"/>
              <a:t>A broken crosse is considered no crosse</a:t>
            </a:r>
            <a:endParaRPr lang="en-US" sz="1000" dirty="0">
              <a:cs typeface="Calibri"/>
            </a:endParaRPr>
          </a:p>
          <a:p>
            <a:pPr marL="181225" indent="-181225">
              <a:buFont typeface="Arial" panose="020B0604020202020204" pitchFamily="34" charset="0"/>
              <a:buChar char="•"/>
            </a:pPr>
            <a:r>
              <a:rPr lang="en-US" sz="1000" dirty="0">
                <a:cs typeface="Calibri"/>
              </a:rPr>
              <a:t>2 minute Non-</a:t>
            </a:r>
            <a:r>
              <a:rPr lang="en-US" sz="1000" dirty="0" err="1">
                <a:cs typeface="Calibri"/>
              </a:rPr>
              <a:t>releaseable</a:t>
            </a:r>
            <a:r>
              <a:rPr lang="en-US" sz="1000" dirty="0">
                <a:cs typeface="Calibri"/>
              </a:rPr>
              <a:t> penalty on all infractions</a:t>
            </a:r>
          </a:p>
          <a:p>
            <a:pPr lvl="1"/>
            <a:endParaRPr lang="en-US" sz="1000" dirty="0">
              <a:cs typeface="Calibri"/>
            </a:endParaRPr>
          </a:p>
          <a:p>
            <a:pPr lvl="0"/>
            <a:r>
              <a:rPr lang="en-US" sz="1000" b="1" dirty="0">
                <a:cs typeface="Calibri"/>
              </a:rPr>
              <a:t>DEMONSTRATION: Stick Check </a:t>
            </a:r>
          </a:p>
          <a:p>
            <a:pPr marL="181225" indent="-181225">
              <a:buFont typeface="Arial" panose="020B0604020202020204" pitchFamily="34" charset="0"/>
              <a:buChar char="•"/>
            </a:pPr>
            <a:r>
              <a:rPr lang="en-US" sz="1000" dirty="0">
                <a:cs typeface="Calibri"/>
              </a:rPr>
              <a:t>Go through the proper procedure of a stick check in front of the class. Discuss the different dimensions you check while completing it for both a long and short crosse. Be sure to include hints such as marking tape measure with important dimensions, use of score card, etc. Mention penalty time associated with an illegal crosse and process. </a:t>
            </a:r>
          </a:p>
          <a:p>
            <a:pPr lvl="0"/>
            <a:r>
              <a:rPr lang="en-US" sz="1000" b="1" dirty="0">
                <a:cs typeface="Calibri"/>
              </a:rPr>
              <a:t>PRACTICE: Stick Check </a:t>
            </a:r>
          </a:p>
          <a:p>
            <a:pPr marL="181225" indent="-181225">
              <a:buFont typeface="Arial" panose="020B0604020202020204" pitchFamily="34" charset="0"/>
              <a:buChar char="•"/>
            </a:pPr>
            <a:r>
              <a:rPr lang="en-US" sz="1000" dirty="0">
                <a:cs typeface="Calibri"/>
              </a:rPr>
              <a:t>Break participants into groups and have each participant complete a full stick check with crosse. Feel free to have an illegal one or two to help with recognition of an illegal crosse. Bring group back together for break down discussion afterwards. </a:t>
            </a:r>
            <a:endParaRPr lang="en-US" sz="1000" dirty="0"/>
          </a:p>
          <a:p>
            <a:pPr lvl="0"/>
            <a:r>
              <a:rPr lang="en-US" sz="1000" b="1" dirty="0"/>
              <a:t>Class Question:</a:t>
            </a:r>
            <a:endParaRPr lang="en-US" sz="1000" b="1" dirty="0">
              <a:cs typeface="Calibri"/>
            </a:endParaRPr>
          </a:p>
          <a:p>
            <a:pPr marL="181225" indent="-181225">
              <a:buFont typeface="Arial" panose="020B0604020202020204" pitchFamily="34" charset="0"/>
              <a:buChar char="•"/>
            </a:pPr>
            <a:r>
              <a:rPr lang="en-US" sz="1000" dirty="0"/>
              <a:t>Can a player use an NCAA head in a game under NFHS rules?</a:t>
            </a:r>
          </a:p>
          <a:p>
            <a:pPr marL="181225" indent="-181225">
              <a:buFont typeface="Arial" panose="020B0604020202020204" pitchFamily="34" charset="0"/>
              <a:buChar char="•"/>
            </a:pPr>
            <a:r>
              <a:rPr lang="en-US" sz="1000" u="sng" dirty="0"/>
              <a:t>Yes, The rules are now consistent.</a:t>
            </a:r>
            <a:endParaRPr lang="en-US" sz="1000" u="sng" dirty="0">
              <a:cs typeface="Calibri"/>
            </a:endParaRPr>
          </a:p>
        </p:txBody>
      </p:sp>
      <p:sp>
        <p:nvSpPr>
          <p:cNvPr id="4" name="Footer Placeholder 3">
            <a:extLst>
              <a:ext uri="{FF2B5EF4-FFF2-40B4-BE49-F238E27FC236}">
                <a16:creationId xmlns:a16="http://schemas.microsoft.com/office/drawing/2014/main" id="{CFA505E9-9D5E-51F1-180E-83EEB9DF4DED}"/>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b="1" dirty="0"/>
              <a:t>REQUIRED PLAYER EQUIPMENT</a:t>
            </a:r>
          </a:p>
          <a:p>
            <a:pPr marL="181225" indent="-181225">
              <a:buFont typeface="Arial" panose="020B0604020202020204" pitchFamily="34" charset="0"/>
              <a:buChar char="•"/>
            </a:pPr>
            <a:r>
              <a:rPr lang="en-US" dirty="0"/>
              <a:t>Helmet – NOCSAE approved</a:t>
            </a:r>
            <a:endParaRPr lang="en-US" dirty="0">
              <a:cs typeface="Calibri"/>
            </a:endParaRPr>
          </a:p>
          <a:p>
            <a:pPr marL="181225" indent="-181225">
              <a:buFont typeface="Arial" panose="020B0604020202020204" pitchFamily="34" charset="0"/>
              <a:buChar char="•"/>
            </a:pPr>
            <a:r>
              <a:rPr lang="en-US" dirty="0"/>
              <a:t>Mouth guard (not clear or white)</a:t>
            </a:r>
            <a:endParaRPr lang="en-US" dirty="0">
              <a:cs typeface="Calibri"/>
            </a:endParaRPr>
          </a:p>
          <a:p>
            <a:pPr marL="181225" indent="-181225">
              <a:buFont typeface="Arial" panose="020B0604020202020204" pitchFamily="34" charset="0"/>
              <a:buChar char="•"/>
            </a:pPr>
            <a:r>
              <a:rPr lang="en-US" dirty="0"/>
              <a:t>Gloves</a:t>
            </a:r>
            <a:endParaRPr lang="en-US" dirty="0">
              <a:cs typeface="Calibri"/>
            </a:endParaRPr>
          </a:p>
          <a:p>
            <a:pPr marL="181225" indent="-181225">
              <a:buFont typeface="Arial" panose="020B0604020202020204" pitchFamily="34" charset="0"/>
              <a:buChar char="•"/>
            </a:pPr>
            <a:r>
              <a:rPr lang="en-US" dirty="0"/>
              <a:t>Shoulder pads NOCSAE ND 200 </a:t>
            </a:r>
            <a:endParaRPr lang="en-US" dirty="0">
              <a:cs typeface="Calibri"/>
            </a:endParaRPr>
          </a:p>
          <a:p>
            <a:pPr marL="181225" indent="-181225">
              <a:buFont typeface="Arial" panose="020B0604020202020204" pitchFamily="34" charset="0"/>
              <a:buChar char="•"/>
            </a:pPr>
            <a:r>
              <a:rPr lang="en-US" dirty="0"/>
              <a:t>Arm Pads</a:t>
            </a:r>
            <a:endParaRPr lang="en-US" dirty="0">
              <a:cs typeface="Calibri"/>
            </a:endParaRPr>
          </a:p>
          <a:p>
            <a:pPr marL="181225" indent="-181225">
              <a:buFont typeface="Arial" panose="020B0604020202020204" pitchFamily="34" charset="0"/>
              <a:buChar char="•"/>
            </a:pPr>
            <a:r>
              <a:rPr lang="en-US" b="1" baseline="0" dirty="0"/>
              <a:t>All players required to wear a protective </a:t>
            </a:r>
            <a:r>
              <a:rPr lang="en-US" b="1" dirty="0"/>
              <a:t>cup/pelvic protector (covered during coach's certification)</a:t>
            </a:r>
            <a:endParaRPr lang="en-US" dirty="0"/>
          </a:p>
          <a:p>
            <a:pPr lvl="0"/>
            <a:r>
              <a:rPr lang="en-US" b="1" dirty="0"/>
              <a:t>Goalkeeper Required</a:t>
            </a:r>
            <a:r>
              <a:rPr lang="en-US" b="1" baseline="0" dirty="0"/>
              <a:t> Equipment</a:t>
            </a:r>
            <a:r>
              <a:rPr lang="en-US" b="1" dirty="0"/>
              <a:t>:</a:t>
            </a:r>
            <a:endParaRPr lang="en-US" b="1" dirty="0">
              <a:cs typeface="Calibri"/>
            </a:endParaRPr>
          </a:p>
          <a:p>
            <a:pPr marL="181225" indent="-181225">
              <a:buFont typeface="Arial" panose="020B0604020202020204" pitchFamily="34" charset="0"/>
              <a:buChar char="•"/>
            </a:pPr>
            <a:r>
              <a:rPr lang="en-US" dirty="0"/>
              <a:t>Throat protector</a:t>
            </a:r>
            <a:endParaRPr lang="en-US" dirty="0">
              <a:cs typeface="Calibri"/>
            </a:endParaRPr>
          </a:p>
          <a:p>
            <a:pPr marL="181225" indent="-181225">
              <a:buFont typeface="Arial" panose="020B0604020202020204" pitchFamily="34" charset="0"/>
              <a:buChar char="•"/>
            </a:pPr>
            <a:r>
              <a:rPr lang="en-US" dirty="0"/>
              <a:t>Chest protector NOCSAE ND-200</a:t>
            </a:r>
            <a:endParaRPr lang="en-US" dirty="0">
              <a:cs typeface="Calibri"/>
            </a:endParaRPr>
          </a:p>
          <a:p>
            <a:pPr marL="181225" indent="-181225">
              <a:buFont typeface="Arial" panose="020B0604020202020204" pitchFamily="34" charset="0"/>
              <a:buChar char="•"/>
            </a:pPr>
            <a:r>
              <a:rPr lang="en-US" dirty="0"/>
              <a:t>NFHS – may choose</a:t>
            </a:r>
            <a:r>
              <a:rPr lang="en-US" baseline="0" dirty="0"/>
              <a:t> to not wear shoulder or arm pads</a:t>
            </a:r>
            <a:endParaRPr lang="en-US" baseline="0" dirty="0">
              <a:cs typeface="Calibri"/>
            </a:endParaRPr>
          </a:p>
          <a:p>
            <a:endParaRPr lang="en-US" b="0" dirty="0"/>
          </a:p>
          <a:p>
            <a:r>
              <a:rPr lang="en-US" b="1" dirty="0"/>
              <a:t>Class Questions:</a:t>
            </a:r>
            <a:endParaRPr lang="en-US" b="1" dirty="0">
              <a:cs typeface="Calibri"/>
            </a:endParaRPr>
          </a:p>
          <a:p>
            <a:pPr marL="181225" indent="-181225">
              <a:buFont typeface="Arial" panose="020B0604020202020204" pitchFamily="34" charset="0"/>
              <a:buChar char="•"/>
            </a:pPr>
            <a:r>
              <a:rPr lang="en-US" b="0" u="none" dirty="0"/>
              <a:t>Is</a:t>
            </a:r>
            <a:r>
              <a:rPr lang="en-US" b="0" u="none" baseline="0" dirty="0"/>
              <a:t> there a width requirement for shoulder pads?</a:t>
            </a:r>
          </a:p>
          <a:p>
            <a:pPr marL="181225" indent="-181225">
              <a:buFont typeface="Arial" panose="020B0604020202020204" pitchFamily="34" charset="0"/>
              <a:buChar char="•"/>
            </a:pPr>
            <a:r>
              <a:rPr lang="en-US" b="0" u="sng" baseline="0" dirty="0"/>
              <a:t>No. The rules only state that a shoulder pad is required, but does not specify a minimum width.</a:t>
            </a:r>
            <a:endParaRPr lang="en-US" b="0" u="sng" baseline="0" dirty="0">
              <a:cs typeface="Calibri"/>
            </a:endParaRPr>
          </a:p>
        </p:txBody>
      </p:sp>
      <p:sp>
        <p:nvSpPr>
          <p:cNvPr id="4" name="Footer Placeholder 3">
            <a:extLst>
              <a:ext uri="{FF2B5EF4-FFF2-40B4-BE49-F238E27FC236}">
                <a16:creationId xmlns:a16="http://schemas.microsoft.com/office/drawing/2014/main" id="{F53C077B-7805-8EB8-EE85-B699A65CDEA7}"/>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RECENT CHANGES TO EQUIPMENT</a:t>
            </a:r>
          </a:p>
          <a:p>
            <a:endParaRPr lang="en-US" b="1" dirty="0"/>
          </a:p>
          <a:p>
            <a:r>
              <a:rPr lang="en-US" b="1" dirty="0"/>
              <a:t>DEMONSTRATION: Random Equipment Check Practice</a:t>
            </a:r>
          </a:p>
          <a:p>
            <a:pPr marL="181225" indent="-181225">
              <a:buFont typeface="Arial" panose="020B0604020202020204" pitchFamily="34" charset="0"/>
              <a:buChar char="•"/>
            </a:pPr>
            <a:r>
              <a:rPr lang="en-US" b="0" dirty="0"/>
              <a:t>Groups of 3 </a:t>
            </a:r>
          </a:p>
          <a:p>
            <a:pPr marL="664488" lvl="1" indent="-181225">
              <a:buFont typeface="Arial" panose="020B0604020202020204" pitchFamily="34" charset="0"/>
              <a:buChar char="•"/>
            </a:pPr>
            <a:r>
              <a:rPr lang="en-US" b="0" dirty="0"/>
              <a:t>Player, Ref and Observer</a:t>
            </a:r>
          </a:p>
          <a:p>
            <a:pPr marL="181225" indent="-181225">
              <a:buFont typeface="Arial" panose="020B0604020202020204" pitchFamily="34" charset="0"/>
              <a:buChar char="•"/>
            </a:pPr>
            <a:r>
              <a:rPr lang="en-US" b="0" dirty="0"/>
              <a:t>Teach students to check from head-to-toe</a:t>
            </a:r>
          </a:p>
          <a:p>
            <a:pPr marL="724896" lvl="1" indent="-241632">
              <a:buFont typeface="+mj-lt"/>
              <a:buAutoNum type="arabicPeriod"/>
            </a:pPr>
            <a:r>
              <a:rPr lang="en-US" b="0" dirty="0"/>
              <a:t>Helmet (NOCSAE logo)</a:t>
            </a:r>
          </a:p>
          <a:p>
            <a:pPr marL="724896" lvl="1" indent="-241632">
              <a:buFont typeface="+mj-lt"/>
              <a:buAutoNum type="arabicPeriod"/>
            </a:pPr>
            <a:r>
              <a:rPr lang="en-US" b="0" dirty="0"/>
              <a:t>Mouthpiece (make sure it’s a FULL mouthpiece)</a:t>
            </a:r>
          </a:p>
          <a:p>
            <a:pPr marL="724896" lvl="1" indent="-241632">
              <a:buFont typeface="+mj-lt"/>
              <a:buAutoNum type="arabicPeriod"/>
            </a:pPr>
            <a:r>
              <a:rPr lang="en-US" b="0" dirty="0"/>
              <a:t>Shoulder Pads</a:t>
            </a:r>
          </a:p>
          <a:p>
            <a:pPr marL="724896" lvl="1" indent="-241632">
              <a:buFont typeface="+mj-lt"/>
              <a:buAutoNum type="arabicPeriod"/>
            </a:pPr>
            <a:r>
              <a:rPr lang="en-US" b="0" dirty="0" err="1"/>
              <a:t>Armpads</a:t>
            </a:r>
            <a:endParaRPr lang="en-US" b="0" dirty="0"/>
          </a:p>
          <a:p>
            <a:pPr marL="724896" lvl="1" indent="-241632">
              <a:buFont typeface="+mj-lt"/>
              <a:buAutoNum type="arabicPeriod"/>
            </a:pPr>
            <a:r>
              <a:rPr lang="en-US" b="0" dirty="0"/>
              <a:t>Gloves</a:t>
            </a:r>
          </a:p>
          <a:p>
            <a:pPr marL="724896" lvl="1" indent="-241632">
              <a:buFont typeface="+mj-lt"/>
              <a:buAutoNum type="arabicPeriod"/>
            </a:pPr>
            <a:r>
              <a:rPr lang="en-US" b="0" dirty="0"/>
              <a:t>Shoes</a:t>
            </a:r>
          </a:p>
          <a:p>
            <a:pPr marL="724896" lvl="1" indent="-241632">
              <a:buFont typeface="+mj-lt"/>
              <a:buAutoNum type="arabicPeriod"/>
            </a:pPr>
            <a:r>
              <a:rPr lang="en-US" b="0" dirty="0"/>
              <a:t>DO NOT Check or Ask for Cup (covered during coach’s certification)</a:t>
            </a:r>
          </a:p>
          <a:p>
            <a:pPr marL="181225"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0" dirty="0"/>
          </a:p>
        </p:txBody>
      </p:sp>
      <p:sp>
        <p:nvSpPr>
          <p:cNvPr id="4" name="Footer Placeholder 3">
            <a:extLst>
              <a:ext uri="{FF2B5EF4-FFF2-40B4-BE49-F238E27FC236}">
                <a16:creationId xmlns:a16="http://schemas.microsoft.com/office/drawing/2014/main" id="{0AA286F1-A536-14B7-AE2D-65B41CE41821}"/>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95508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b="1" dirty="0"/>
              <a:t>UNIFORMS</a:t>
            </a:r>
          </a:p>
          <a:p>
            <a:pPr lvl="0"/>
            <a:r>
              <a:rPr lang="en-US" dirty="0"/>
              <a:t>Jerseys – single solid color w/trim</a:t>
            </a:r>
          </a:p>
          <a:p>
            <a:pPr marL="181225" indent="-181225">
              <a:buFont typeface="Arial" panose="020B0604020202020204" pitchFamily="34" charset="0"/>
              <a:buChar char="•"/>
            </a:pPr>
            <a:r>
              <a:rPr lang="en-US" dirty="0"/>
              <a:t>Must cover the shoulder pads</a:t>
            </a:r>
          </a:p>
          <a:p>
            <a:pPr marL="181225" indent="-181225">
              <a:buFont typeface="Arial" panose="020B0604020202020204" pitchFamily="34" charset="0"/>
              <a:buChar char="•"/>
            </a:pPr>
            <a:r>
              <a:rPr lang="en-US" dirty="0">
                <a:cs typeface="Calibri"/>
              </a:rPr>
              <a:t>Home team MUST wear white jerseys</a:t>
            </a:r>
            <a:endParaRPr lang="en-US" dirty="0"/>
          </a:p>
          <a:p>
            <a:pPr marL="181225" indent="-181225">
              <a:buFont typeface="Arial" panose="020B0604020202020204" pitchFamily="34" charset="0"/>
              <a:buChar char="•"/>
            </a:pPr>
            <a:r>
              <a:rPr lang="en-US" dirty="0">
                <a:cs typeface="Calibri"/>
              </a:rPr>
              <a:t>Away team MUST wear non-white</a:t>
            </a:r>
          </a:p>
          <a:p>
            <a:pPr lvl="0"/>
            <a:r>
              <a:rPr lang="en-US" dirty="0"/>
              <a:t>Options items:</a:t>
            </a:r>
          </a:p>
          <a:p>
            <a:pPr marL="181225" indent="-181225">
              <a:buFont typeface="Arial" panose="020B0604020202020204" pitchFamily="34" charset="0"/>
              <a:buChar char="•"/>
            </a:pPr>
            <a:r>
              <a:rPr lang="en-US" dirty="0"/>
              <a:t>Under jerseys – same solid color; number restrictions (0-99 only)</a:t>
            </a:r>
            <a:endParaRPr lang="en-US" dirty="0">
              <a:cs typeface="Calibri"/>
            </a:endParaRPr>
          </a:p>
          <a:p>
            <a:pPr marL="181225" indent="-181225">
              <a:buFont typeface="Arial" panose="020B0604020202020204" pitchFamily="34" charset="0"/>
              <a:buChar char="•"/>
            </a:pPr>
            <a:r>
              <a:rPr lang="en-US" dirty="0"/>
              <a:t>Compression shorts</a:t>
            </a:r>
          </a:p>
          <a:p>
            <a:pPr marL="181225" indent="-181225">
              <a:buFont typeface="Arial" panose="020B0604020202020204" pitchFamily="34" charset="0"/>
              <a:buChar char="•"/>
            </a:pPr>
            <a:r>
              <a:rPr lang="en-US" dirty="0"/>
              <a:t>Sweatpants – solid team color</a:t>
            </a:r>
          </a:p>
          <a:p>
            <a:pPr marL="181225" indent="-181225">
              <a:buFont typeface="Arial" panose="020B0604020202020204" pitchFamily="34" charset="0"/>
              <a:buChar char="•"/>
            </a:pPr>
            <a:r>
              <a:rPr lang="en-US" dirty="0"/>
              <a:t>Eye shield – clear/molded/non-rigid,</a:t>
            </a:r>
            <a:r>
              <a:rPr lang="en-US" baseline="0" dirty="0"/>
              <a:t> must be 100% clear (no shading or mirroring permitted)</a:t>
            </a:r>
            <a:endParaRPr lang="en-US" dirty="0"/>
          </a:p>
          <a:p>
            <a:pPr marL="181225" indent="-181225">
              <a:buFont typeface="Arial" panose="020B0604020202020204" pitchFamily="34" charset="0"/>
              <a:buChar char="•"/>
            </a:pPr>
            <a:r>
              <a:rPr lang="en-US" b="1" dirty="0">
                <a:solidFill>
                  <a:srgbClr val="FF0000"/>
                </a:solidFill>
              </a:rPr>
              <a:t>Doctor’s note does not permit a player to wear an eye shield that is not 100% clear</a:t>
            </a:r>
          </a:p>
          <a:p>
            <a:pPr marL="1477339" lvl="3"/>
            <a:endParaRPr lang="en-US" b="1" dirty="0">
              <a:solidFill>
                <a:srgbClr val="FF0000"/>
              </a:solidFill>
            </a:endParaRPr>
          </a:p>
          <a:p>
            <a:r>
              <a:rPr lang="en-US" b="1" dirty="0"/>
              <a:t>Class Question:</a:t>
            </a:r>
          </a:p>
          <a:p>
            <a:pPr marL="181225" indent="-181225">
              <a:buFont typeface="Arial" panose="020B0604020202020204" pitchFamily="34" charset="0"/>
              <a:buChar char="•"/>
            </a:pPr>
            <a:r>
              <a:rPr lang="en-US" dirty="0"/>
              <a:t>Why are shaded visors not allowed?</a:t>
            </a:r>
          </a:p>
          <a:p>
            <a:pPr marL="181225" indent="-181225">
              <a:buFont typeface="Arial" panose="020B0604020202020204" pitchFamily="34" charset="0"/>
              <a:buChar char="•"/>
            </a:pPr>
            <a:r>
              <a:rPr lang="en-US" u="sng" dirty="0"/>
              <a:t>Lacrosse facemasks are not designed for quick removal like football helmets. In the event of a head/neck injury medical personnel must be able to clearly see the player’s eyes.</a:t>
            </a:r>
          </a:p>
          <a:p>
            <a:endParaRPr lang="en-US" dirty="0"/>
          </a:p>
        </p:txBody>
      </p:sp>
      <p:sp>
        <p:nvSpPr>
          <p:cNvPr id="4" name="Footer Placeholder 3">
            <a:extLst>
              <a:ext uri="{FF2B5EF4-FFF2-40B4-BE49-F238E27FC236}">
                <a16:creationId xmlns:a16="http://schemas.microsoft.com/office/drawing/2014/main" id="{98A88087-9103-A799-FFB0-2E87527E18D3}"/>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pic>
        <p:nvPicPr>
          <p:cNvPr id="2" name="Picture 1" descr="Logo&#10;&#10;Description automatically generated">
            <a:extLst>
              <a:ext uri="{FF2B5EF4-FFF2-40B4-BE49-F238E27FC236}">
                <a16:creationId xmlns:a16="http://schemas.microsoft.com/office/drawing/2014/main" id="{CE576EE9-78C3-9C1C-BF6C-E7278950EC1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4DA108C0-D277-5DDF-756F-51B2B2E1EBE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hqprint">
            <a:lum/>
            <a:extLst>
              <a:ext uri="{28A0092B-C50C-407E-A947-70E740481C1C}">
                <a14:useLocalDpi xmlns:a14="http://schemas.microsoft.com/office/drawing/2010/main"/>
              </a:ext>
            </a:extLst>
          </a:blip>
          <a:srcRect/>
          <a:stretch>
            <a:fillRect l="8000" t="5000" r="8000" b="-5000"/>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C54B8BC-0A85-87B5-D247-2BF284541B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05D2-BB31-4267-A2C2-3B0FEC573752}"/>
              </a:ext>
            </a:extLst>
          </p:cNvPr>
          <p:cNvSpPr>
            <a:spLocks noGrp="1"/>
          </p:cNvSpPr>
          <p:nvPr>
            <p:ph type="title"/>
          </p:nvPr>
        </p:nvSpPr>
        <p:spPr>
          <a:xfrm>
            <a:off x="6600498" y="2396927"/>
            <a:ext cx="4141077" cy="2064147"/>
          </a:xfrm>
          <a:prstGeom prst="rect">
            <a:avLst/>
          </a:prstGeom>
        </p:spPr>
        <p:txBody>
          <a:bodyPr/>
          <a:lstStyle>
            <a:lvl1pPr>
              <a:defRPr>
                <a:latin typeface="Azeri Sans"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A4EBD8E-A249-477B-91A2-A007ADF7B538}"/>
              </a:ext>
            </a:extLst>
          </p:cNvPr>
          <p:cNvSpPr>
            <a:spLocks noGrp="1"/>
          </p:cNvSpPr>
          <p:nvPr>
            <p:ph type="body" sz="quarter" idx="10" hasCustomPrompt="1"/>
          </p:nvPr>
        </p:nvSpPr>
        <p:spPr>
          <a:xfrm>
            <a:off x="5283200" y="4461933"/>
            <a:ext cx="6740635" cy="848784"/>
          </a:xfrm>
          <a:prstGeom prst="rect">
            <a:avLst/>
          </a:prstGeom>
        </p:spPr>
        <p:txBody>
          <a:bodyPr/>
          <a:lstStyle>
            <a:lvl1pPr marL="0" marR="0" indent="0" algn="ctr"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lang="en-US" sz="2400" dirty="0" smtClean="0">
                <a:solidFill>
                  <a:srgbClr val="E51937"/>
                </a:solidFill>
                <a:latin typeface="Azeri Sans" pitchFamily="2" charset="0"/>
              </a:defRPr>
            </a:lvl1pPr>
            <a:lvl2pPr marL="609553" indent="0">
              <a:buNone/>
              <a:defRPr lang="en-US" dirty="0" smtClean="0"/>
            </a:lvl2pPr>
            <a:lvl3pPr marL="1219107" indent="0">
              <a:buNone/>
              <a:defRPr lang="en-US" dirty="0" smtClean="0"/>
            </a:lvl3pPr>
            <a:lvl4pPr marL="1828662" indent="0">
              <a:buNone/>
              <a:defRPr lang="en-US" dirty="0" smtClean="0"/>
            </a:lvl4pPr>
            <a:lvl5pPr marL="2438218" indent="0">
              <a:buNone/>
              <a:defRPr lang="en-US" dirty="0"/>
            </a:lvl5pPr>
          </a:lstStyle>
          <a:p>
            <a:pPr marL="0" marR="0" lvl="0" indent="0" algn="l"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US" dirty="0"/>
              <a:t>Click to add Sub-Heading/Description/Presenter</a:t>
            </a:r>
          </a:p>
        </p:txBody>
      </p:sp>
    </p:spTree>
    <p:custDataLst>
      <p:tags r:id="rId1"/>
    </p:custDataLst>
    <p:extLst>
      <p:ext uri="{BB962C8B-B14F-4D97-AF65-F5344CB8AC3E}">
        <p14:creationId xmlns:p14="http://schemas.microsoft.com/office/powerpoint/2010/main" val="250590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3225802"/>
            <a:ext cx="10363200" cy="1470025"/>
          </a:xfrm>
        </p:spPr>
        <p:txBody>
          <a:bodyPr>
            <a:noAutofit/>
          </a:bodyPr>
          <a:lstStyle>
            <a:lvl1pPr>
              <a:defRPr sz="4000" b="1">
                <a:latin typeface="Azeri Sans" pitchFamily="2" charset="0"/>
              </a:defRPr>
            </a:lvl1pPr>
          </a:lstStyle>
          <a:p>
            <a:r>
              <a:rPr lang="en-US" dirty="0"/>
              <a:t>Click to edit Master title style</a:t>
            </a:r>
          </a:p>
        </p:txBody>
      </p:sp>
      <p:sp>
        <p:nvSpPr>
          <p:cNvPr id="3" name="Subtitle 2"/>
          <p:cNvSpPr>
            <a:spLocks noGrp="1"/>
          </p:cNvSpPr>
          <p:nvPr>
            <p:ph type="subTitle" idx="1"/>
          </p:nvPr>
        </p:nvSpPr>
        <p:spPr>
          <a:xfrm>
            <a:off x="1828799" y="4851400"/>
            <a:ext cx="8534400" cy="1117600"/>
          </a:xfrm>
        </p:spPr>
        <p:txBody>
          <a:bodyPr anchor="ct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8904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301300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5954"/>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40662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1605490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Azeri Sans" pitchFamily="2"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3152204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282826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1758434-4B37-4B29-7E6B-050F7E6AAC6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13243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6356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16517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54397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13538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079538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573403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453419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58918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0685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C949C3E-163E-ADAD-D13D-D936E5157B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1841477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43804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35981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436871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7047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868686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730933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80894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cumin Pro" panose="020B0504020202020204" pitchFamily="34" charset="0"/>
              </a:endParaRPr>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0353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9636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4E189A1-B159-75E9-3ACE-22F18DC82D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81476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72208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1374070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Azeri Sans" pitchFamily="2"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2512819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726496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04401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48671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33687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57500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675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73F7658-3E54-8B0B-A959-A9894C4E97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3147189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3431044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293386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7974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59145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2378631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2100045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32194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3831005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99255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4251106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1454278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069189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cumin Pro" panose="020B0504020202020204" pitchFamily="34" charset="0"/>
              </a:endParaRPr>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75987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1752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5445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79076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p>
            <a:r>
              <a:rPr lang="en-US"/>
              <a:t>Click to edit Master title style</a:t>
            </a:r>
          </a:p>
        </p:txBody>
      </p:sp>
    </p:spTree>
    <p:extLst>
      <p:ext uri="{BB962C8B-B14F-4D97-AF65-F5344CB8AC3E}">
        <p14:creationId xmlns:p14="http://schemas.microsoft.com/office/powerpoint/2010/main" val="2903986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81622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B4E8AC-0069-E8AF-FE3A-419D9841A98E}"/>
              </a:ext>
            </a:extLst>
          </p:cNvPr>
          <p:cNvPicPr>
            <a:picLocks noChangeAspect="1"/>
          </p:cNvPicPr>
          <p:nvPr userDrawn="1"/>
        </p:nvPicPr>
        <p:blipFill>
          <a:blip r:embed="rId3"/>
          <a:stretch>
            <a:fillRect/>
          </a:stretch>
        </p:blipFill>
        <p:spPr>
          <a:xfrm>
            <a:off x="4903813" y="6318945"/>
            <a:ext cx="2534004" cy="371527"/>
          </a:xfrm>
          <a:prstGeom prst="rect">
            <a:avLst/>
          </a:prstGeom>
        </p:spPr>
      </p:pic>
      <p:sp>
        <p:nvSpPr>
          <p:cNvPr id="4" name="TextBox 3">
            <a:extLst>
              <a:ext uri="{FF2B5EF4-FFF2-40B4-BE49-F238E27FC236}">
                <a16:creationId xmlns:a16="http://schemas.microsoft.com/office/drawing/2014/main" id="{2CD9DE06-20B7-929F-DDF4-12AFAED7EA6C}"/>
              </a:ext>
            </a:extLst>
          </p:cNvPr>
          <p:cNvSpPr txBox="1"/>
          <p:nvPr userDrawn="1"/>
        </p:nvSpPr>
        <p:spPr>
          <a:xfrm>
            <a:off x="5260571" y="6238701"/>
            <a:ext cx="1670858" cy="276999"/>
          </a:xfrm>
          <a:prstGeom prst="rect">
            <a:avLst/>
          </a:prstGeom>
          <a:noFill/>
        </p:spPr>
        <p:txBody>
          <a:bodyPr wrap="square" rtlCol="0">
            <a:spAutoFit/>
          </a:bodyPr>
          <a:lstStyle/>
          <a:p>
            <a:pPr algn="ctr"/>
            <a:r>
              <a:rPr lang="en-US" sz="1200" b="1" dirty="0">
                <a:solidFill>
                  <a:schemeClr val="bg1"/>
                </a:solidFill>
                <a:latin typeface="Azeri Sans" pitchFamily="2" charset="0"/>
              </a:rPr>
              <a:t>usalacrosse.com</a:t>
            </a:r>
          </a:p>
        </p:txBody>
      </p:sp>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D325A2F6-5158-71AE-21C6-02D6B925DF5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9A46783E-D19B-3623-ACF5-9EC4FD4DA3A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16.jpe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tags" Target="../tags/tag2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4.xml"/><Relationship Id="rId30"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3D7BC9C4-92AA-49A6-8C12-4FF9C3EB64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854" y="303165"/>
            <a:ext cx="4783337" cy="2210820"/>
          </a:xfrm>
          <a:prstGeom prst="rect">
            <a:avLst/>
          </a:prstGeom>
        </p:spPr>
      </p:pic>
    </p:spTree>
    <p:custDataLst>
      <p:tags r:id="rId7"/>
    </p:custDataLst>
    <p:extLst>
      <p:ext uri="{BB962C8B-B14F-4D97-AF65-F5344CB8AC3E}">
        <p14:creationId xmlns:p14="http://schemas.microsoft.com/office/powerpoint/2010/main" val="21669218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lvl1pPr algn="ctr" defTabSz="1219108" rtl="0" eaLnBrk="1" latinLnBrk="0" hangingPunct="1">
        <a:spcBef>
          <a:spcPct val="0"/>
        </a:spcBef>
        <a:buNone/>
        <a:defRPr sz="7200" b="1" kern="1200" cap="all" baseline="0">
          <a:solidFill>
            <a:srgbClr val="00073B"/>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4267"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733"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467"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B58F8E8F-1BC7-3B97-31CC-7F1E7A86E106}"/>
              </a:ext>
            </a:extLst>
          </p:cNvPr>
          <p:cNvPicPr>
            <a:picLocks noChangeAspect="1"/>
          </p:cNvPicPr>
          <p:nvPr userDrawn="1"/>
        </p:nvPicPr>
        <p:blipFill>
          <a:blip r:embed="rId29"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7"/>
    </p:custDataLst>
    <p:extLst>
      <p:ext uri="{BB962C8B-B14F-4D97-AF65-F5344CB8AC3E}">
        <p14:creationId xmlns:p14="http://schemas.microsoft.com/office/powerpoint/2010/main" val="41638787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3" r:id="rId25"/>
  </p:sldLayoutIdLst>
  <p:hf sldNum="0" hdr="0" ftr="0" dt="0"/>
  <p:txStyles>
    <p:titleStyle>
      <a:lvl1pPr algn="ctr" defTabSz="1219108" rtl="0" eaLnBrk="1" latinLnBrk="0" hangingPunct="1">
        <a:spcBef>
          <a:spcPct val="0"/>
        </a:spcBef>
        <a:buNone/>
        <a:defRPr sz="5333" b="1" kern="1200" cap="all" baseline="0">
          <a:solidFill>
            <a:srgbClr val="003E7E"/>
          </a:solidFill>
          <a:latin typeface="Azeri Sans" pitchFamily="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4C71D5B8-FFF6-C8F4-21E8-5A3C2A3EC7BF}"/>
              </a:ext>
            </a:extLst>
          </p:cNvPr>
          <p:cNvPicPr>
            <a:picLocks noChangeAspect="1"/>
          </p:cNvPicPr>
          <p:nvPr userDrawn="1"/>
        </p:nvPicPr>
        <p:blipFill>
          <a:blip r:embed="rId30"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8"/>
    </p:custDataLst>
    <p:extLst>
      <p:ext uri="{BB962C8B-B14F-4D97-AF65-F5344CB8AC3E}">
        <p14:creationId xmlns:p14="http://schemas.microsoft.com/office/powerpoint/2010/main" val="25967650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hf sldNum="0" hdr="0" ftr="0" dt="0"/>
  <p:txStyles>
    <p:titleStyle>
      <a:lvl1pPr algn="ctr" defTabSz="1219108" rtl="0" eaLnBrk="1" latinLnBrk="0" hangingPunct="1">
        <a:spcBef>
          <a:spcPct val="0"/>
        </a:spcBef>
        <a:buNone/>
        <a:defRPr sz="5333" b="1" kern="1200" cap="all" baseline="0">
          <a:solidFill>
            <a:srgbClr val="003E7E"/>
          </a:solidFill>
          <a:latin typeface="Azeri Sans" pitchFamily="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media9.m4a"/><Relationship Id="rId7" Type="http://schemas.openxmlformats.org/officeDocument/2006/relationships/image" Target="../media/image49.jpeg"/><Relationship Id="rId2" Type="http://schemas.microsoft.com/office/2007/relationships/media" Target="../media/media9.m4a"/><Relationship Id="rId1" Type="http://schemas.openxmlformats.org/officeDocument/2006/relationships/tags" Target="../tags/tag59.xml"/><Relationship Id="rId6" Type="http://schemas.openxmlformats.org/officeDocument/2006/relationships/image" Target="../media/image48.jpeg"/><Relationship Id="rId5" Type="http://schemas.openxmlformats.org/officeDocument/2006/relationships/notesSlide" Target="../notesSlides/notesSlide9.xml"/><Relationship Id="rId4" Type="http://schemas.openxmlformats.org/officeDocument/2006/relationships/slideLayout" Target="../slideLayouts/slideLayout4.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53.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audio" Target="../media/media11.m4a"/><Relationship Id="rId7" Type="http://schemas.microsoft.com/office/2007/relationships/hdphoto" Target="../media/hdphoto19.wdp"/><Relationship Id="rId12" Type="http://schemas.microsoft.com/office/2007/relationships/hdphoto" Target="../media/hdphoto21.wdp"/><Relationship Id="rId2" Type="http://schemas.microsoft.com/office/2007/relationships/media" Target="../media/media11.m4a"/><Relationship Id="rId1" Type="http://schemas.openxmlformats.org/officeDocument/2006/relationships/tags" Target="../tags/tag60.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notesSlide" Target="../notesSlides/notesSlide11.xml"/><Relationship Id="rId15" Type="http://schemas.openxmlformats.org/officeDocument/2006/relationships/image" Target="../media/image22.png"/><Relationship Id="rId10" Type="http://schemas.microsoft.com/office/2007/relationships/hdphoto" Target="../media/hdphoto20.wdp"/><Relationship Id="rId4" Type="http://schemas.openxmlformats.org/officeDocument/2006/relationships/slideLayout" Target="../slideLayouts/slideLayout4.xml"/><Relationship Id="rId9" Type="http://schemas.openxmlformats.org/officeDocument/2006/relationships/image" Target="../media/image56.png"/><Relationship Id="rId14" Type="http://schemas.microsoft.com/office/2007/relationships/hdphoto" Target="../media/hdphoto22.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59.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3.m4a"/><Relationship Id="rId7" Type="http://schemas.openxmlformats.org/officeDocument/2006/relationships/image" Target="../media/image61.png"/><Relationship Id="rId2" Type="http://schemas.microsoft.com/office/2007/relationships/media" Target="../media/media13.m4a"/><Relationship Id="rId1" Type="http://schemas.openxmlformats.org/officeDocument/2006/relationships/tags" Target="../tags/tag61.xml"/><Relationship Id="rId6" Type="http://schemas.openxmlformats.org/officeDocument/2006/relationships/image" Target="../media/image60.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audio" Target="../media/media14.m4a"/><Relationship Id="rId7" Type="http://schemas.openxmlformats.org/officeDocument/2006/relationships/image" Target="../media/image63.jpeg"/><Relationship Id="rId2" Type="http://schemas.microsoft.com/office/2007/relationships/media" Target="../media/media14.m4a"/><Relationship Id="rId1" Type="http://schemas.openxmlformats.org/officeDocument/2006/relationships/tags" Target="../tags/tag62.xml"/><Relationship Id="rId6" Type="http://schemas.openxmlformats.org/officeDocument/2006/relationships/image" Target="../media/image62.png"/><Relationship Id="rId11" Type="http://schemas.openxmlformats.org/officeDocument/2006/relationships/image" Target="../media/image22.png"/><Relationship Id="rId5" Type="http://schemas.openxmlformats.org/officeDocument/2006/relationships/notesSlide" Target="../notesSlides/notesSlide14.xml"/><Relationship Id="rId10" Type="http://schemas.microsoft.com/office/2007/relationships/hdphoto" Target="../media/hdphoto23.wdp"/><Relationship Id="rId4" Type="http://schemas.openxmlformats.org/officeDocument/2006/relationships/slideLayout" Target="../slideLayouts/slideLayout4.xml"/><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audio" Target="../media/media15.m4a"/><Relationship Id="rId7" Type="http://schemas.openxmlformats.org/officeDocument/2006/relationships/image" Target="../media/image67.png"/><Relationship Id="rId2" Type="http://schemas.microsoft.com/office/2007/relationships/media" Target="../media/media15.m4a"/><Relationship Id="rId1" Type="http://schemas.openxmlformats.org/officeDocument/2006/relationships/tags" Target="../tags/tag63.xml"/><Relationship Id="rId6" Type="http://schemas.openxmlformats.org/officeDocument/2006/relationships/image" Target="../media/image66.png"/><Relationship Id="rId5" Type="http://schemas.openxmlformats.org/officeDocument/2006/relationships/notesSlide" Target="../notesSlides/notesSlide15.xml"/><Relationship Id="rId10" Type="http://schemas.openxmlformats.org/officeDocument/2006/relationships/image" Target="../media/image22.png"/><Relationship Id="rId4" Type="http://schemas.openxmlformats.org/officeDocument/2006/relationships/slideLayout" Target="../slideLayouts/slideLayout5.xm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media16.m4a"/><Relationship Id="rId7" Type="http://schemas.openxmlformats.org/officeDocument/2006/relationships/image" Target="../media/image69.jpeg"/><Relationship Id="rId2" Type="http://schemas.microsoft.com/office/2007/relationships/media" Target="../media/media16.m4a"/><Relationship Id="rId1" Type="http://schemas.openxmlformats.org/officeDocument/2006/relationships/tags" Target="../tags/tag64.xml"/><Relationship Id="rId6" Type="http://schemas.openxmlformats.org/officeDocument/2006/relationships/image" Target="../media/image68.jpeg"/><Relationship Id="rId5" Type="http://schemas.openxmlformats.org/officeDocument/2006/relationships/notesSlide" Target="../notesSlides/notesSlide16.xml"/><Relationship Id="rId10" Type="http://schemas.openxmlformats.org/officeDocument/2006/relationships/image" Target="../media/image22.png"/><Relationship Id="rId4" Type="http://schemas.openxmlformats.org/officeDocument/2006/relationships/slideLayout" Target="../slideLayouts/slideLayout4.xml"/><Relationship Id="rId9"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72.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18.m4a"/><Relationship Id="rId7" Type="http://schemas.openxmlformats.org/officeDocument/2006/relationships/image" Target="../media/image74.jpeg"/><Relationship Id="rId2" Type="http://schemas.microsoft.com/office/2007/relationships/media" Target="../media/media18.m4a"/><Relationship Id="rId1" Type="http://schemas.openxmlformats.org/officeDocument/2006/relationships/tags" Target="../tags/tag65.xml"/><Relationship Id="rId6" Type="http://schemas.openxmlformats.org/officeDocument/2006/relationships/image" Target="../media/image73.png"/><Relationship Id="rId5" Type="http://schemas.openxmlformats.org/officeDocument/2006/relationships/notesSlide" Target="../notesSlides/notesSlide18.xml"/><Relationship Id="rId4" Type="http://schemas.openxmlformats.org/officeDocument/2006/relationships/slideLayout" Target="../slideLayouts/slideLayout4.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2.png"/><Relationship Id="rId2" Type="http://schemas.microsoft.com/office/2007/relationships/media" Target="../media/media19.m4a"/><Relationship Id="rId1" Type="http://schemas.openxmlformats.org/officeDocument/2006/relationships/tags" Target="../tags/tag66.xml"/><Relationship Id="rId6" Type="http://schemas.openxmlformats.org/officeDocument/2006/relationships/image" Target="../media/image75.jpe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20.m4a"/><Relationship Id="rId7" Type="http://schemas.openxmlformats.org/officeDocument/2006/relationships/image" Target="../media/image77.png"/><Relationship Id="rId2" Type="http://schemas.microsoft.com/office/2007/relationships/media" Target="../media/media20.m4a"/><Relationship Id="rId1" Type="http://schemas.openxmlformats.org/officeDocument/2006/relationships/tags" Target="../tags/tag67.xml"/><Relationship Id="rId6" Type="http://schemas.openxmlformats.org/officeDocument/2006/relationships/image" Target="../media/image76.jpe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68.xml"/><Relationship Id="rId6" Type="http://schemas.openxmlformats.org/officeDocument/2006/relationships/image" Target="../media/image22.png"/><Relationship Id="rId5" Type="http://schemas.openxmlformats.org/officeDocument/2006/relationships/notesSlide" Target="../notesSlides/notesSlide21.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audio" Target="../media/media22.m4a"/><Relationship Id="rId7" Type="http://schemas.openxmlformats.org/officeDocument/2006/relationships/image" Target="../media/image79.png"/><Relationship Id="rId12" Type="http://schemas.openxmlformats.org/officeDocument/2006/relationships/image" Target="../media/image22.png"/><Relationship Id="rId2" Type="http://schemas.microsoft.com/office/2007/relationships/media" Target="../media/media22.m4a"/><Relationship Id="rId1" Type="http://schemas.openxmlformats.org/officeDocument/2006/relationships/tags" Target="../tags/tag69.xml"/><Relationship Id="rId6" Type="http://schemas.openxmlformats.org/officeDocument/2006/relationships/image" Target="../media/image78.png"/><Relationship Id="rId11" Type="http://schemas.microsoft.com/office/2007/relationships/hdphoto" Target="../media/hdphoto26.wdp"/><Relationship Id="rId5" Type="http://schemas.openxmlformats.org/officeDocument/2006/relationships/notesSlide" Target="../notesSlides/notesSlide22.xml"/><Relationship Id="rId10" Type="http://schemas.openxmlformats.org/officeDocument/2006/relationships/image" Target="../media/image81.png"/><Relationship Id="rId4" Type="http://schemas.openxmlformats.org/officeDocument/2006/relationships/slideLayout" Target="../slideLayouts/slideLayout4.xml"/><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audio" Target="../media/media23.m4a"/><Relationship Id="rId7" Type="http://schemas.openxmlformats.org/officeDocument/2006/relationships/image" Target="../media/image79.png"/><Relationship Id="rId2" Type="http://schemas.microsoft.com/office/2007/relationships/media" Target="../media/media23.m4a"/><Relationship Id="rId1" Type="http://schemas.openxmlformats.org/officeDocument/2006/relationships/tags" Target="../tags/tag70.xml"/><Relationship Id="rId6" Type="http://schemas.openxmlformats.org/officeDocument/2006/relationships/image" Target="../media/image82.png"/><Relationship Id="rId5" Type="http://schemas.openxmlformats.org/officeDocument/2006/relationships/notesSlide" Target="../notesSlides/notesSlide23.xml"/><Relationship Id="rId10" Type="http://schemas.openxmlformats.org/officeDocument/2006/relationships/image" Target="../media/image22.png"/><Relationship Id="rId4" Type="http://schemas.openxmlformats.org/officeDocument/2006/relationships/slideLayout" Target="../slideLayouts/slideLayout5.xml"/><Relationship Id="rId9" Type="http://schemas.openxmlformats.org/officeDocument/2006/relationships/image" Target="../media/image83.jpeg"/></Relationships>
</file>

<file path=ppt/slides/_rels/slide25.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79.png"/><Relationship Id="rId3" Type="http://schemas.openxmlformats.org/officeDocument/2006/relationships/audio" Target="../media/media24.m4a"/><Relationship Id="rId7" Type="http://schemas.openxmlformats.org/officeDocument/2006/relationships/image" Target="../media/image85.png"/><Relationship Id="rId12" Type="http://schemas.microsoft.com/office/2007/relationships/hdphoto" Target="../media/hdphoto28.wdp"/><Relationship Id="rId2" Type="http://schemas.microsoft.com/office/2007/relationships/media" Target="../media/media24.m4a"/><Relationship Id="rId1" Type="http://schemas.openxmlformats.org/officeDocument/2006/relationships/tags" Target="../tags/tag71.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notesSlide" Target="../notesSlides/notesSlide24.xml"/><Relationship Id="rId15" Type="http://schemas.openxmlformats.org/officeDocument/2006/relationships/image" Target="../media/image22.png"/><Relationship Id="rId10" Type="http://schemas.openxmlformats.org/officeDocument/2006/relationships/image" Target="../media/image80.png"/><Relationship Id="rId4" Type="http://schemas.openxmlformats.org/officeDocument/2006/relationships/slideLayout" Target="../slideLayouts/slideLayout4.xml"/><Relationship Id="rId9" Type="http://schemas.openxmlformats.org/officeDocument/2006/relationships/image" Target="../media/image86.png"/><Relationship Id="rId14" Type="http://schemas.microsoft.com/office/2007/relationships/hdphoto" Target="../media/hdphoto25.wdp"/></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media25.m4a"/><Relationship Id="rId7" Type="http://schemas.microsoft.com/office/2007/relationships/hdphoto" Target="../media/hdphoto29.wdp"/><Relationship Id="rId2" Type="http://schemas.microsoft.com/office/2007/relationships/media" Target="../media/media25.m4a"/><Relationship Id="rId1" Type="http://schemas.openxmlformats.org/officeDocument/2006/relationships/tags" Target="../tags/tag72.xml"/><Relationship Id="rId6" Type="http://schemas.openxmlformats.org/officeDocument/2006/relationships/image" Target="../media/image88.png"/><Relationship Id="rId5" Type="http://schemas.openxmlformats.org/officeDocument/2006/relationships/notesSlide" Target="../notesSlides/notesSlide25.xml"/><Relationship Id="rId10" Type="http://schemas.openxmlformats.org/officeDocument/2006/relationships/image" Target="../media/image22.png"/><Relationship Id="rId4" Type="http://schemas.openxmlformats.org/officeDocument/2006/relationships/slideLayout" Target="../slideLayouts/slideLayout5.xml"/><Relationship Id="rId9" Type="http://schemas.openxmlformats.org/officeDocument/2006/relationships/image" Target="../media/image90.jpeg"/></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22.png"/><Relationship Id="rId3" Type="http://schemas.openxmlformats.org/officeDocument/2006/relationships/audio" Target="../media/media26.m4a"/><Relationship Id="rId7" Type="http://schemas.openxmlformats.org/officeDocument/2006/relationships/image" Target="../media/image92.png"/><Relationship Id="rId12" Type="http://schemas.openxmlformats.org/officeDocument/2006/relationships/image" Target="../media/image32.png"/><Relationship Id="rId2" Type="http://schemas.microsoft.com/office/2007/relationships/media" Target="../media/media26.m4a"/><Relationship Id="rId1" Type="http://schemas.openxmlformats.org/officeDocument/2006/relationships/tags" Target="../tags/tag73.xml"/><Relationship Id="rId6" Type="http://schemas.openxmlformats.org/officeDocument/2006/relationships/image" Target="../media/image91.png"/><Relationship Id="rId11" Type="http://schemas.microsoft.com/office/2007/relationships/hdphoto" Target="../media/hdphoto30.wdp"/><Relationship Id="rId5" Type="http://schemas.openxmlformats.org/officeDocument/2006/relationships/notesSlide" Target="../notesSlides/notesSlide26.xml"/><Relationship Id="rId10" Type="http://schemas.openxmlformats.org/officeDocument/2006/relationships/image" Target="../media/image95.png"/><Relationship Id="rId4" Type="http://schemas.openxmlformats.org/officeDocument/2006/relationships/slideLayout" Target="../slideLayouts/slideLayout4.xml"/><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27.m4a"/><Relationship Id="rId7" Type="http://schemas.openxmlformats.org/officeDocument/2006/relationships/image" Target="../media/image97.png"/><Relationship Id="rId2" Type="http://schemas.microsoft.com/office/2007/relationships/media" Target="../media/media27.m4a"/><Relationship Id="rId1" Type="http://schemas.openxmlformats.org/officeDocument/2006/relationships/tags" Target="../tags/tag74.xml"/><Relationship Id="rId6" Type="http://schemas.openxmlformats.org/officeDocument/2006/relationships/image" Target="../media/image96.png"/><Relationship Id="rId5" Type="http://schemas.openxmlformats.org/officeDocument/2006/relationships/notesSlide" Target="../notesSlides/notesSlide27.xml"/><Relationship Id="rId4"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2.png"/><Relationship Id="rId2" Type="http://schemas.microsoft.com/office/2007/relationships/media" Target="../media/media28.m4a"/><Relationship Id="rId1" Type="http://schemas.openxmlformats.org/officeDocument/2006/relationships/tags" Target="../tags/tag75.xml"/><Relationship Id="rId6" Type="http://schemas.openxmlformats.org/officeDocument/2006/relationships/image" Target="../media/image98.jpe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5" Type="http://schemas.openxmlformats.org/officeDocument/2006/relationships/image" Target="../media/image23.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audio" Target="../media/media29.m4a"/><Relationship Id="rId7" Type="http://schemas.openxmlformats.org/officeDocument/2006/relationships/image" Target="../media/image100.png"/><Relationship Id="rId2" Type="http://schemas.microsoft.com/office/2007/relationships/media" Target="../media/media29.m4a"/><Relationship Id="rId1" Type="http://schemas.openxmlformats.org/officeDocument/2006/relationships/tags" Target="../tags/tag76.xml"/><Relationship Id="rId6" Type="http://schemas.openxmlformats.org/officeDocument/2006/relationships/image" Target="../media/image99.png"/><Relationship Id="rId5" Type="http://schemas.openxmlformats.org/officeDocument/2006/relationships/notesSlide" Target="../notesSlides/notesSlide29.xml"/><Relationship Id="rId10" Type="http://schemas.openxmlformats.org/officeDocument/2006/relationships/image" Target="../media/image22.png"/><Relationship Id="rId4" Type="http://schemas.openxmlformats.org/officeDocument/2006/relationships/slideLayout" Target="../slideLayouts/slideLayout5.xml"/><Relationship Id="rId9" Type="http://schemas.microsoft.com/office/2007/relationships/hdphoto" Target="../media/hdphoto31.wdp"/></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s://play.kahoot.it/v2/?quizId=67960c95-6b70-4b28-8c1a-0c70f4d2f695"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media3.m4a"/><Relationship Id="rId7" Type="http://schemas.microsoft.com/office/2007/relationships/hdphoto" Target="../media/hdphoto1.wdp"/><Relationship Id="rId2" Type="http://schemas.microsoft.com/office/2007/relationships/media" Target="../media/media3.m4a"/><Relationship Id="rId1" Type="http://schemas.openxmlformats.org/officeDocument/2006/relationships/tags" Target="../tags/tag53.xml"/><Relationship Id="rId6" Type="http://schemas.openxmlformats.org/officeDocument/2006/relationships/image" Target="../media/image24.png"/><Relationship Id="rId5" Type="http://schemas.openxmlformats.org/officeDocument/2006/relationships/notesSlide" Target="../notesSlides/notesSlide3.xml"/><Relationship Id="rId4" Type="http://schemas.openxmlformats.org/officeDocument/2006/relationships/slideLayout" Target="../slideLayouts/slideLayout4.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6.png"/><Relationship Id="rId2" Type="http://schemas.microsoft.com/office/2007/relationships/media" Target="../media/media4.m4a"/><Relationship Id="rId1" Type="http://schemas.openxmlformats.org/officeDocument/2006/relationships/tags" Target="../tags/tag54.xml"/><Relationship Id="rId6" Type="http://schemas.openxmlformats.org/officeDocument/2006/relationships/image" Target="../media/image22.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55.xml"/><Relationship Id="rId6" Type="http://schemas.openxmlformats.org/officeDocument/2006/relationships/image" Target="../media/image27.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5.wdp"/><Relationship Id="rId3" Type="http://schemas.openxmlformats.org/officeDocument/2006/relationships/audio" Target="../media/media6.m4a"/><Relationship Id="rId7" Type="http://schemas.microsoft.com/office/2007/relationships/hdphoto" Target="../media/hdphoto2.wdp"/><Relationship Id="rId12" Type="http://schemas.openxmlformats.org/officeDocument/2006/relationships/image" Target="../media/image31.png"/><Relationship Id="rId17" Type="http://schemas.openxmlformats.org/officeDocument/2006/relationships/image" Target="../media/image22.png"/><Relationship Id="rId2" Type="http://schemas.microsoft.com/office/2007/relationships/media" Target="../media/media6.m4a"/><Relationship Id="rId16" Type="http://schemas.microsoft.com/office/2007/relationships/hdphoto" Target="../media/hdphoto6.wdp"/><Relationship Id="rId1" Type="http://schemas.openxmlformats.org/officeDocument/2006/relationships/tags" Target="../tags/tag56.xml"/><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notesSlide" Target="../notesSlides/notesSlide6.xml"/><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slideLayout" Target="../slideLayouts/slideLayout5.xml"/><Relationship Id="rId9" Type="http://schemas.microsoft.com/office/2007/relationships/hdphoto" Target="../media/hdphoto3.wdp"/><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0.wdp"/><Relationship Id="rId18" Type="http://schemas.openxmlformats.org/officeDocument/2006/relationships/image" Target="../media/image40.png"/><Relationship Id="rId26" Type="http://schemas.openxmlformats.org/officeDocument/2006/relationships/image" Target="../media/image44.png"/><Relationship Id="rId3" Type="http://schemas.openxmlformats.org/officeDocument/2006/relationships/audio" Target="../media/media7.m4a"/><Relationship Id="rId21" Type="http://schemas.microsoft.com/office/2007/relationships/hdphoto" Target="../media/hdphoto14.wdp"/><Relationship Id="rId7" Type="http://schemas.microsoft.com/office/2007/relationships/hdphoto" Target="../media/hdphoto7.wdp"/><Relationship Id="rId12" Type="http://schemas.openxmlformats.org/officeDocument/2006/relationships/image" Target="../media/image37.png"/><Relationship Id="rId17" Type="http://schemas.microsoft.com/office/2007/relationships/hdphoto" Target="../media/hdphoto12.wdp"/><Relationship Id="rId25" Type="http://schemas.microsoft.com/office/2007/relationships/hdphoto" Target="../media/hdphoto16.wdp"/><Relationship Id="rId2" Type="http://schemas.microsoft.com/office/2007/relationships/media" Target="../media/media7.m4a"/><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tags" Target="../tags/tag57.xml"/><Relationship Id="rId6" Type="http://schemas.openxmlformats.org/officeDocument/2006/relationships/image" Target="../media/image34.png"/><Relationship Id="rId11" Type="http://schemas.microsoft.com/office/2007/relationships/hdphoto" Target="../media/hdphoto9.wdp"/><Relationship Id="rId24" Type="http://schemas.openxmlformats.org/officeDocument/2006/relationships/image" Target="../media/image43.png"/><Relationship Id="rId5" Type="http://schemas.openxmlformats.org/officeDocument/2006/relationships/notesSlide" Target="../notesSlides/notesSlide7.xml"/><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image" Target="../media/image22.png"/><Relationship Id="rId10" Type="http://schemas.openxmlformats.org/officeDocument/2006/relationships/image" Target="../media/image36.png"/><Relationship Id="rId19" Type="http://schemas.microsoft.com/office/2007/relationships/hdphoto" Target="../media/hdphoto13.wdp"/><Relationship Id="rId4" Type="http://schemas.openxmlformats.org/officeDocument/2006/relationships/slideLayout" Target="../slideLayouts/slideLayout4.xml"/><Relationship Id="rId9" Type="http://schemas.microsoft.com/office/2007/relationships/hdphoto" Target="../media/hdphoto8.wdp"/><Relationship Id="rId14" Type="http://schemas.openxmlformats.org/officeDocument/2006/relationships/image" Target="../media/image38.png"/><Relationship Id="rId22" Type="http://schemas.openxmlformats.org/officeDocument/2006/relationships/image" Target="../media/image42.png"/><Relationship Id="rId27" Type="http://schemas.microsoft.com/office/2007/relationships/hdphoto" Target="../media/hdphoto17.wdp"/></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2.png"/><Relationship Id="rId3" Type="http://schemas.openxmlformats.org/officeDocument/2006/relationships/audio" Target="../media/media8.m4a"/><Relationship Id="rId7" Type="http://schemas.openxmlformats.org/officeDocument/2006/relationships/image" Target="../media/image46.png"/><Relationship Id="rId12" Type="http://schemas.openxmlformats.org/officeDocument/2006/relationships/image" Target="../media/image32.png"/><Relationship Id="rId2" Type="http://schemas.microsoft.com/office/2007/relationships/media" Target="../media/media8.m4a"/><Relationship Id="rId1" Type="http://schemas.openxmlformats.org/officeDocument/2006/relationships/tags" Target="../tags/tag58.xml"/><Relationship Id="rId6" Type="http://schemas.openxmlformats.org/officeDocument/2006/relationships/image" Target="../media/image45.jpeg"/><Relationship Id="rId11" Type="http://schemas.microsoft.com/office/2007/relationships/hdphoto" Target="../media/hdphoto18.wdp"/><Relationship Id="rId5" Type="http://schemas.openxmlformats.org/officeDocument/2006/relationships/notesSlide" Target="../notesSlides/notesSlide8.xml"/><Relationship Id="rId10" Type="http://schemas.openxmlformats.org/officeDocument/2006/relationships/image" Target="../media/image47.png"/><Relationship Id="rId4" Type="http://schemas.openxmlformats.org/officeDocument/2006/relationships/slideLayout" Target="../slideLayouts/slideLayout5.xml"/><Relationship Id="rId9"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1371196" y="5273606"/>
            <a:ext cx="10716844" cy="954107"/>
          </a:xfrm>
          <a:prstGeom prst="rect">
            <a:avLst/>
          </a:prstGeom>
          <a:noFill/>
        </p:spPr>
        <p:txBody>
          <a:bodyPr wrap="square" lIns="91440" tIns="45720" rIns="91440" bIns="45720" rtlCol="0" anchor="t">
            <a:spAutoFit/>
          </a:bodyPr>
          <a:lstStyle/>
          <a:p>
            <a:pPr algn="r"/>
            <a:r>
              <a:rPr lang="en-US" sz="2800" spc="600" dirty="0">
                <a:solidFill>
                  <a:schemeClr val="bg1"/>
                </a:solidFill>
                <a:latin typeface="Alt Gothic Comp ATF"/>
              </a:rPr>
              <a:t>RULES 1-3:GAME, FIELD &amp; EQUIPMENT, PERSONAL &amp; TIMING FACTORS</a:t>
            </a:r>
          </a:p>
        </p:txBody>
      </p:sp>
      <p:sp>
        <p:nvSpPr>
          <p:cNvPr id="5" name="TextBox 4">
            <a:extLst>
              <a:ext uri="{FF2B5EF4-FFF2-40B4-BE49-F238E27FC236}">
                <a16:creationId xmlns:a16="http://schemas.microsoft.com/office/drawing/2014/main" id="{E4B48B1D-AC4C-EE66-0424-E0B66243C2FE}"/>
              </a:ext>
            </a:extLst>
          </p:cNvPr>
          <p:cNvSpPr txBox="1"/>
          <p:nvPr/>
        </p:nvSpPr>
        <p:spPr>
          <a:xfrm>
            <a:off x="65048" y="286157"/>
            <a:ext cx="6487106" cy="1446550"/>
          </a:xfrm>
          <a:prstGeom prst="rect">
            <a:avLst/>
          </a:prstGeom>
          <a:noFill/>
        </p:spPr>
        <p:txBody>
          <a:bodyPr wrap="square" lIns="91440" tIns="45720" rIns="91440" bIns="45720" rtlCol="0" anchor="t">
            <a:spAutoFit/>
          </a:bodyPr>
          <a:lstStyle/>
          <a:p>
            <a:pPr marL="182880"/>
            <a:r>
              <a:rPr lang="en-US" sz="4400" b="1" spc="600" dirty="0">
                <a:solidFill>
                  <a:schemeClr val="bg1"/>
                </a:solidFill>
                <a:latin typeface="Alt Gothic Comp ATF"/>
              </a:rPr>
              <a:t>OFFICIALS</a:t>
            </a:r>
            <a:r>
              <a:rPr lang="en-US" sz="4400" b="1" spc="600" dirty="0">
                <a:solidFill>
                  <a:srgbClr val="C00000"/>
                </a:solidFill>
                <a:latin typeface="Alt Gothic Comp ATF"/>
              </a:rPr>
              <a:t> EDUCATION</a:t>
            </a:r>
            <a:endParaRPr lang="en-US" sz="4400" b="1" i="0" spc="600" dirty="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47055" y="6074016"/>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2025 SEASON</a:t>
            </a:r>
          </a:p>
        </p:txBody>
      </p:sp>
    </p:spTree>
    <p:extLst>
      <p:ext uri="{BB962C8B-B14F-4D97-AF65-F5344CB8AC3E}">
        <p14:creationId xmlns:p14="http://schemas.microsoft.com/office/powerpoint/2010/main" val="3416741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9314" y="1206060"/>
            <a:ext cx="2802382"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723411" y="1800287"/>
            <a:ext cx="3400719" cy="105944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zeri Sans" pitchFamily="2" charset="0"/>
              </a:rPr>
              <a:t>Jersey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covers the shoulder pads</a:t>
            </a:r>
          </a:p>
        </p:txBody>
      </p:sp>
      <p:pic>
        <p:nvPicPr>
          <p:cNvPr id="8" name="Picture 7"/>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23704" y="3862769"/>
            <a:ext cx="1633602" cy="242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723412" y="4604454"/>
            <a:ext cx="3400718" cy="938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dirty="0">
                <a:ln>
                  <a:noFill/>
                </a:ln>
                <a:solidFill>
                  <a:prstClr val="white"/>
                </a:solidFill>
                <a:effectLst/>
                <a:uLnTx/>
                <a:uFillTx/>
                <a:latin typeface="Azeri Sans" pitchFamily="2" charset="0"/>
              </a:rPr>
              <a:t>Sweatpants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strike="noStrike" kern="1200" cap="none" spc="0" normalizeH="0" baseline="0" noProof="0" dirty="0">
                <a:ln>
                  <a:noFill/>
                </a:ln>
                <a:solidFill>
                  <a:prstClr val="white"/>
                </a:solidFill>
                <a:effectLst/>
                <a:uLnTx/>
                <a:uFillTx/>
                <a:latin typeface="Azeri Sans" pitchFamily="2" charset="0"/>
              </a:rPr>
              <a:t>one solid color</a:t>
            </a:r>
          </a:p>
        </p:txBody>
      </p:sp>
      <p:pic>
        <p:nvPicPr>
          <p:cNvPr id="3074" name="Picture 2" descr="C:\Users\gcorsetti\Desktop\03118ae133c0b1e94263307ba076c254.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50496" y="802566"/>
            <a:ext cx="2247900"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093009" y="573143"/>
            <a:ext cx="1491114" cy="264687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X</a:t>
            </a:r>
          </a:p>
        </p:txBody>
      </p:sp>
      <p:sp>
        <p:nvSpPr>
          <p:cNvPr id="3" name="Speech Bubble: Rectangle with Corners Rounded 2">
            <a:extLst>
              <a:ext uri="{FF2B5EF4-FFF2-40B4-BE49-F238E27FC236}">
                <a16:creationId xmlns:a16="http://schemas.microsoft.com/office/drawing/2014/main" id="{394031D7-5C61-0FBA-DB3C-4E49ADF73ECB}"/>
              </a:ext>
            </a:extLst>
          </p:cNvPr>
          <p:cNvSpPr/>
          <p:nvPr/>
        </p:nvSpPr>
        <p:spPr>
          <a:xfrm>
            <a:off x="9264794" y="4877669"/>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sp>
        <p:nvSpPr>
          <p:cNvPr id="4" name="TextBox 3">
            <a:extLst>
              <a:ext uri="{FF2B5EF4-FFF2-40B4-BE49-F238E27FC236}">
                <a16:creationId xmlns:a16="http://schemas.microsoft.com/office/drawing/2014/main" id="{55D0E48D-E573-7475-BDE5-6C03ECF75952}"/>
              </a:ext>
            </a:extLst>
          </p:cNvPr>
          <p:cNvSpPr txBox="1"/>
          <p:nvPr/>
        </p:nvSpPr>
        <p:spPr>
          <a:xfrm>
            <a:off x="201066" y="162096"/>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UNIFORMS</a:t>
            </a:r>
          </a:p>
        </p:txBody>
      </p:sp>
      <p:sp>
        <p:nvSpPr>
          <p:cNvPr id="5" name="Rectangle 4">
            <a:extLst>
              <a:ext uri="{FF2B5EF4-FFF2-40B4-BE49-F238E27FC236}">
                <a16:creationId xmlns:a16="http://schemas.microsoft.com/office/drawing/2014/main" id="{B57D1D04-6D4B-521F-F500-36004ED8E74E}"/>
              </a:ext>
            </a:extLst>
          </p:cNvPr>
          <p:cNvSpPr/>
          <p:nvPr/>
        </p:nvSpPr>
        <p:spPr>
          <a:xfrm>
            <a:off x="8188505" y="3258817"/>
            <a:ext cx="3400718" cy="9387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Azeri Sans" pitchFamily="2" charset="0"/>
              </a:rPr>
              <a:t>NO Tinted Visors</a:t>
            </a:r>
            <a:endParaRPr kumimoji="0" lang="en-US" sz="2800" b="0" i="0" u="none" strike="noStrike" kern="1200" cap="none" spc="0" normalizeH="0" baseline="0" noProof="0" dirty="0">
              <a:ln>
                <a:noFill/>
              </a:ln>
              <a:solidFill>
                <a:schemeClr val="tx1"/>
              </a:solidFill>
              <a:effectLst/>
              <a:uLnTx/>
              <a:uFillTx/>
              <a:latin typeface="Azeri Sans" pitchFamily="2" charset="0"/>
            </a:endParaRPr>
          </a:p>
        </p:txBody>
      </p:sp>
      <p:pic>
        <p:nvPicPr>
          <p:cNvPr id="11" name="Audio 10">
            <a:hlinkClick r:id="" action="ppaction://media"/>
            <a:extLst>
              <a:ext uri="{FF2B5EF4-FFF2-40B4-BE49-F238E27FC236}">
                <a16:creationId xmlns:a16="http://schemas.microsoft.com/office/drawing/2014/main" id="{B58B0472-A23C-5D8F-C2BA-1602DECE4968}"/>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570525407"/>
      </p:ext>
    </p:extLst>
  </p:cSld>
  <p:clrMapOvr>
    <a:masterClrMapping/>
  </p:clrMapOvr>
  <mc:AlternateContent xmlns:mc="http://schemas.openxmlformats.org/markup-compatibility/2006" xmlns:p14="http://schemas.microsoft.com/office/powerpoint/2010/main">
    <mc:Choice Requires="p14">
      <p:transition spd="slow" p14:dur="2000" advTm="40680"/>
    </mc:Choice>
    <mc:Fallback xmlns="">
      <p:transition spd="slow" advTm="40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8" presetClass="entr" presetSubtype="32"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out)">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13"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C90BC8-79C6-434F-B6F6-24AD3ECF38C4}"/>
              </a:ext>
            </a:extLst>
          </p:cNvPr>
          <p:cNvSpPr txBox="1"/>
          <p:nvPr/>
        </p:nvSpPr>
        <p:spPr>
          <a:xfrm>
            <a:off x="508133" y="1257375"/>
            <a:ext cx="3812825" cy="954107"/>
          </a:xfrm>
          <a:prstGeom prst="rect">
            <a:avLst/>
          </a:prstGeom>
          <a:noFill/>
        </p:spPr>
        <p:txBody>
          <a:bodyPr wrap="square" rtlCol="0">
            <a:spAutoFit/>
          </a:bodyPr>
          <a:lstStyle/>
          <a:p>
            <a:pPr algn="ctr"/>
            <a:r>
              <a:rPr lang="en-US" sz="2800" b="1" dirty="0">
                <a:latin typeface="Azeri Sans" pitchFamily="2" charset="0"/>
              </a:rPr>
              <a:t>Jersey Color</a:t>
            </a:r>
          </a:p>
          <a:p>
            <a:pPr algn="ctr"/>
            <a:r>
              <a:rPr lang="en-US" sz="2800" b="1" dirty="0">
                <a:latin typeface="Azeri Sans" pitchFamily="2" charset="0"/>
              </a:rPr>
              <a:t>Home wears WHITE</a:t>
            </a:r>
          </a:p>
        </p:txBody>
      </p:sp>
      <p:sp>
        <p:nvSpPr>
          <p:cNvPr id="8" name="TextBox 7">
            <a:extLst>
              <a:ext uri="{FF2B5EF4-FFF2-40B4-BE49-F238E27FC236}">
                <a16:creationId xmlns:a16="http://schemas.microsoft.com/office/drawing/2014/main" id="{968AFB7B-E1F7-46B5-8FAE-2B123CEED8BD}"/>
              </a:ext>
            </a:extLst>
          </p:cNvPr>
          <p:cNvSpPr txBox="1"/>
          <p:nvPr/>
        </p:nvSpPr>
        <p:spPr>
          <a:xfrm>
            <a:off x="7142337" y="1246607"/>
            <a:ext cx="4481565" cy="954107"/>
          </a:xfrm>
          <a:prstGeom prst="rect">
            <a:avLst/>
          </a:prstGeom>
          <a:noFill/>
        </p:spPr>
        <p:txBody>
          <a:bodyPr wrap="square" rtlCol="0">
            <a:spAutoFit/>
          </a:bodyPr>
          <a:lstStyle/>
          <a:p>
            <a:pPr algn="ctr"/>
            <a:r>
              <a:rPr lang="en-US" sz="2800" b="1" dirty="0"/>
              <a:t>Number Restrictions</a:t>
            </a:r>
          </a:p>
          <a:p>
            <a:pPr algn="ctr"/>
            <a:r>
              <a:rPr lang="en-US" sz="2800" b="1" dirty="0"/>
              <a:t>0-99 ONLY</a:t>
            </a:r>
          </a:p>
        </p:txBody>
      </p:sp>
      <p:pic>
        <p:nvPicPr>
          <p:cNvPr id="10" name="Picture 9">
            <a:extLst>
              <a:ext uri="{FF2B5EF4-FFF2-40B4-BE49-F238E27FC236}">
                <a16:creationId xmlns:a16="http://schemas.microsoft.com/office/drawing/2014/main" id="{9399DC79-1913-488A-B445-71142D5BB088}"/>
              </a:ext>
            </a:extLst>
          </p:cNvPr>
          <p:cNvPicPr>
            <a:picLocks noChangeAspect="1"/>
          </p:cNvPicPr>
          <p:nvPr/>
        </p:nvPicPr>
        <p:blipFill>
          <a:blip r:embed="rId5"/>
          <a:stretch>
            <a:fillRect/>
          </a:stretch>
        </p:blipFill>
        <p:spPr>
          <a:xfrm>
            <a:off x="982487" y="2304455"/>
            <a:ext cx="2905125" cy="370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Graphic 11" descr="Shirt outline">
            <a:extLst>
              <a:ext uri="{FF2B5EF4-FFF2-40B4-BE49-F238E27FC236}">
                <a16:creationId xmlns:a16="http://schemas.microsoft.com/office/drawing/2014/main" id="{D1C5EF62-89F2-43FF-94CC-512232E87D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65665" y="2304455"/>
            <a:ext cx="1919445" cy="1919445"/>
          </a:xfrm>
          <a:prstGeom prst="rect">
            <a:avLst/>
          </a:prstGeom>
        </p:spPr>
      </p:pic>
      <p:pic>
        <p:nvPicPr>
          <p:cNvPr id="13" name="Graphic 12" descr="Shirt outline">
            <a:extLst>
              <a:ext uri="{FF2B5EF4-FFF2-40B4-BE49-F238E27FC236}">
                <a16:creationId xmlns:a16="http://schemas.microsoft.com/office/drawing/2014/main" id="{334A43F0-4BC5-47C1-A5F8-8D5D0DA4C9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5355" y="2287742"/>
            <a:ext cx="2043374" cy="1919445"/>
          </a:xfrm>
          <a:prstGeom prst="rect">
            <a:avLst/>
          </a:prstGeom>
        </p:spPr>
      </p:pic>
      <p:sp>
        <p:nvSpPr>
          <p:cNvPr id="15" name="TextBox 14">
            <a:extLst>
              <a:ext uri="{FF2B5EF4-FFF2-40B4-BE49-F238E27FC236}">
                <a16:creationId xmlns:a16="http://schemas.microsoft.com/office/drawing/2014/main" id="{E8613E36-FC02-4134-8692-C54084EAACF1}"/>
              </a:ext>
            </a:extLst>
          </p:cNvPr>
          <p:cNvSpPr txBox="1"/>
          <p:nvPr/>
        </p:nvSpPr>
        <p:spPr>
          <a:xfrm>
            <a:off x="7712843" y="2384300"/>
            <a:ext cx="462224" cy="1446550"/>
          </a:xfrm>
          <a:prstGeom prst="rect">
            <a:avLst/>
          </a:prstGeom>
          <a:noFill/>
        </p:spPr>
        <p:txBody>
          <a:bodyPr wrap="square" rtlCol="0">
            <a:spAutoFit/>
          </a:bodyPr>
          <a:lstStyle/>
          <a:p>
            <a:r>
              <a:rPr lang="en-US" sz="8800">
                <a:latin typeface="Aharoni" panose="02010803020104030203" pitchFamily="2" charset="-79"/>
                <a:cs typeface="Aharoni" panose="02010803020104030203" pitchFamily="2" charset="-79"/>
              </a:rPr>
              <a:t>0</a:t>
            </a:r>
          </a:p>
        </p:txBody>
      </p:sp>
      <p:sp>
        <p:nvSpPr>
          <p:cNvPr id="16" name="TextBox 15">
            <a:extLst>
              <a:ext uri="{FF2B5EF4-FFF2-40B4-BE49-F238E27FC236}">
                <a16:creationId xmlns:a16="http://schemas.microsoft.com/office/drawing/2014/main" id="{647C030A-E16B-4841-AA0E-1029DE6F2E69}"/>
              </a:ext>
            </a:extLst>
          </p:cNvPr>
          <p:cNvSpPr txBox="1"/>
          <p:nvPr/>
        </p:nvSpPr>
        <p:spPr>
          <a:xfrm>
            <a:off x="9962575" y="2510252"/>
            <a:ext cx="1615377" cy="1323439"/>
          </a:xfrm>
          <a:prstGeom prst="rect">
            <a:avLst/>
          </a:prstGeom>
          <a:noFill/>
        </p:spPr>
        <p:txBody>
          <a:bodyPr wrap="square" rtlCol="0">
            <a:spAutoFit/>
          </a:bodyPr>
          <a:lstStyle/>
          <a:p>
            <a:r>
              <a:rPr lang="en-US" sz="8000">
                <a:latin typeface="Aharoni" panose="02010803020104030203" pitchFamily="2" charset="-79"/>
                <a:cs typeface="Aharoni" panose="02010803020104030203" pitchFamily="2" charset="-79"/>
              </a:rPr>
              <a:t>99</a:t>
            </a:r>
          </a:p>
        </p:txBody>
      </p:sp>
      <p:sp>
        <p:nvSpPr>
          <p:cNvPr id="18" name="Arrow: Right 17">
            <a:extLst>
              <a:ext uri="{FF2B5EF4-FFF2-40B4-BE49-F238E27FC236}">
                <a16:creationId xmlns:a16="http://schemas.microsoft.com/office/drawing/2014/main" id="{6F1B33DF-BAB5-4198-932F-C6205B948851}"/>
              </a:ext>
            </a:extLst>
          </p:cNvPr>
          <p:cNvSpPr/>
          <p:nvPr/>
        </p:nvSpPr>
        <p:spPr>
          <a:xfrm>
            <a:off x="8822246" y="3275763"/>
            <a:ext cx="934704" cy="381837"/>
          </a:xfrm>
          <a:prstGeom prst="rightArrow">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0F85C64-117F-3990-95E1-03A3747BC5F2}"/>
              </a:ext>
            </a:extLst>
          </p:cNvPr>
          <p:cNvGrpSpPr/>
          <p:nvPr/>
        </p:nvGrpSpPr>
        <p:grpSpPr>
          <a:xfrm>
            <a:off x="8148141" y="4126676"/>
            <a:ext cx="2282914" cy="2311120"/>
            <a:chOff x="8160363" y="4536832"/>
            <a:chExt cx="2282914" cy="2311120"/>
          </a:xfrm>
        </p:grpSpPr>
        <p:pic>
          <p:nvPicPr>
            <p:cNvPr id="14" name="Graphic 13" descr="Shirt outline">
              <a:extLst>
                <a:ext uri="{FF2B5EF4-FFF2-40B4-BE49-F238E27FC236}">
                  <a16:creationId xmlns:a16="http://schemas.microsoft.com/office/drawing/2014/main" id="{883C20E1-BD5D-46C6-B4DD-5F978D21BE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2097" y="4687437"/>
              <a:ext cx="1919445" cy="1919445"/>
            </a:xfrm>
            <a:prstGeom prst="rect">
              <a:avLst/>
            </a:prstGeom>
          </p:spPr>
        </p:pic>
        <p:sp>
          <p:nvSpPr>
            <p:cNvPr id="19" name="TextBox 18">
              <a:extLst>
                <a:ext uri="{FF2B5EF4-FFF2-40B4-BE49-F238E27FC236}">
                  <a16:creationId xmlns:a16="http://schemas.microsoft.com/office/drawing/2014/main" id="{F9C08783-A598-4D0E-8596-2372A65A7FC1}"/>
                </a:ext>
              </a:extLst>
            </p:cNvPr>
            <p:cNvSpPr txBox="1"/>
            <p:nvPr/>
          </p:nvSpPr>
          <p:spPr>
            <a:xfrm>
              <a:off x="8803665" y="5060150"/>
              <a:ext cx="1158910" cy="1323439"/>
            </a:xfrm>
            <a:prstGeom prst="rect">
              <a:avLst/>
            </a:prstGeom>
            <a:noFill/>
          </p:spPr>
          <p:txBody>
            <a:bodyPr wrap="square" rtlCol="0">
              <a:spAutoFit/>
            </a:bodyPr>
            <a:lstStyle/>
            <a:p>
              <a:r>
                <a:rPr lang="en-US" sz="8000" dirty="0">
                  <a:latin typeface="Aharoni" panose="02010803020104030203" pitchFamily="2" charset="-79"/>
                  <a:cs typeface="Aharoni" panose="02010803020104030203" pitchFamily="2" charset="-79"/>
                </a:rPr>
                <a:t>00</a:t>
              </a:r>
            </a:p>
          </p:txBody>
        </p:sp>
        <p:sp>
          <p:nvSpPr>
            <p:cNvPr id="20" name="&quot;Not Allowed&quot; Symbol 19">
              <a:extLst>
                <a:ext uri="{FF2B5EF4-FFF2-40B4-BE49-F238E27FC236}">
                  <a16:creationId xmlns:a16="http://schemas.microsoft.com/office/drawing/2014/main" id="{9F82BCA4-6BF4-4E46-8CDD-F9C182E6E75C}"/>
                </a:ext>
              </a:extLst>
            </p:cNvPr>
            <p:cNvSpPr/>
            <p:nvPr/>
          </p:nvSpPr>
          <p:spPr>
            <a:xfrm>
              <a:off x="8160363" y="4536832"/>
              <a:ext cx="2282914" cy="2311120"/>
            </a:xfrm>
            <a:prstGeom prst="noSmoking">
              <a:avLst>
                <a:gd name="adj" fmla="val 421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a:extLst>
              <a:ext uri="{FF2B5EF4-FFF2-40B4-BE49-F238E27FC236}">
                <a16:creationId xmlns:a16="http://schemas.microsoft.com/office/drawing/2014/main" id="{27F69D59-F8A1-BA3C-3110-2A72055EC229}"/>
              </a:ext>
            </a:extLst>
          </p:cNvPr>
          <p:cNvSpPr txBox="1"/>
          <p:nvPr/>
        </p:nvSpPr>
        <p:spPr>
          <a:xfrm>
            <a:off x="201066" y="162096"/>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UNIFORMS– RECENT CHANGES</a:t>
            </a:r>
          </a:p>
        </p:txBody>
      </p:sp>
      <p:pic>
        <p:nvPicPr>
          <p:cNvPr id="6" name="Audio 5">
            <a:hlinkClick r:id="" action="ppaction://media"/>
            <a:extLst>
              <a:ext uri="{FF2B5EF4-FFF2-40B4-BE49-F238E27FC236}">
                <a16:creationId xmlns:a16="http://schemas.microsoft.com/office/drawing/2014/main" id="{B92F8634-ED87-AA16-7AC1-EE2843B12CD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6573523"/>
      </p:ext>
    </p:extLst>
  </p:cSld>
  <p:clrMapOvr>
    <a:masterClrMapping/>
  </p:clrMapOvr>
  <mc:AlternateContent xmlns:mc="http://schemas.openxmlformats.org/markup-compatibility/2006" xmlns:p14="http://schemas.microsoft.com/office/powerpoint/2010/main">
    <mc:Choice Requires="p14">
      <p:transition spd="slow" p14:dur="2000" advTm="18279"/>
    </mc:Choice>
    <mc:Fallback xmlns="">
      <p:transition spd="slow" advTm="18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480621" y="1687425"/>
            <a:ext cx="4360985" cy="4772146"/>
            <a:chOff x="4654061" y="1417639"/>
            <a:chExt cx="4032739" cy="2262785"/>
          </a:xfrm>
          <a:solidFill>
            <a:srgbClr val="00B050"/>
          </a:solidFill>
        </p:grpSpPr>
        <p:sp>
          <p:nvSpPr>
            <p:cNvPr id="12" name="Rectangle 11"/>
            <p:cNvSpPr/>
            <p:nvPr/>
          </p:nvSpPr>
          <p:spPr>
            <a:xfrm>
              <a:off x="4654061" y="1417639"/>
              <a:ext cx="4032739" cy="2262785"/>
            </a:xfrm>
            <a:prstGeom prst="rect">
              <a:avLst/>
            </a:prstGeom>
            <a:grpFill/>
          </p:spPr>
          <p:style>
            <a:lnRef idx="0">
              <a:schemeClr val="accent3"/>
            </a:lnRef>
            <a:fillRef idx="3">
              <a:schemeClr val="accent3"/>
            </a:fillRef>
            <a:effectRef idx="3">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zeri Sans" pitchFamily="2" charset="0"/>
                </a:rPr>
                <a:t>Allowed</a:t>
              </a:r>
            </a:p>
          </p:txBody>
        </p:sp>
        <p:pic>
          <p:nvPicPr>
            <p:cNvPr id="7" name="Picture 6"/>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10000" b="90000" l="0" r="100000"/>
                      </a14:imgEffect>
                    </a14:imgLayer>
                  </a14:imgProps>
                </a:ext>
                <a:ext uri="{28A0092B-C50C-407E-A947-70E740481C1C}">
                  <a14:useLocalDpi xmlns:a14="http://schemas.microsoft.com/office/drawing/2010/main"/>
                </a:ext>
              </a:extLst>
            </a:blip>
            <a:srcRect/>
            <a:stretch>
              <a:fillRect/>
            </a:stretch>
          </p:blipFill>
          <p:spPr bwMode="auto">
            <a:xfrm>
              <a:off x="6466747" y="1847465"/>
              <a:ext cx="1695450" cy="70156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33824" y="2210227"/>
              <a:ext cx="1390713" cy="13335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786359" y="1687424"/>
            <a:ext cx="4360985" cy="4772147"/>
            <a:chOff x="0" y="1417638"/>
            <a:chExt cx="4360985" cy="4772147"/>
          </a:xfrm>
          <a:solidFill>
            <a:srgbClr val="C00000"/>
          </a:solidFill>
        </p:grpSpPr>
        <p:sp>
          <p:nvSpPr>
            <p:cNvPr id="9" name="Rectangle 8"/>
            <p:cNvSpPr/>
            <p:nvPr/>
          </p:nvSpPr>
          <p:spPr>
            <a:xfrm>
              <a:off x="0" y="1417638"/>
              <a:ext cx="4360985" cy="4772147"/>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zeri Sans" pitchFamily="2" charset="0"/>
                </a:rPr>
                <a:t>Prohibited</a:t>
              </a:r>
            </a:p>
          </p:txBody>
        </p:sp>
        <p:pic>
          <p:nvPicPr>
            <p:cNvPr id="5" name="Picture 4"/>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backgroundMark x1="22571" y1="51689" x2="22571" y2="51689"/>
                          <a14:backgroundMark x1="6857" y1="83108" x2="6857" y2="83108"/>
                          <a14:backgroundMark x1="12000" y1="78041" x2="12000" y2="78041"/>
                          <a14:backgroundMark x1="21714" y1="67568" x2="21714" y2="67568"/>
                          <a14:backgroundMark x1="15143" y1="90203" x2="15143" y2="90203"/>
                          <a14:backgroundMark x1="16571" y1="44595" x2="16571" y2="44595"/>
                          <a14:backgroundMark x1="26857" y1="60473" x2="26857" y2="60473"/>
                          <a14:backgroundMark x1="12286" y1="69595" x2="12286" y2="69595"/>
                          <a14:backgroundMark x1="4857" y1="70270" x2="4857" y2="70270"/>
                          <a14:backgroundMark x1="18571" y1="78041" x2="18571" y2="78041"/>
                          <a14:backgroundMark x1="16857" y1="81757" x2="16857" y2="81757"/>
                          <a14:backgroundMark x1="16286" y1="84459" x2="16286" y2="84459"/>
                          <a14:backgroundMark x1="15714" y1="85473" x2="15714" y2="85473"/>
                        </a14:backgroundRemoval>
                      </a14:imgEffect>
                    </a14:imgLayer>
                  </a14:imgProps>
                </a:ext>
                <a:ext uri="{28A0092B-C50C-407E-A947-70E740481C1C}">
                  <a14:useLocalDpi xmlns:a14="http://schemas.microsoft.com/office/drawing/2010/main"/>
                </a:ext>
              </a:extLst>
            </a:blip>
            <a:srcRect/>
            <a:stretch>
              <a:fillRect/>
            </a:stretch>
          </p:blipFill>
          <p:spPr bwMode="auto">
            <a:xfrm>
              <a:off x="1556228" y="1984974"/>
              <a:ext cx="1576774" cy="13335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gcorsetti\Desktop\412F1YR011L.jpg"/>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600" b="98800" l="1200" r="99200"/>
                      </a14:imgEffect>
                    </a14:imgLayer>
                  </a14:imgProps>
                </a:ext>
                <a:ext uri="{28A0092B-C50C-407E-A947-70E740481C1C}">
                  <a14:useLocalDpi xmlns:a14="http://schemas.microsoft.com/office/drawing/2010/main"/>
                </a:ext>
              </a:extLst>
            </a:blip>
            <a:srcRect/>
            <a:stretch>
              <a:fillRect/>
            </a:stretch>
          </p:blipFill>
          <p:spPr bwMode="auto">
            <a:xfrm>
              <a:off x="2370775" y="3318474"/>
              <a:ext cx="1899505" cy="1899505"/>
            </a:xfrm>
            <a:prstGeom prst="rect">
              <a:avLst/>
            </a:prstGeom>
            <a:grpFill/>
          </p:spPr>
        </p:pic>
        <p:pic>
          <p:nvPicPr>
            <p:cNvPr id="4099" name="Picture 3" descr="C:\Users\gcorsetti\Desktop\Alleson-7-Pad-Football-Girdle-System_1024x1024.jp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0" b="96100" l="10000" r="90000"/>
                      </a14:imgEffect>
                    </a14:imgLayer>
                  </a14:imgProps>
                </a:ext>
                <a:ext uri="{28A0092B-C50C-407E-A947-70E740481C1C}">
                  <a14:useLocalDpi xmlns:a14="http://schemas.microsoft.com/office/drawing/2010/main"/>
                </a:ext>
              </a:extLst>
            </a:blip>
            <a:srcRect/>
            <a:stretch>
              <a:fillRect/>
            </a:stretch>
          </p:blipFill>
          <p:spPr bwMode="auto">
            <a:xfrm>
              <a:off x="0" y="3448724"/>
              <a:ext cx="2741060" cy="2741061"/>
            </a:xfrm>
            <a:prstGeom prst="rect">
              <a:avLst/>
            </a:prstGeom>
            <a:grpFill/>
          </p:spPr>
        </p:pic>
      </p:grpSp>
      <p:sp>
        <p:nvSpPr>
          <p:cNvPr id="2" name="Speech Bubble: Rectangle with Corners Rounded 1">
            <a:extLst>
              <a:ext uri="{FF2B5EF4-FFF2-40B4-BE49-F238E27FC236}">
                <a16:creationId xmlns:a16="http://schemas.microsoft.com/office/drawing/2014/main" id="{E6811694-D84E-F873-E1CF-F0697F3C40E0}"/>
              </a:ext>
            </a:extLst>
          </p:cNvPr>
          <p:cNvSpPr/>
          <p:nvPr/>
        </p:nvSpPr>
        <p:spPr>
          <a:xfrm>
            <a:off x="10206330" y="5170575"/>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sp>
        <p:nvSpPr>
          <p:cNvPr id="4" name="TextBox 3">
            <a:extLst>
              <a:ext uri="{FF2B5EF4-FFF2-40B4-BE49-F238E27FC236}">
                <a16:creationId xmlns:a16="http://schemas.microsoft.com/office/drawing/2014/main" id="{108C7B70-7433-AFD8-EBAA-25B32F2E9C6A}"/>
              </a:ext>
            </a:extLst>
          </p:cNvPr>
          <p:cNvSpPr txBox="1"/>
          <p:nvPr/>
        </p:nvSpPr>
        <p:spPr>
          <a:xfrm>
            <a:off x="201066" y="162096"/>
            <a:ext cx="10984676"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EQUIPMENT– PROHIBITED &amp; ALLOWED</a:t>
            </a:r>
          </a:p>
        </p:txBody>
      </p:sp>
      <p:pic>
        <p:nvPicPr>
          <p:cNvPr id="13" name="Audio 12">
            <a:hlinkClick r:id="" action="ppaction://media"/>
            <a:extLst>
              <a:ext uri="{FF2B5EF4-FFF2-40B4-BE49-F238E27FC236}">
                <a16:creationId xmlns:a16="http://schemas.microsoft.com/office/drawing/2014/main" id="{A9AA45EE-29CC-6C50-2985-88975E4F455C}"/>
              </a:ext>
            </a:extLst>
          </p:cNvPr>
          <p:cNvPicPr>
            <a:picLocks noChangeAspect="1"/>
          </p:cNvPicPr>
          <p:nvPr>
            <a:audioFile r:link="rId3"/>
            <p:extLst>
              <p:ext uri="{DAA4B4D4-6D71-4841-9C94-3DE7FCFB9230}">
                <p14:media xmlns:p14="http://schemas.microsoft.com/office/powerpoint/2010/main" r:embed="rId2"/>
              </p:ext>
            </p:extLst>
          </p:nvPr>
        </p:nvPicPr>
        <p:blipFill>
          <a:blip r:embed="rId15"/>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52188577"/>
      </p:ext>
    </p:extLst>
  </p:cSld>
  <p:clrMapOvr>
    <a:masterClrMapping/>
  </p:clrMapOvr>
  <mc:AlternateContent xmlns:mc="http://schemas.openxmlformats.org/markup-compatibility/2006" xmlns:p14="http://schemas.microsoft.com/office/powerpoint/2010/main">
    <mc:Choice Requires="p14">
      <p:transition spd="slow" p14:dur="2000" advTm="21369"/>
    </mc:Choice>
    <mc:Fallback xmlns="">
      <p:transition spd="slow" advTm="2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255657" y="1040809"/>
            <a:ext cx="4984750" cy="5227637"/>
          </a:xfrm>
          <a:prstGeom prst="rect">
            <a:avLst/>
          </a:prstGeom>
        </p:spPr>
        <p:txBody>
          <a:bodyPr>
            <a:normAutofit/>
          </a:bodyPr>
          <a:lstStyle/>
          <a:p>
            <a:r>
              <a:rPr lang="en-US" dirty="0"/>
              <a:t>Officials</a:t>
            </a:r>
          </a:p>
          <a:p>
            <a:r>
              <a:rPr lang="en-US" dirty="0"/>
              <a:t>Timekeeper</a:t>
            </a:r>
          </a:p>
          <a:p>
            <a:r>
              <a:rPr lang="en-US" dirty="0"/>
              <a:t>Scorekeeper</a:t>
            </a:r>
          </a:p>
          <a:p>
            <a:r>
              <a:rPr lang="en-US" dirty="0"/>
              <a:t>Players</a:t>
            </a:r>
          </a:p>
          <a:p>
            <a:r>
              <a:rPr lang="en-US" dirty="0"/>
              <a:t>Captains</a:t>
            </a:r>
          </a:p>
          <a:p>
            <a:r>
              <a:rPr lang="en-US" dirty="0"/>
              <a:t>In-Home</a:t>
            </a:r>
          </a:p>
          <a:p>
            <a:r>
              <a:rPr lang="en-US" dirty="0"/>
              <a:t>Coaches</a:t>
            </a:r>
          </a:p>
          <a:p>
            <a:r>
              <a:rPr lang="en-US" dirty="0"/>
              <a:t>Sideline Manager</a:t>
            </a:r>
          </a:p>
        </p:txBody>
      </p:sp>
      <p:pic>
        <p:nvPicPr>
          <p:cNvPr id="3" name="Picture 2">
            <a:extLst>
              <a:ext uri="{FF2B5EF4-FFF2-40B4-BE49-F238E27FC236}">
                <a16:creationId xmlns:a16="http://schemas.microsoft.com/office/drawing/2014/main" id="{D9F0561B-B103-C07D-D025-48BD64E4594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F3B4AACC-3CAB-4686-B959-1FFE80B0EE73}"/>
              </a:ext>
            </a:extLst>
          </p:cNvPr>
          <p:cNvSpPr txBox="1"/>
          <p:nvPr/>
        </p:nvSpPr>
        <p:spPr>
          <a:xfrm>
            <a:off x="255657" y="215402"/>
            <a:ext cx="10203576"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RULE 2 – GAME PERSONNEL</a:t>
            </a:r>
          </a:p>
        </p:txBody>
      </p:sp>
      <p:pic>
        <p:nvPicPr>
          <p:cNvPr id="7" name="Audio 6">
            <a:hlinkClick r:id="" action="ppaction://media"/>
            <a:extLst>
              <a:ext uri="{FF2B5EF4-FFF2-40B4-BE49-F238E27FC236}">
                <a16:creationId xmlns:a16="http://schemas.microsoft.com/office/drawing/2014/main" id="{4A42D395-4199-D920-D787-D58BF67FCB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0502341"/>
      </p:ext>
    </p:extLst>
  </p:cSld>
  <p:clrMapOvr>
    <a:masterClrMapping/>
  </p:clrMapOvr>
  <mc:AlternateContent xmlns:mc="http://schemas.openxmlformats.org/markup-compatibility/2006" xmlns:p14="http://schemas.microsoft.com/office/powerpoint/2010/main">
    <mc:Choice Requires="p14">
      <p:transition spd="slow" p14:dur="2000" advTm="18725"/>
    </mc:Choice>
    <mc:Fallback xmlns="">
      <p:transition spd="slow" advTm="1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crosse Officials">
            <a:extLst>
              <a:ext uri="{FF2B5EF4-FFF2-40B4-BE49-F238E27FC236}">
                <a16:creationId xmlns:a16="http://schemas.microsoft.com/office/drawing/2014/main" id="{29208315-9FAD-E9FE-11EE-074765189491}"/>
              </a:ext>
              <a:ext uri="{C183D7F6-B498-43B3-948B-1728B52AA6E4}">
                <adec:decorative xmlns:adec="http://schemas.microsoft.com/office/drawing/2017/decorative" val="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72251" y="617600"/>
            <a:ext cx="7007028" cy="562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p:cNvSpPr>
            <a:spLocks noGrp="1"/>
          </p:cNvSpPr>
          <p:nvPr>
            <p:ph idx="4294967295"/>
          </p:nvPr>
        </p:nvSpPr>
        <p:spPr>
          <a:xfrm>
            <a:off x="228362" y="945996"/>
            <a:ext cx="5576888" cy="1036638"/>
          </a:xfrm>
          <a:prstGeom prst="rect">
            <a:avLst/>
          </a:prstGeom>
        </p:spPr>
        <p:txBody>
          <a:bodyPr/>
          <a:lstStyle/>
          <a:p>
            <a:r>
              <a:rPr lang="en-US" sz="2400" dirty="0">
                <a:cs typeface="Obvia Wide Medium" panose="020B0604020202020204" charset="0"/>
              </a:rPr>
              <a:t>Minimum 2</a:t>
            </a:r>
          </a:p>
          <a:p>
            <a:pPr lvl="1"/>
            <a:r>
              <a:rPr lang="en-US" dirty="0">
                <a:cs typeface="Obvia Wide Medium" panose="020B0604020202020204" charset="0"/>
              </a:rPr>
              <a:t>Referee</a:t>
            </a:r>
          </a:p>
          <a:p>
            <a:pPr lvl="1"/>
            <a:r>
              <a:rPr lang="en-US" dirty="0">
                <a:cs typeface="Obvia Wide Medium" panose="020B0604020202020204" charset="0"/>
              </a:rPr>
              <a:t>Umpire</a:t>
            </a:r>
          </a:p>
          <a:p>
            <a:r>
              <a:rPr lang="en-US" sz="2400" dirty="0">
                <a:cs typeface="Obvia Wide Medium" panose="020B0604020202020204" charset="0"/>
              </a:rPr>
              <a:t>Recommended 3</a:t>
            </a:r>
          </a:p>
          <a:p>
            <a:pPr lvl="1"/>
            <a:r>
              <a:rPr lang="en-US" dirty="0">
                <a:cs typeface="Obvia Wide Medium" panose="020B0604020202020204" charset="0"/>
              </a:rPr>
              <a:t>Referee</a:t>
            </a:r>
          </a:p>
          <a:p>
            <a:pPr lvl="1"/>
            <a:r>
              <a:rPr lang="en-US" dirty="0">
                <a:cs typeface="Obvia Wide Medium" panose="020B0604020202020204" charset="0"/>
              </a:rPr>
              <a:t>Umpire</a:t>
            </a:r>
          </a:p>
          <a:p>
            <a:pPr lvl="1"/>
            <a:r>
              <a:rPr lang="en-US" dirty="0">
                <a:cs typeface="Obvia Wide Medium" panose="020B0604020202020204" charset="0"/>
              </a:rPr>
              <a:t>Field Judge</a:t>
            </a:r>
          </a:p>
          <a:p>
            <a:pPr lvl="1"/>
            <a:endParaRPr lang="en-US" dirty="0">
              <a:cs typeface="Obvia Wide Medium" panose="020B0604020202020204" charset="0"/>
            </a:endParaRPr>
          </a:p>
        </p:txBody>
      </p:sp>
      <p:grpSp>
        <p:nvGrpSpPr>
          <p:cNvPr id="13" name="Group 12"/>
          <p:cNvGrpSpPr/>
          <p:nvPr/>
        </p:nvGrpSpPr>
        <p:grpSpPr>
          <a:xfrm>
            <a:off x="1194746" y="4217294"/>
            <a:ext cx="3153508" cy="2229513"/>
            <a:chOff x="3012830" y="3535758"/>
            <a:chExt cx="3153508" cy="2229513"/>
          </a:xfrm>
          <a:solidFill>
            <a:srgbClr val="C00000"/>
          </a:solidFill>
        </p:grpSpPr>
        <p:sp>
          <p:nvSpPr>
            <p:cNvPr id="12" name="Rectangle 11"/>
            <p:cNvSpPr/>
            <p:nvPr/>
          </p:nvSpPr>
          <p:spPr>
            <a:xfrm>
              <a:off x="3012830" y="3535758"/>
              <a:ext cx="3153508" cy="2229513"/>
            </a:xfrm>
            <a:prstGeom prst="rect">
              <a:avLst/>
            </a:prstGeom>
            <a:grp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zeri Sans" pitchFamily="2" charset="0"/>
                </a:rPr>
                <a:t>Referee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zeri Sans" pitchFamily="2" charset="0"/>
                </a:rPr>
                <a:t>final say on all disputes</a:t>
              </a:r>
            </a:p>
          </p:txBody>
        </p:sp>
        <p:pic>
          <p:nvPicPr>
            <p:cNvPr id="2050" name="Picture 2" descr="C:\Users\gcorsetti\AppData\Local\Microsoft\Windows\Temporary Internet Files\Content.IE5\YGPOPA5Z\judge_hammer[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4037272" y="4391253"/>
              <a:ext cx="1278336" cy="1278336"/>
            </a:xfrm>
            <a:prstGeom prst="rect">
              <a:avLst/>
            </a:prstGeom>
            <a:grpFill/>
            <a:ln>
              <a:noFill/>
            </a:ln>
          </p:spPr>
        </p:pic>
      </p:grpSp>
      <p:sp>
        <p:nvSpPr>
          <p:cNvPr id="14" name="Right Brace 13"/>
          <p:cNvSpPr/>
          <p:nvPr/>
        </p:nvSpPr>
        <p:spPr>
          <a:xfrm>
            <a:off x="2655646" y="2660102"/>
            <a:ext cx="460476" cy="1003592"/>
          </a:xfrm>
          <a:prstGeom prst="rightBrace">
            <a:avLst/>
          </a:prstGeom>
          <a:noFill/>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sp>
        <p:nvSpPr>
          <p:cNvPr id="15" name="TextBox 14">
            <a:extLst>
              <a:ext uri="{FF2B5EF4-FFF2-40B4-BE49-F238E27FC236}">
                <a16:creationId xmlns:a16="http://schemas.microsoft.com/office/drawing/2014/main" id="{C4A911C4-EAB4-4018-B340-69F98B928AE7}"/>
              </a:ext>
            </a:extLst>
          </p:cNvPr>
          <p:cNvSpPr txBox="1"/>
          <p:nvPr/>
        </p:nvSpPr>
        <p:spPr>
          <a:xfrm>
            <a:off x="228362" y="104626"/>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GAME OFFICIALS</a:t>
            </a:r>
          </a:p>
        </p:txBody>
      </p:sp>
      <p:sp>
        <p:nvSpPr>
          <p:cNvPr id="2" name="Speech Bubble: Rectangle with Corners Rounded 1">
            <a:extLst>
              <a:ext uri="{FF2B5EF4-FFF2-40B4-BE49-F238E27FC236}">
                <a16:creationId xmlns:a16="http://schemas.microsoft.com/office/drawing/2014/main" id="{650ED325-9058-3920-2EEA-BD948BD6430D}"/>
              </a:ext>
            </a:extLst>
          </p:cNvPr>
          <p:cNvSpPr/>
          <p:nvPr/>
        </p:nvSpPr>
        <p:spPr>
          <a:xfrm>
            <a:off x="10028109" y="4663123"/>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sp>
        <p:nvSpPr>
          <p:cNvPr id="9" name="TextBox 8">
            <a:extLst>
              <a:ext uri="{FF2B5EF4-FFF2-40B4-BE49-F238E27FC236}">
                <a16:creationId xmlns:a16="http://schemas.microsoft.com/office/drawing/2014/main" id="{898560AE-B9F2-37D9-AD7B-681A4CFDA566}"/>
              </a:ext>
            </a:extLst>
          </p:cNvPr>
          <p:cNvSpPr txBox="1"/>
          <p:nvPr/>
        </p:nvSpPr>
        <p:spPr>
          <a:xfrm>
            <a:off x="3116122" y="2941395"/>
            <a:ext cx="1401287" cy="461665"/>
          </a:xfrm>
          <a:prstGeom prst="rect">
            <a:avLst/>
          </a:prstGeom>
          <a:noFill/>
        </p:spPr>
        <p:txBody>
          <a:bodyPr wrap="square">
            <a:spAutoFit/>
          </a:bodyPr>
          <a:lstStyle/>
          <a:p>
            <a:r>
              <a:rPr kumimoji="0" lang="en-US" sz="2400" i="0" u="none" strike="noStrike" kern="1200" cap="none" spc="0" normalizeH="0" baseline="0" noProof="0" dirty="0">
                <a:ln>
                  <a:noFill/>
                </a:ln>
                <a:solidFill>
                  <a:prstClr val="black"/>
                </a:solidFill>
                <a:effectLst/>
                <a:uLnTx/>
                <a:uFillTx/>
                <a:cs typeface="Obvia Wide Medium" panose="020B0604020202020204" charset="0"/>
              </a:rPr>
              <a:t>EQUAL</a:t>
            </a:r>
            <a:endParaRPr lang="en-US" sz="2400" dirty="0">
              <a:cs typeface="Obvia Wide Medium" panose="020B0604020202020204" charset="0"/>
            </a:endParaRPr>
          </a:p>
        </p:txBody>
      </p:sp>
      <p:pic>
        <p:nvPicPr>
          <p:cNvPr id="6" name="Audio 5">
            <a:hlinkClick r:id="" action="ppaction://media"/>
            <a:extLst>
              <a:ext uri="{FF2B5EF4-FFF2-40B4-BE49-F238E27FC236}">
                <a16:creationId xmlns:a16="http://schemas.microsoft.com/office/drawing/2014/main" id="{D575ABF3-454A-75B6-050C-176464D50CA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691388799"/>
      </p:ext>
    </p:extLst>
  </p:cSld>
  <p:clrMapOvr>
    <a:masterClrMapping/>
  </p:clrMapOvr>
  <mc:AlternateContent xmlns:mc="http://schemas.openxmlformats.org/markup-compatibility/2006" xmlns:p14="http://schemas.microsoft.com/office/powerpoint/2010/main">
    <mc:Choice Requires="p14">
      <p:transition spd="slow" p14:dur="2000" advTm="26906"/>
    </mc:Choice>
    <mc:Fallback xmlns="">
      <p:transition spd="slow" advTm="2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15034" y="3585739"/>
            <a:ext cx="1557846" cy="272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gcorsetti\Desktop\c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1698" y="1346064"/>
            <a:ext cx="3210331" cy="1926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88A2EB-D205-4F2E-B8F9-322944833A4B}"/>
              </a:ext>
            </a:extLst>
          </p:cNvPr>
          <p:cNvSpPr txBox="1"/>
          <p:nvPr/>
        </p:nvSpPr>
        <p:spPr>
          <a:xfrm>
            <a:off x="201065" y="186783"/>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TIMEKEEPER</a:t>
            </a:r>
          </a:p>
        </p:txBody>
      </p:sp>
      <p:pic>
        <p:nvPicPr>
          <p:cNvPr id="3" name="Picture 2" descr="A picture containing text, scoreboard, tree, sky&#10;&#10;Description automatically generated">
            <a:extLst>
              <a:ext uri="{FF2B5EF4-FFF2-40B4-BE49-F238E27FC236}">
                <a16:creationId xmlns:a16="http://schemas.microsoft.com/office/drawing/2014/main" id="{51742F7B-26F7-1B46-636F-65D89622FBE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176569" y="1125502"/>
            <a:ext cx="6066654" cy="2336969"/>
          </a:xfrm>
          <a:prstGeom prst="rect">
            <a:avLst/>
          </a:prstGeom>
        </p:spPr>
      </p:pic>
      <p:sp>
        <p:nvSpPr>
          <p:cNvPr id="4" name="Speech Bubble: Rectangle with Corners Rounded 3">
            <a:extLst>
              <a:ext uri="{FF2B5EF4-FFF2-40B4-BE49-F238E27FC236}">
                <a16:creationId xmlns:a16="http://schemas.microsoft.com/office/drawing/2014/main" id="{CAE4EF81-6A1F-4B68-44E5-39B9618DC929}"/>
              </a:ext>
            </a:extLst>
          </p:cNvPr>
          <p:cNvSpPr/>
          <p:nvPr/>
        </p:nvSpPr>
        <p:spPr>
          <a:xfrm>
            <a:off x="3404169" y="4691698"/>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9" name="Picture 8" descr="A picture containing text, outdoor, person, sport&#10;&#10;Description automatically generated">
            <a:extLst>
              <a:ext uri="{FF2B5EF4-FFF2-40B4-BE49-F238E27FC236}">
                <a16:creationId xmlns:a16="http://schemas.microsoft.com/office/drawing/2014/main" id="{C025D1F0-FB02-A0BE-0F83-1EC1DC0C37C0}"/>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3704" b="97354" l="5424" r="97288">
                        <a14:foregroundMark x1="12542" y1="47619" x2="12542" y2="47619"/>
                        <a14:foregroundMark x1="11864" y1="35450" x2="11864" y2="35450"/>
                        <a14:foregroundMark x1="5763" y1="55026" x2="5763" y2="55026"/>
                        <a14:foregroundMark x1="7119" y1="73016" x2="7119" y2="73016"/>
                        <a14:foregroundMark x1="9492" y1="67725" x2="9492" y2="67725"/>
                        <a14:foregroundMark x1="20339" y1="72487" x2="20339" y2="72487"/>
                        <a14:foregroundMark x1="14915" y1="69841" x2="14915" y2="69841"/>
                        <a14:foregroundMark x1="14576" y1="78836" x2="14576" y2="78836"/>
                        <a14:foregroundMark x1="10508" y1="91005" x2="10508" y2="91005"/>
                        <a14:foregroundMark x1="26780" y1="80423" x2="44068" y2="77249"/>
                        <a14:foregroundMark x1="44068" y1="77249" x2="31864" y2="79894"/>
                        <a14:foregroundMark x1="52203" y1="71958" x2="90169" y2="74603"/>
                        <a14:foregroundMark x1="90169" y1="74603" x2="62034" y2="84656"/>
                        <a14:foregroundMark x1="62034" y1="84656" x2="87458" y2="90476"/>
                        <a14:foregroundMark x1="87458" y1="90476" x2="92542" y2="68254"/>
                        <a14:foregroundMark x1="61695" y1="49735" x2="65763" y2="54497"/>
                        <a14:foregroundMark x1="97966" y1="58730" x2="97966" y2="59259"/>
                        <a14:foregroundMark x1="94576" y1="82011" x2="94237" y2="86772"/>
                        <a14:foregroundMark x1="53898" y1="91534" x2="59661" y2="88360"/>
                        <a14:foregroundMark x1="34915" y1="48677" x2="33559" y2="50794"/>
                        <a14:foregroundMark x1="31525" y1="53968" x2="36610" y2="46032"/>
                        <a14:foregroundMark x1="62373" y1="9524" x2="59322" y2="5820"/>
                        <a14:foregroundMark x1="52881" y1="47090" x2="60678" y2="46561"/>
                        <a14:foregroundMark x1="14915" y1="91005" x2="25424" y2="91005"/>
                        <a14:foregroundMark x1="70508" y1="95238" x2="77288" y2="97354"/>
                        <a14:foregroundMark x1="58305" y1="5291" x2="58305" y2="5291"/>
                        <a14:foregroundMark x1="63051" y1="3704" x2="63051" y2="3704"/>
                        <a14:foregroundMark x1="64068" y1="7407" x2="64068" y2="7407"/>
                        <a14:foregroundMark x1="39322" y1="33862" x2="39322" y2="33862"/>
                        <a14:foregroundMark x1="37966" y1="34392" x2="37966" y2="34392"/>
                        <a14:foregroundMark x1="40000" y1="33333" x2="40000" y2="33333"/>
                        <a14:foregroundMark x1="39661" y1="33333" x2="39661" y2="33333"/>
                        <a14:foregroundMark x1="39661" y1="33333" x2="39661" y2="33333"/>
                        <a14:foregroundMark x1="38305" y1="35979" x2="38305" y2="35979"/>
                        <a14:foregroundMark x1="39322" y1="33333" x2="39322" y2="33333"/>
                        <a14:foregroundMark x1="41356" y1="33862" x2="41356" y2="33862"/>
                        <a14:backgroundMark x1="13220" y1="23280" x2="30169" y2="35979"/>
                        <a14:backgroundMark x1="39661" y1="33333" x2="47119" y2="31217"/>
                        <a14:backgroundMark x1="37627" y1="33862" x2="39661" y2="33333"/>
                        <a14:backgroundMark x1="35932" y1="34392" x2="37627" y2="33862"/>
                        <a14:backgroundMark x1="30169" y1="35979" x2="35932" y2="34392"/>
                        <a14:backgroundMark x1="47119" y1="31217" x2="47119" y2="31746"/>
                        <a14:backgroundMark x1="76271" y1="22222" x2="76271" y2="39683"/>
                      </a14:backgroundRemoval>
                    </a14:imgEffect>
                  </a14:imgLayer>
                </a14:imgProps>
              </a:ext>
              <a:ext uri="{28A0092B-C50C-407E-A947-70E740481C1C}">
                <a14:useLocalDpi xmlns:a14="http://schemas.microsoft.com/office/drawing/2010/main"/>
              </a:ext>
            </a:extLst>
          </a:blip>
          <a:srcRect/>
          <a:stretch/>
        </p:blipFill>
        <p:spPr>
          <a:xfrm>
            <a:off x="5407858" y="2383113"/>
            <a:ext cx="6719349" cy="4288104"/>
          </a:xfrm>
          <a:prstGeom prst="rect">
            <a:avLst/>
          </a:prstGeom>
        </p:spPr>
      </p:pic>
      <p:pic>
        <p:nvPicPr>
          <p:cNvPr id="7" name="Audio 6">
            <a:hlinkClick r:id="" action="ppaction://media"/>
            <a:extLst>
              <a:ext uri="{FF2B5EF4-FFF2-40B4-BE49-F238E27FC236}">
                <a16:creationId xmlns:a16="http://schemas.microsoft.com/office/drawing/2014/main" id="{374E8CB6-8DFC-1084-8479-D747C5486CB2}"/>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886335899"/>
      </p:ext>
    </p:extLst>
  </p:cSld>
  <p:clrMapOvr>
    <a:masterClrMapping/>
  </p:clrMapOvr>
  <mc:AlternateContent xmlns:mc="http://schemas.openxmlformats.org/markup-compatibility/2006" xmlns:p14="http://schemas.microsoft.com/office/powerpoint/2010/main">
    <mc:Choice Requires="p14">
      <p:transition spd="slow" p14:dur="2000" advTm="21727"/>
    </mc:Choice>
    <mc:Fallback xmlns="">
      <p:transition spd="slow" advTm="2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8515" y="1594553"/>
            <a:ext cx="3461516" cy="342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gcorsetti\Desktop\49013_15.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27222" y1="33700" x2="27222" y2="33700"/>
                        <a14:foregroundMark x1="25000" y1="29670" x2="25000" y2="29670"/>
                        <a14:foregroundMark x1="11944" y1="20513" x2="11944" y2="20513"/>
                        <a14:foregroundMark x1="13611" y1="15385" x2="13611" y2="15385"/>
                        <a14:foregroundMark x1="6944" y1="53480" x2="6944" y2="53480"/>
                        <a14:foregroundMark x1="10833" y1="54945" x2="10833" y2="54945"/>
                        <a14:foregroundMark x1="8056" y1="56410" x2="8056" y2="56410"/>
                        <a14:foregroundMark x1="4444" y1="54945" x2="4444" y2="54945"/>
                        <a14:foregroundMark x1="3056" y1="52015" x2="3056" y2="52015"/>
                        <a14:foregroundMark x1="2500" y1="56044" x2="2500" y2="56044"/>
                        <a14:foregroundMark x1="6111" y1="58974" x2="6111" y2="58974"/>
                        <a14:foregroundMark x1="9444" y1="60440" x2="9444" y2="60440"/>
                        <a14:foregroundMark x1="9722" y1="61905" x2="9722" y2="61905"/>
                        <a14:foregroundMark x1="32500" y1="54212" x2="32500" y2="54212"/>
                        <a14:foregroundMark x1="32500" y1="46520" x2="32500" y2="46520"/>
                        <a14:foregroundMark x1="76111" y1="84615" x2="76111" y2="84615"/>
                        <a14:foregroundMark x1="83056" y1="84615" x2="83056" y2="84615"/>
                        <a14:foregroundMark x1="82778" y1="91209" x2="82778" y2="91209"/>
                        <a14:foregroundMark x1="85000" y1="94139" x2="85000" y2="94139"/>
                        <a14:foregroundMark x1="76667" y1="91941" x2="76667" y2="91941"/>
                        <a14:foregroundMark x1="70833" y1="90110" x2="70833" y2="90110"/>
                        <a14:foregroundMark x1="68056" y1="89011" x2="68056" y2="89011"/>
                        <a14:foregroundMark x1="74444" y1="90842" x2="74444" y2="90842"/>
                        <a14:foregroundMark x1="80000" y1="93040" x2="80000" y2="93040"/>
                        <a14:foregroundMark x1="7778" y1="60806" x2="7778" y2="60806"/>
                        <a14:foregroundMark x1="3611" y1="58974" x2="3611" y2="58974"/>
                        <a14:foregroundMark x1="2222" y1="53480" x2="2222" y2="53480"/>
                        <a14:foregroundMark x1="1667" y1="56410" x2="1667" y2="56410"/>
                        <a14:foregroundMark x1="1667" y1="58242" x2="1667" y2="58242"/>
                        <a14:foregroundMark x1="5000" y1="60073" x2="5000" y2="60073"/>
                        <a14:backgroundMark x1="556" y1="51282" x2="556" y2="51282"/>
                        <a14:backgroundMark x1="556" y1="53846" x2="556" y2="53846"/>
                      </a14:backgroundRemoval>
                    </a14:imgEffect>
                  </a14:imgLayer>
                </a14:imgProps>
              </a:ext>
              <a:ext uri="{28A0092B-C50C-407E-A947-70E740481C1C}">
                <a14:useLocalDpi xmlns:a14="http://schemas.microsoft.com/office/drawing/2010/main"/>
              </a:ext>
            </a:extLst>
          </a:blip>
          <a:srcRect/>
          <a:stretch>
            <a:fillRect/>
          </a:stretch>
        </p:blipFill>
        <p:spPr bwMode="auto">
          <a:xfrm>
            <a:off x="5795971" y="1325553"/>
            <a:ext cx="4572000" cy="3467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14C04D-7B2C-40A9-956D-5F48FC32F68C}"/>
              </a:ext>
            </a:extLst>
          </p:cNvPr>
          <p:cNvSpPr txBox="1"/>
          <p:nvPr/>
        </p:nvSpPr>
        <p:spPr>
          <a:xfrm>
            <a:off x="88331" y="187157"/>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SCOREKEEPER</a:t>
            </a:r>
          </a:p>
        </p:txBody>
      </p:sp>
      <p:pic>
        <p:nvPicPr>
          <p:cNvPr id="7" name="Picture 6">
            <a:extLst>
              <a:ext uri="{FF2B5EF4-FFF2-40B4-BE49-F238E27FC236}">
                <a16:creationId xmlns:a16="http://schemas.microsoft.com/office/drawing/2014/main" id="{3683E9AF-6509-4761-BD95-07696F9EA8AD}"/>
              </a:ext>
            </a:extLst>
          </p:cNvPr>
          <p:cNvPicPr>
            <a:picLocks noChangeAspect="1"/>
          </p:cNvPicPr>
          <p:nvPr/>
        </p:nvPicPr>
        <p:blipFill>
          <a:blip r:embed="rId9"/>
          <a:stretch>
            <a:fillRect/>
          </a:stretch>
        </p:blipFill>
        <p:spPr>
          <a:xfrm>
            <a:off x="9195990" y="5639978"/>
            <a:ext cx="2798307" cy="1298561"/>
          </a:xfrm>
          <a:prstGeom prst="rect">
            <a:avLst/>
          </a:prstGeom>
        </p:spPr>
      </p:pic>
      <p:pic>
        <p:nvPicPr>
          <p:cNvPr id="4" name="Audio 3">
            <a:hlinkClick r:id="" action="ppaction://media"/>
            <a:extLst>
              <a:ext uri="{FF2B5EF4-FFF2-40B4-BE49-F238E27FC236}">
                <a16:creationId xmlns:a16="http://schemas.microsoft.com/office/drawing/2014/main" id="{91AAFDDD-B2E7-8C12-5705-C499FFE399EC}"/>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72359977"/>
      </p:ext>
    </p:extLst>
  </p:cSld>
  <p:clrMapOvr>
    <a:masterClrMapping/>
  </p:clrMapOvr>
  <mc:AlternateContent xmlns:mc="http://schemas.openxmlformats.org/markup-compatibility/2006" xmlns:p14="http://schemas.microsoft.com/office/powerpoint/2010/main">
    <mc:Choice Requires="p14">
      <p:transition spd="slow" p14:dur="2000" advTm="39418"/>
    </mc:Choice>
    <mc:Fallback xmlns="">
      <p:transition spd="slow" advTm="3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B1BD800-52BA-42C7-9180-FFED1950A261}"/>
              </a:ext>
            </a:extLst>
          </p:cNvPr>
          <p:cNvSpPr txBox="1"/>
          <p:nvPr/>
        </p:nvSpPr>
        <p:spPr>
          <a:xfrm>
            <a:off x="214113" y="130899"/>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PLAYERS</a:t>
            </a:r>
          </a:p>
        </p:txBody>
      </p:sp>
      <p:pic>
        <p:nvPicPr>
          <p:cNvPr id="28" name="Picture 27" descr="A person wearing a helmet and holding a stick on a field&#10;&#10;Description automatically generated with medium confidence">
            <a:extLst>
              <a:ext uri="{FF2B5EF4-FFF2-40B4-BE49-F238E27FC236}">
                <a16:creationId xmlns:a16="http://schemas.microsoft.com/office/drawing/2014/main" id="{6079A4BC-2B11-BEE0-DEAD-9863235B082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29" name="Picture 28" descr="A couple people playing lacrosse&#10;&#10;Description automatically generated with low confidence">
            <a:extLst>
              <a:ext uri="{FF2B5EF4-FFF2-40B4-BE49-F238E27FC236}">
                <a16:creationId xmlns:a16="http://schemas.microsoft.com/office/drawing/2014/main" id="{C41FBD27-E7BB-F70F-5C16-C385092B89D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30" name="Picture 29" descr="A person wearing a helmet and holding a stick on a field&#10;&#10;Description automatically generated with medium confidence">
            <a:extLst>
              <a:ext uri="{FF2B5EF4-FFF2-40B4-BE49-F238E27FC236}">
                <a16:creationId xmlns:a16="http://schemas.microsoft.com/office/drawing/2014/main" id="{857990B4-5EE0-BC45-7206-B84CC834A7E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31" name="Picture 30" descr="A person playing lacrosse&#10;&#10;Description automatically generated with medium confidence">
            <a:extLst>
              <a:ext uri="{FF2B5EF4-FFF2-40B4-BE49-F238E27FC236}">
                <a16:creationId xmlns:a16="http://schemas.microsoft.com/office/drawing/2014/main" id="{DD5D5AA0-49CA-A4D4-37D7-D7B8B86114F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32" name="TextBox 31">
            <a:extLst>
              <a:ext uri="{FF2B5EF4-FFF2-40B4-BE49-F238E27FC236}">
                <a16:creationId xmlns:a16="http://schemas.microsoft.com/office/drawing/2014/main" id="{15C21E9B-0942-96D3-A418-BCB2485449C2}"/>
              </a:ext>
            </a:extLst>
          </p:cNvPr>
          <p:cNvSpPr txBox="1"/>
          <p:nvPr/>
        </p:nvSpPr>
        <p:spPr>
          <a:xfrm>
            <a:off x="6469039" y="2797791"/>
            <a:ext cx="1984859" cy="523220"/>
          </a:xfrm>
          <a:prstGeom prst="rect">
            <a:avLst/>
          </a:prstGeom>
          <a:noFill/>
        </p:spPr>
        <p:txBody>
          <a:bodyPr wrap="square" rtlCol="0">
            <a:spAutoFit/>
          </a:bodyPr>
          <a:lstStyle/>
          <a:p>
            <a:pPr algn="ctr"/>
            <a:r>
              <a:rPr lang="en-US" sz="2800" b="1" dirty="0">
                <a:solidFill>
                  <a:schemeClr val="bg1"/>
                </a:solidFill>
                <a:latin typeface="Azeri Sans" pitchFamily="2" charset="0"/>
              </a:rPr>
              <a:t>DEFENSE</a:t>
            </a:r>
          </a:p>
        </p:txBody>
      </p:sp>
      <p:sp>
        <p:nvSpPr>
          <p:cNvPr id="33" name="TextBox 32">
            <a:extLst>
              <a:ext uri="{FF2B5EF4-FFF2-40B4-BE49-F238E27FC236}">
                <a16:creationId xmlns:a16="http://schemas.microsoft.com/office/drawing/2014/main" id="{0DEA2065-03F6-55DB-3831-A5CB7CE835EC}"/>
              </a:ext>
            </a:extLst>
          </p:cNvPr>
          <p:cNvSpPr txBox="1"/>
          <p:nvPr/>
        </p:nvSpPr>
        <p:spPr>
          <a:xfrm>
            <a:off x="3905535" y="6211034"/>
            <a:ext cx="1984859" cy="523220"/>
          </a:xfrm>
          <a:prstGeom prst="rect">
            <a:avLst/>
          </a:prstGeom>
          <a:noFill/>
        </p:spPr>
        <p:txBody>
          <a:bodyPr wrap="square" rtlCol="0">
            <a:spAutoFit/>
          </a:bodyPr>
          <a:lstStyle/>
          <a:p>
            <a:pPr algn="ctr"/>
            <a:r>
              <a:rPr lang="en-US" sz="2800" b="1" dirty="0">
                <a:solidFill>
                  <a:schemeClr val="bg1"/>
                </a:solidFill>
                <a:latin typeface="Azeri Sans" pitchFamily="2" charset="0"/>
              </a:rPr>
              <a:t>ATTACK</a:t>
            </a:r>
          </a:p>
        </p:txBody>
      </p:sp>
      <p:sp>
        <p:nvSpPr>
          <p:cNvPr id="34" name="TextBox 33">
            <a:extLst>
              <a:ext uri="{FF2B5EF4-FFF2-40B4-BE49-F238E27FC236}">
                <a16:creationId xmlns:a16="http://schemas.microsoft.com/office/drawing/2014/main" id="{A2B43900-2D11-3BCF-8AA7-F3C26818627F}"/>
              </a:ext>
            </a:extLst>
          </p:cNvPr>
          <p:cNvSpPr txBox="1"/>
          <p:nvPr/>
        </p:nvSpPr>
        <p:spPr>
          <a:xfrm>
            <a:off x="10353288" y="2868247"/>
            <a:ext cx="1984859" cy="523220"/>
          </a:xfrm>
          <a:prstGeom prst="rect">
            <a:avLst/>
          </a:prstGeom>
          <a:noFill/>
        </p:spPr>
        <p:txBody>
          <a:bodyPr wrap="square" rtlCol="0">
            <a:spAutoFit/>
          </a:bodyPr>
          <a:lstStyle/>
          <a:p>
            <a:pPr algn="ctr"/>
            <a:r>
              <a:rPr lang="en-US" sz="2800" b="1" dirty="0">
                <a:solidFill>
                  <a:schemeClr val="bg1"/>
                </a:solidFill>
                <a:latin typeface="Azeri Sans" pitchFamily="2" charset="0"/>
              </a:rPr>
              <a:t>GOALIE</a:t>
            </a:r>
          </a:p>
        </p:txBody>
      </p:sp>
      <p:sp>
        <p:nvSpPr>
          <p:cNvPr id="35" name="TextBox 34">
            <a:extLst>
              <a:ext uri="{FF2B5EF4-FFF2-40B4-BE49-F238E27FC236}">
                <a16:creationId xmlns:a16="http://schemas.microsoft.com/office/drawing/2014/main" id="{7BACB456-7881-1B29-04F9-855E31509F73}"/>
              </a:ext>
            </a:extLst>
          </p:cNvPr>
          <p:cNvSpPr txBox="1"/>
          <p:nvPr/>
        </p:nvSpPr>
        <p:spPr>
          <a:xfrm>
            <a:off x="10207141" y="6285662"/>
            <a:ext cx="1984859" cy="523220"/>
          </a:xfrm>
          <a:prstGeom prst="rect">
            <a:avLst/>
          </a:prstGeom>
          <a:noFill/>
        </p:spPr>
        <p:txBody>
          <a:bodyPr wrap="square" rtlCol="0">
            <a:spAutoFit/>
          </a:bodyPr>
          <a:lstStyle/>
          <a:p>
            <a:pPr algn="ctr"/>
            <a:r>
              <a:rPr lang="en-US" sz="2800" b="1" dirty="0">
                <a:solidFill>
                  <a:schemeClr val="bg1"/>
                </a:solidFill>
                <a:latin typeface="Azeri Sans" pitchFamily="2" charset="0"/>
              </a:rPr>
              <a:t>MIDFIELD</a:t>
            </a:r>
          </a:p>
        </p:txBody>
      </p:sp>
      <p:sp>
        <p:nvSpPr>
          <p:cNvPr id="36" name="Content Placeholder 4">
            <a:extLst>
              <a:ext uri="{FF2B5EF4-FFF2-40B4-BE49-F238E27FC236}">
                <a16:creationId xmlns:a16="http://schemas.microsoft.com/office/drawing/2014/main" id="{C80C30D3-9EB8-9156-5B69-F27C92599FE7}"/>
              </a:ext>
            </a:extLst>
          </p:cNvPr>
          <p:cNvSpPr txBox="1">
            <a:spLocks/>
          </p:cNvSpPr>
          <p:nvPr/>
        </p:nvSpPr>
        <p:spPr>
          <a:xfrm>
            <a:off x="255657" y="1040809"/>
            <a:ext cx="4984750" cy="5227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STANDARD</a:t>
            </a:r>
          </a:p>
          <a:p>
            <a:r>
              <a:rPr lang="en-US" sz="2400" dirty="0"/>
              <a:t>1 Goalie</a:t>
            </a:r>
          </a:p>
          <a:p>
            <a:r>
              <a:rPr lang="en-US" sz="2400" dirty="0"/>
              <a:t>3 Defensemen</a:t>
            </a:r>
          </a:p>
          <a:p>
            <a:r>
              <a:rPr lang="en-US" sz="2400" dirty="0"/>
              <a:t>3 Midfielders</a:t>
            </a:r>
          </a:p>
          <a:p>
            <a:r>
              <a:rPr lang="en-US" sz="2400" dirty="0"/>
              <a:t>3 Attackmen</a:t>
            </a:r>
          </a:p>
          <a:p>
            <a:endParaRPr lang="en-US" sz="2400" dirty="0"/>
          </a:p>
          <a:p>
            <a:pPr marL="0" indent="0">
              <a:buNone/>
            </a:pPr>
            <a:r>
              <a:rPr lang="en-US" sz="2400" b="1" dirty="0"/>
              <a:t>SPECIALISTS</a:t>
            </a:r>
          </a:p>
          <a:p>
            <a:r>
              <a:rPr lang="en-US" sz="2400" dirty="0"/>
              <a:t>Faceoff (FOGO)</a:t>
            </a:r>
          </a:p>
          <a:p>
            <a:r>
              <a:rPr lang="en-US" sz="2400" dirty="0"/>
              <a:t>LSM</a:t>
            </a:r>
          </a:p>
          <a:p>
            <a:endParaRPr lang="en-US" sz="2400" dirty="0"/>
          </a:p>
        </p:txBody>
      </p:sp>
      <p:pic>
        <p:nvPicPr>
          <p:cNvPr id="4" name="Audio 3">
            <a:hlinkClick r:id="" action="ppaction://media"/>
            <a:extLst>
              <a:ext uri="{FF2B5EF4-FFF2-40B4-BE49-F238E27FC236}">
                <a16:creationId xmlns:a16="http://schemas.microsoft.com/office/drawing/2014/main" id="{E2D43624-AD57-294A-F7DC-B90D512D5752}"/>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722445561"/>
      </p:ext>
    </p:extLst>
  </p:cSld>
  <p:clrMapOvr>
    <a:masterClrMapping/>
  </p:clrMapOvr>
  <mc:AlternateContent xmlns:mc="http://schemas.openxmlformats.org/markup-compatibility/2006" xmlns:p14="http://schemas.microsoft.com/office/powerpoint/2010/main">
    <mc:Choice Requires="p14">
      <p:transition spd="slow" p14:dur="2000" advTm="44587"/>
    </mc:Choice>
    <mc:Fallback xmlns="">
      <p:transition spd="slow" advTm="4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arn(inVertic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men on a field&#10;&#10;Description automatically generated with medium confidence">
            <a:extLst>
              <a:ext uri="{FF2B5EF4-FFF2-40B4-BE49-F238E27FC236}">
                <a16:creationId xmlns:a16="http://schemas.microsoft.com/office/drawing/2014/main" id="{DA575639-8D7E-64AE-B801-A0976092DEE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695130" y="10"/>
            <a:ext cx="8491387"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62CB9142-1D36-0542-1A8A-D67D6651C14F}"/>
              </a:ext>
            </a:extLst>
          </p:cNvPr>
          <p:cNvSpPr txBox="1">
            <a:spLocks/>
          </p:cNvSpPr>
          <p:nvPr/>
        </p:nvSpPr>
        <p:spPr>
          <a:xfrm>
            <a:off x="197703" y="925204"/>
            <a:ext cx="5481638" cy="5227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Head Coach</a:t>
            </a:r>
          </a:p>
          <a:p>
            <a:pPr lvl="1"/>
            <a:r>
              <a:rPr lang="en-US" dirty="0"/>
              <a:t>Certifies</a:t>
            </a:r>
          </a:p>
          <a:p>
            <a:pPr lvl="1"/>
            <a:r>
              <a:rPr lang="en-US" dirty="0"/>
              <a:t>Responsible for everyone</a:t>
            </a:r>
          </a:p>
          <a:p>
            <a:pPr lvl="1"/>
            <a:r>
              <a:rPr lang="en-US" dirty="0"/>
              <a:t>Acts in courteous manner</a:t>
            </a:r>
          </a:p>
          <a:p>
            <a:r>
              <a:rPr lang="en-US" sz="2400" dirty="0"/>
              <a:t>Other coaches</a:t>
            </a:r>
          </a:p>
          <a:p>
            <a:pPr lvl="1"/>
            <a:r>
              <a:rPr lang="en-US" dirty="0"/>
              <a:t>Answer questions if asked respectfully</a:t>
            </a:r>
          </a:p>
        </p:txBody>
      </p:sp>
      <p:sp>
        <p:nvSpPr>
          <p:cNvPr id="4" name="TextBox 3">
            <a:extLst>
              <a:ext uri="{FF2B5EF4-FFF2-40B4-BE49-F238E27FC236}">
                <a16:creationId xmlns:a16="http://schemas.microsoft.com/office/drawing/2014/main" id="{EF4CB4C6-DF0B-C5F4-523D-B616421EEA60}"/>
              </a:ext>
            </a:extLst>
          </p:cNvPr>
          <p:cNvSpPr txBox="1"/>
          <p:nvPr/>
        </p:nvSpPr>
        <p:spPr>
          <a:xfrm>
            <a:off x="199565" y="122902"/>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COACHES</a:t>
            </a:r>
          </a:p>
        </p:txBody>
      </p:sp>
      <p:pic>
        <p:nvPicPr>
          <p:cNvPr id="6" name="Audio 5">
            <a:hlinkClick r:id="" action="ppaction://media"/>
            <a:extLst>
              <a:ext uri="{FF2B5EF4-FFF2-40B4-BE49-F238E27FC236}">
                <a16:creationId xmlns:a16="http://schemas.microsoft.com/office/drawing/2014/main" id="{E24A4342-3135-E7FF-0852-5194221A3E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3251255"/>
      </p:ext>
    </p:extLst>
  </p:cSld>
  <p:clrMapOvr>
    <a:masterClrMapping/>
  </p:clrMapOvr>
  <mc:AlternateContent xmlns:mc="http://schemas.openxmlformats.org/markup-compatibility/2006" xmlns:p14="http://schemas.microsoft.com/office/powerpoint/2010/main">
    <mc:Choice Requires="p14">
      <p:transition spd="slow" p14:dur="2000" advTm="25954"/>
    </mc:Choice>
    <mc:Fallback xmlns="">
      <p:transition spd="slow" advTm="2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72906" y="326192"/>
            <a:ext cx="3415197" cy="338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idx="4294967295"/>
          </p:nvPr>
        </p:nvSpPr>
        <p:spPr>
          <a:xfrm>
            <a:off x="323295" y="1012038"/>
            <a:ext cx="4479156" cy="1085223"/>
          </a:xfrm>
          <a:prstGeom prst="rect">
            <a:avLst/>
          </a:prstGeom>
        </p:spPr>
        <p:txBody>
          <a:bodyPr vert="horz" lIns="91440" tIns="45720" rIns="91440" bIns="45720" rtlCol="0" anchor="t">
            <a:normAutofit/>
          </a:bodyPr>
          <a:lstStyle/>
          <a:p>
            <a:r>
              <a:rPr lang="en-US" dirty="0">
                <a:latin typeface="Azeri Sans" pitchFamily="2" charset="0"/>
                <a:cs typeface="Helvetica"/>
              </a:rPr>
              <a:t>Starting Attackman</a:t>
            </a:r>
            <a:endParaRPr lang="en-US" dirty="0">
              <a:latin typeface="Azeri Sans" pitchFamily="2" charset="0"/>
            </a:endParaRPr>
          </a:p>
          <a:p>
            <a:r>
              <a:rPr lang="en-US" dirty="0">
                <a:latin typeface="Azeri Sans" pitchFamily="2" charset="0"/>
                <a:cs typeface="Helvetica"/>
              </a:rPr>
              <a:t>In pre-game lineup</a:t>
            </a:r>
          </a:p>
        </p:txBody>
      </p:sp>
      <p:sp>
        <p:nvSpPr>
          <p:cNvPr id="9" name="TextBox 8">
            <a:extLst>
              <a:ext uri="{FF2B5EF4-FFF2-40B4-BE49-F238E27FC236}">
                <a16:creationId xmlns:a16="http://schemas.microsoft.com/office/drawing/2014/main" id="{D83D6F6D-B164-4A1F-B480-CAC849E4E615}"/>
              </a:ext>
            </a:extLst>
          </p:cNvPr>
          <p:cNvSpPr txBox="1"/>
          <p:nvPr/>
        </p:nvSpPr>
        <p:spPr>
          <a:xfrm>
            <a:off x="323295" y="73319"/>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IN-HOME</a:t>
            </a:r>
          </a:p>
        </p:txBody>
      </p:sp>
      <p:pic>
        <p:nvPicPr>
          <p:cNvPr id="3" name="Picture 2" descr="A football team on a field&#10;&#10;Description automatically generated with low confidence">
            <a:extLst>
              <a:ext uri="{FF2B5EF4-FFF2-40B4-BE49-F238E27FC236}">
                <a16:creationId xmlns:a16="http://schemas.microsoft.com/office/drawing/2014/main" id="{CB2218B4-9739-79E5-F227-AD1FDA82F99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19839" y="3962218"/>
            <a:ext cx="10768264" cy="2573957"/>
          </a:xfrm>
          <a:prstGeom prst="rect">
            <a:avLst/>
          </a:prstGeom>
        </p:spPr>
      </p:pic>
      <p:sp>
        <p:nvSpPr>
          <p:cNvPr id="10" name="Speech Bubble: Rectangle with Corners Rounded 9">
            <a:extLst>
              <a:ext uri="{FF2B5EF4-FFF2-40B4-BE49-F238E27FC236}">
                <a16:creationId xmlns:a16="http://schemas.microsoft.com/office/drawing/2014/main" id="{A694619A-599A-984A-A271-F76BD3C282CC}"/>
              </a:ext>
            </a:extLst>
          </p:cNvPr>
          <p:cNvSpPr/>
          <p:nvPr/>
        </p:nvSpPr>
        <p:spPr>
          <a:xfrm>
            <a:off x="6550982" y="2376641"/>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11" name="Picture 10">
            <a:extLst>
              <a:ext uri="{FF2B5EF4-FFF2-40B4-BE49-F238E27FC236}">
                <a16:creationId xmlns:a16="http://schemas.microsoft.com/office/drawing/2014/main" id="{A1BF9BBB-F37B-F294-E6E1-5E58D7A122C2}"/>
              </a:ext>
            </a:extLst>
          </p:cNvPr>
          <p:cNvPicPr>
            <a:picLocks noChangeAspect="1"/>
          </p:cNvPicPr>
          <p:nvPr/>
        </p:nvPicPr>
        <p:blipFill>
          <a:blip r:embed="rId8"/>
          <a:stretch>
            <a:fillRect/>
          </a:stretch>
        </p:blipFill>
        <p:spPr>
          <a:xfrm>
            <a:off x="1163719" y="2350134"/>
            <a:ext cx="2798307" cy="1298561"/>
          </a:xfrm>
          <a:prstGeom prst="rect">
            <a:avLst/>
          </a:prstGeom>
        </p:spPr>
      </p:pic>
      <p:pic>
        <p:nvPicPr>
          <p:cNvPr id="6" name="Audio 5">
            <a:hlinkClick r:id="" action="ppaction://media"/>
            <a:extLst>
              <a:ext uri="{FF2B5EF4-FFF2-40B4-BE49-F238E27FC236}">
                <a16:creationId xmlns:a16="http://schemas.microsoft.com/office/drawing/2014/main" id="{F5824150-24B0-9F30-D650-1BFA3D1B6CD0}"/>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63150658"/>
      </p:ext>
    </p:extLst>
  </p:cSld>
  <p:clrMapOvr>
    <a:masterClrMapping/>
  </p:clrMapOvr>
  <mc:AlternateContent xmlns:mc="http://schemas.openxmlformats.org/markup-compatibility/2006" xmlns:p14="http://schemas.microsoft.com/office/powerpoint/2010/main">
    <mc:Choice Requires="p14">
      <p:transition spd="slow" p14:dur="2000" advTm="22145"/>
    </mc:Choice>
    <mc:Fallback xmlns="">
      <p:transition spd="slow" advTm="2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147637" y="200914"/>
            <a:ext cx="6632063" cy="9355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WELCOME</a:t>
            </a:r>
            <a:endParaRPr lang="en-US" sz="4400" dirty="0">
              <a:solidFill>
                <a:srgbClr val="00205B"/>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147637" y="959957"/>
            <a:ext cx="4977095" cy="5350105"/>
          </a:xfrm>
          <a:prstGeom prst="rect">
            <a:avLst/>
          </a:prstGeom>
        </p:spPr>
        <p:txBody>
          <a:bodyPr vert="horz" lIns="91440" tIns="45720" rIns="91440" bIns="45720" rtlCol="0" anchor="t">
            <a:noAutofit/>
          </a:bodyPr>
          <a:lstStyle/>
          <a:p>
            <a:pPr>
              <a:spcBef>
                <a:spcPts val="600"/>
              </a:spcBef>
              <a:spcAft>
                <a:spcPts val="600"/>
              </a:spcAft>
            </a:pPr>
            <a:r>
              <a:rPr lang="en-US" sz="2400" dirty="0">
                <a:cs typeface="Obvia Wide Medium" panose="020B0604020202020204" charset="0"/>
              </a:rPr>
              <a:t>Congratulations on taking the first step to becoming a men’s lacrosse official</a:t>
            </a:r>
          </a:p>
          <a:p>
            <a:pPr>
              <a:spcBef>
                <a:spcPts val="600"/>
              </a:spcBef>
              <a:spcAft>
                <a:spcPts val="600"/>
              </a:spcAft>
            </a:pPr>
            <a:r>
              <a:rPr lang="en-US" sz="2400" dirty="0">
                <a:cs typeface="Obvia Wide Medium" panose="020B0604020202020204" charset="0"/>
              </a:rPr>
              <a:t>Instructor Introductions</a:t>
            </a:r>
          </a:p>
          <a:p>
            <a:pPr>
              <a:spcBef>
                <a:spcPts val="600"/>
              </a:spcBef>
              <a:spcAft>
                <a:spcPts val="600"/>
              </a:spcAft>
            </a:pPr>
            <a:r>
              <a:rPr lang="en-US" sz="2400" dirty="0">
                <a:cs typeface="Obvia Wide Medium" panose="020B0604020202020204" charset="0"/>
              </a:rPr>
              <a:t>Let’s get to know you and your classmates</a:t>
            </a:r>
          </a:p>
          <a:p>
            <a:pPr>
              <a:spcBef>
                <a:spcPts val="600"/>
              </a:spcBef>
              <a:spcAft>
                <a:spcPts val="600"/>
              </a:spcAft>
            </a:pPr>
            <a:r>
              <a:rPr lang="en-US" sz="2400" dirty="0">
                <a:cs typeface="Obvia Wide Medium" panose="020B0604020202020204" charset="0"/>
              </a:rPr>
              <a:t>PAIR/SHARE</a:t>
            </a:r>
          </a:p>
          <a:p>
            <a:pPr>
              <a:spcBef>
                <a:spcPts val="600"/>
              </a:spcBef>
              <a:spcAft>
                <a:spcPts val="600"/>
              </a:spcAft>
            </a:pPr>
            <a:r>
              <a:rPr lang="en-US" sz="2400" dirty="0">
                <a:cs typeface="Obvia Wide Medium" panose="020B0604020202020204" charset="0"/>
              </a:rPr>
              <a:t>Present to Class</a:t>
            </a:r>
          </a:p>
          <a:p>
            <a:pPr>
              <a:spcBef>
                <a:spcPts val="600"/>
              </a:spcBef>
              <a:spcAft>
                <a:spcPts val="600"/>
              </a:spcAft>
            </a:pPr>
            <a:endParaRPr lang="en-US" sz="2400" dirty="0">
              <a:cs typeface="Obvia Wide Medium" panose="020B0604020202020204" charset="0"/>
            </a:endParaRPr>
          </a:p>
        </p:txBody>
      </p:sp>
      <p:pic>
        <p:nvPicPr>
          <p:cNvPr id="7" name="Picture 6" descr="A group of people sitting around a table watching a presentation&#10;&#10;Description automatically generated with medium confidence">
            <a:extLst>
              <a:ext uri="{FF2B5EF4-FFF2-40B4-BE49-F238E27FC236}">
                <a16:creationId xmlns:a16="http://schemas.microsoft.com/office/drawing/2014/main" id="{1A6E6737-D77E-8144-1C7B-B8EB52E596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62780" y="0"/>
            <a:ext cx="7129220" cy="6858000"/>
          </a:xfrm>
          <a:prstGeom prst="rect">
            <a:avLst/>
          </a:prstGeom>
        </p:spPr>
      </p:pic>
      <p:pic>
        <p:nvPicPr>
          <p:cNvPr id="10" name="Audio 9">
            <a:hlinkClick r:id="" action="ppaction://media"/>
            <a:extLst>
              <a:ext uri="{FF2B5EF4-FFF2-40B4-BE49-F238E27FC236}">
                <a16:creationId xmlns:a16="http://schemas.microsoft.com/office/drawing/2014/main" id="{C29B31D1-CBA2-085A-03A6-3A844BC3CC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4646285"/>
      </p:ext>
    </p:extLst>
  </p:cSld>
  <p:clrMapOvr>
    <a:masterClrMapping/>
  </p:clrMapOvr>
  <mc:AlternateContent xmlns:mc="http://schemas.openxmlformats.org/markup-compatibility/2006" xmlns:p14="http://schemas.microsoft.com/office/powerpoint/2010/main">
    <mc:Choice Requires="p14">
      <p:transition spd="slow" p14:dur="2000" advTm="19181"/>
    </mc:Choice>
    <mc:Fallback xmlns="">
      <p:transition spd="slow" advTm="1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C9AC0-39B3-4C36-8108-90C52C1EA75E}"/>
              </a:ext>
            </a:extLst>
          </p:cNvPr>
          <p:cNvSpPr txBox="1"/>
          <p:nvPr/>
        </p:nvSpPr>
        <p:spPr>
          <a:xfrm>
            <a:off x="159522" y="48127"/>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CAPTAINS</a:t>
            </a:r>
          </a:p>
        </p:txBody>
      </p:sp>
      <p:pic>
        <p:nvPicPr>
          <p:cNvPr id="7" name="Picture 6" descr="A picture containing person, outdoor, grass, athletic game&#10;&#10;Description automatically generated">
            <a:extLst>
              <a:ext uri="{FF2B5EF4-FFF2-40B4-BE49-F238E27FC236}">
                <a16:creationId xmlns:a16="http://schemas.microsoft.com/office/drawing/2014/main" id="{62B5E1D4-CFB6-B0C0-D33C-B38E97CCE29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081"/>
          <a:stretch/>
        </p:blipFill>
        <p:spPr>
          <a:xfrm>
            <a:off x="3111689" y="10"/>
            <a:ext cx="90614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Content Placeholder 4">
            <a:extLst>
              <a:ext uri="{FF2B5EF4-FFF2-40B4-BE49-F238E27FC236}">
                <a16:creationId xmlns:a16="http://schemas.microsoft.com/office/drawing/2014/main" id="{BB3A89BD-9A72-DACC-77B5-69F7F5D61C7D}"/>
              </a:ext>
            </a:extLst>
          </p:cNvPr>
          <p:cNvSpPr txBox="1">
            <a:spLocks/>
          </p:cNvSpPr>
          <p:nvPr/>
        </p:nvSpPr>
        <p:spPr>
          <a:xfrm>
            <a:off x="237178" y="1011875"/>
            <a:ext cx="3019589" cy="5227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At least one per Team</a:t>
            </a:r>
          </a:p>
          <a:p>
            <a:r>
              <a:rPr lang="en-US" sz="2400" dirty="0"/>
              <a:t>If more than one, designated speaking captain</a:t>
            </a:r>
          </a:p>
          <a:p>
            <a:r>
              <a:rPr lang="en-US" sz="2400" dirty="0"/>
              <a:t>Closest to Referee</a:t>
            </a:r>
          </a:p>
          <a:p>
            <a:r>
              <a:rPr lang="en-US" sz="2400" dirty="0"/>
              <a:t>Visitor calls the coin toss before the toss</a:t>
            </a:r>
          </a:p>
        </p:txBody>
      </p:sp>
      <p:sp>
        <p:nvSpPr>
          <p:cNvPr id="9" name="Speech Bubble: Rectangle with Corners Rounded 8">
            <a:extLst>
              <a:ext uri="{FF2B5EF4-FFF2-40B4-BE49-F238E27FC236}">
                <a16:creationId xmlns:a16="http://schemas.microsoft.com/office/drawing/2014/main" id="{D148B124-2089-A4AB-1F8B-78971555E1B9}"/>
              </a:ext>
            </a:extLst>
          </p:cNvPr>
          <p:cNvSpPr/>
          <p:nvPr/>
        </p:nvSpPr>
        <p:spPr>
          <a:xfrm>
            <a:off x="9185898" y="5238805"/>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20" name="Audio 19">
            <a:hlinkClick r:id="" action="ppaction://media"/>
            <a:extLst>
              <a:ext uri="{FF2B5EF4-FFF2-40B4-BE49-F238E27FC236}">
                <a16:creationId xmlns:a16="http://schemas.microsoft.com/office/drawing/2014/main" id="{6AE3CD3C-D947-DE9B-AABC-ABD06535748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38576166"/>
      </p:ext>
    </p:extLst>
  </p:cSld>
  <p:clrMapOvr>
    <a:masterClrMapping/>
  </p:clrMapOvr>
  <mc:AlternateContent xmlns:mc="http://schemas.openxmlformats.org/markup-compatibility/2006" xmlns:p14="http://schemas.microsoft.com/office/powerpoint/2010/main">
    <mc:Choice Requires="p14">
      <p:transition spd="slow" p14:dur="2000" advTm="36128"/>
    </mc:Choice>
    <mc:Fallback xmlns="">
      <p:transition spd="slow" advTm="36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0"/>
                </p:tgtEl>
              </p:cMediaNode>
            </p:audio>
          </p:childTnLst>
        </p:cTn>
      </p:par>
    </p:tnLst>
    <p:bldLst>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76986" y="930741"/>
            <a:ext cx="5160260" cy="1361297"/>
          </a:xfrm>
          <a:prstGeom prst="rect">
            <a:avLst/>
          </a:prstGeom>
        </p:spPr>
        <p:txBody>
          <a:bodyPr>
            <a:noAutofit/>
          </a:bodyPr>
          <a:lstStyle/>
          <a:p>
            <a:r>
              <a:rPr lang="en-US" sz="2400" dirty="0"/>
              <a:t>Must wear:</a:t>
            </a:r>
          </a:p>
          <a:p>
            <a:pPr lvl="1"/>
            <a:r>
              <a:rPr lang="en-US" dirty="0"/>
              <a:t>Helmet</a:t>
            </a:r>
          </a:p>
          <a:p>
            <a:pPr lvl="1"/>
            <a:r>
              <a:rPr lang="en-US" dirty="0"/>
              <a:t>Contrasting uniform</a:t>
            </a:r>
          </a:p>
        </p:txBody>
      </p:sp>
      <p:sp>
        <p:nvSpPr>
          <p:cNvPr id="9" name="TextBox 8">
            <a:extLst>
              <a:ext uri="{FF2B5EF4-FFF2-40B4-BE49-F238E27FC236}">
                <a16:creationId xmlns:a16="http://schemas.microsoft.com/office/drawing/2014/main" id="{FE437C4D-F18A-41EF-BF91-069BD8ECF84C}"/>
              </a:ext>
            </a:extLst>
          </p:cNvPr>
          <p:cNvSpPr txBox="1"/>
          <p:nvPr/>
        </p:nvSpPr>
        <p:spPr>
          <a:xfrm>
            <a:off x="101414" y="212865"/>
            <a:ext cx="8239785"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BALL RETRIEVERS</a:t>
            </a:r>
          </a:p>
        </p:txBody>
      </p:sp>
      <p:pic>
        <p:nvPicPr>
          <p:cNvPr id="2" name="Picture 2">
            <a:extLst>
              <a:ext uri="{FF2B5EF4-FFF2-40B4-BE49-F238E27FC236}">
                <a16:creationId xmlns:a16="http://schemas.microsoft.com/office/drawing/2014/main" id="{CC46FA2B-5E9E-690D-3558-1B4E2966005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chemeClr val="accent1"/>
                </a:solidFill>
              </a14:hiddenFill>
            </a:ext>
          </a:extLst>
        </p:spPr>
      </p:pic>
      <p:grpSp>
        <p:nvGrpSpPr>
          <p:cNvPr id="5" name="Group 4">
            <a:extLst>
              <a:ext uri="{FF2B5EF4-FFF2-40B4-BE49-F238E27FC236}">
                <a16:creationId xmlns:a16="http://schemas.microsoft.com/office/drawing/2014/main" id="{3C6AA24C-C757-4EDD-BEC1-EA4F40562A6C}"/>
              </a:ext>
            </a:extLst>
          </p:cNvPr>
          <p:cNvGrpSpPr/>
          <p:nvPr/>
        </p:nvGrpSpPr>
        <p:grpSpPr>
          <a:xfrm>
            <a:off x="890627" y="2573032"/>
            <a:ext cx="3903785" cy="2802309"/>
            <a:chOff x="375137" y="3607117"/>
            <a:chExt cx="3903785" cy="2802309"/>
          </a:xfrm>
          <a:solidFill>
            <a:srgbClr val="C00000"/>
          </a:solidFill>
        </p:grpSpPr>
        <p:sp>
          <p:nvSpPr>
            <p:cNvPr id="8" name="Rectangle 7">
              <a:extLst>
                <a:ext uri="{FF2B5EF4-FFF2-40B4-BE49-F238E27FC236}">
                  <a16:creationId xmlns:a16="http://schemas.microsoft.com/office/drawing/2014/main" id="{F173A8BE-0E09-D244-8797-99A2722F6B52}"/>
                </a:ext>
              </a:extLst>
            </p:cNvPr>
            <p:cNvSpPr/>
            <p:nvPr/>
          </p:nvSpPr>
          <p:spPr>
            <a:xfrm>
              <a:off x="375137" y="4600226"/>
              <a:ext cx="3903785" cy="1809200"/>
            </a:xfrm>
            <a:prstGeom prst="rect">
              <a:avLst/>
            </a:prstGeom>
            <a:grp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zeri Sans" pitchFamily="2" charset="0"/>
                </a:rPr>
                <a:t>Not Permitted Behind Goal!</a:t>
              </a:r>
            </a:p>
          </p:txBody>
        </p:sp>
        <p:pic>
          <p:nvPicPr>
            <p:cNvPr id="10" name="Picture 2" descr="C:\Users\gcorsetti\AppData\Local\Microsoft\Windows\Temporary Internet Files\Content.IE5\G6SFYG6V\Warning-notification-15247-large[1].png">
              <a:extLst>
                <a:ext uri="{FF2B5EF4-FFF2-40B4-BE49-F238E27FC236}">
                  <a16:creationId xmlns:a16="http://schemas.microsoft.com/office/drawing/2014/main" id="{A7CE544C-CFE9-988B-C871-0FBA719317F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11717" y="3607117"/>
              <a:ext cx="1430624" cy="1361297"/>
            </a:xfrm>
            <a:prstGeom prst="rect">
              <a:avLst/>
            </a:prstGeom>
            <a:grpFill/>
          </p:spPr>
        </p:pic>
      </p:grpSp>
      <p:sp>
        <p:nvSpPr>
          <p:cNvPr id="11" name="Speech Bubble: Rectangle with Corners Rounded 10">
            <a:extLst>
              <a:ext uri="{FF2B5EF4-FFF2-40B4-BE49-F238E27FC236}">
                <a16:creationId xmlns:a16="http://schemas.microsoft.com/office/drawing/2014/main" id="{E0EA259F-8BCB-A4C3-D03A-01F903F4892C}"/>
              </a:ext>
            </a:extLst>
          </p:cNvPr>
          <p:cNvSpPr/>
          <p:nvPr/>
        </p:nvSpPr>
        <p:spPr>
          <a:xfrm>
            <a:off x="8220759" y="4874987"/>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16" name="Audio 15">
            <a:hlinkClick r:id="" action="ppaction://media"/>
            <a:extLst>
              <a:ext uri="{FF2B5EF4-FFF2-40B4-BE49-F238E27FC236}">
                <a16:creationId xmlns:a16="http://schemas.microsoft.com/office/drawing/2014/main" id="{742AA745-F634-DBE9-B5AF-C7AA3E10604B}"/>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60182389"/>
      </p:ext>
    </p:extLst>
  </p:cSld>
  <p:clrMapOvr>
    <a:masterClrMapping/>
  </p:clrMapOvr>
  <mc:AlternateContent xmlns:mc="http://schemas.openxmlformats.org/markup-compatibility/2006" xmlns:p14="http://schemas.microsoft.com/office/powerpoint/2010/main">
    <mc:Choice Requires="p14">
      <p:transition spd="slow" p14:dur="2000" advTm="19407"/>
    </mc:Choice>
    <mc:Fallback xmlns="">
      <p:transition spd="slow" advTm="19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524000" y="1066800"/>
            <a:ext cx="91440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sp>
        <p:nvSpPr>
          <p:cNvPr id="18" name="Content Placeholder 17"/>
          <p:cNvSpPr>
            <a:spLocks noGrp="1"/>
          </p:cNvSpPr>
          <p:nvPr>
            <p:ph idx="4294967295"/>
          </p:nvPr>
        </p:nvSpPr>
        <p:spPr>
          <a:xfrm>
            <a:off x="316524" y="1186762"/>
            <a:ext cx="9069608" cy="2591154"/>
          </a:xfrm>
          <a:prstGeom prst="rect">
            <a:avLst/>
          </a:prstGeom>
        </p:spPr>
        <p:txBody>
          <a:bodyPr/>
          <a:lstStyle/>
          <a:p>
            <a:r>
              <a:rPr lang="en-US" sz="2400" dirty="0">
                <a:latin typeface="Acumin Pro" panose="020B0504020202020204" pitchFamily="34" charset="0"/>
              </a:rPr>
              <a:t>FOUR, 12-minute, stop-time Quarters for NFHS high school Varsity games</a:t>
            </a:r>
          </a:p>
          <a:p>
            <a:r>
              <a:rPr lang="en-US" sz="2400" dirty="0">
                <a:latin typeface="Acumin Pro" panose="020B0504020202020204" pitchFamily="34" charset="0"/>
              </a:rPr>
              <a:t>JV games can vary from location to location</a:t>
            </a:r>
          </a:p>
          <a:p>
            <a:r>
              <a:rPr lang="en-US" sz="2400" dirty="0">
                <a:latin typeface="Acumin Pro" panose="020B0504020202020204" pitchFamily="34" charset="0"/>
              </a:rPr>
              <a:t>Youth Games vary by league</a:t>
            </a:r>
          </a:p>
          <a:p>
            <a:r>
              <a:rPr lang="en-US" sz="2400" dirty="0">
                <a:latin typeface="Acumin Pro" panose="020B0504020202020204" pitchFamily="34" charset="0"/>
              </a:rPr>
              <a:t>2-minute breaks</a:t>
            </a:r>
          </a:p>
          <a:p>
            <a:r>
              <a:rPr lang="en-US" sz="2400" dirty="0">
                <a:latin typeface="Acumin Pro" panose="020B0504020202020204" pitchFamily="34" charset="0"/>
              </a:rPr>
              <a:t>10-minute half</a:t>
            </a:r>
          </a:p>
        </p:txBody>
      </p:sp>
      <p:grpSp>
        <p:nvGrpSpPr>
          <p:cNvPr id="17" name="Group 16"/>
          <p:cNvGrpSpPr/>
          <p:nvPr/>
        </p:nvGrpSpPr>
        <p:grpSpPr>
          <a:xfrm>
            <a:off x="657065" y="3855274"/>
            <a:ext cx="10960727" cy="1078168"/>
            <a:chOff x="375139" y="2028092"/>
            <a:chExt cx="6928340" cy="1172308"/>
          </a:xfrm>
        </p:grpSpPr>
        <p:sp>
          <p:nvSpPr>
            <p:cNvPr id="7" name="Rectangle 6"/>
            <p:cNvSpPr/>
            <p:nvPr/>
          </p:nvSpPr>
          <p:spPr>
            <a:xfrm>
              <a:off x="375139"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sp>
          <p:nvSpPr>
            <p:cNvPr id="11" name="Rectangle 10"/>
            <p:cNvSpPr/>
            <p:nvPr/>
          </p:nvSpPr>
          <p:spPr>
            <a:xfrm>
              <a:off x="2133601"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sp>
          <p:nvSpPr>
            <p:cNvPr id="12" name="Rectangle 11"/>
            <p:cNvSpPr/>
            <p:nvPr/>
          </p:nvSpPr>
          <p:spPr>
            <a:xfrm>
              <a:off x="1547447" y="2028092"/>
              <a:ext cx="586154" cy="117230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zeri Sans" pitchFamily="2"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zeri Sans" pitchFamily="2" charset="0"/>
                </a:rPr>
                <a:t>Min</a:t>
              </a:r>
            </a:p>
          </p:txBody>
        </p:sp>
        <p:sp>
          <p:nvSpPr>
            <p:cNvPr id="13" name="Rectangle 12"/>
            <p:cNvSpPr/>
            <p:nvPr/>
          </p:nvSpPr>
          <p:spPr>
            <a:xfrm>
              <a:off x="4372709"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sp>
          <p:nvSpPr>
            <p:cNvPr id="14" name="Rectangle 13"/>
            <p:cNvSpPr/>
            <p:nvPr/>
          </p:nvSpPr>
          <p:spPr>
            <a:xfrm>
              <a:off x="6131171"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sp>
          <p:nvSpPr>
            <p:cNvPr id="15" name="Rectangle 14"/>
            <p:cNvSpPr/>
            <p:nvPr/>
          </p:nvSpPr>
          <p:spPr>
            <a:xfrm>
              <a:off x="5545017" y="2028092"/>
              <a:ext cx="586154" cy="117230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zeri Sans" pitchFamily="2"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zeri Sans" pitchFamily="2" charset="0"/>
                </a:rPr>
                <a:t>Min</a:t>
              </a:r>
            </a:p>
          </p:txBody>
        </p:sp>
        <p:sp>
          <p:nvSpPr>
            <p:cNvPr id="16" name="Rectangle 15"/>
            <p:cNvSpPr/>
            <p:nvPr/>
          </p:nvSpPr>
          <p:spPr>
            <a:xfrm>
              <a:off x="3305909" y="2028092"/>
              <a:ext cx="1066800" cy="117230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zeri Sans" pitchFamily="2" charset="0"/>
                </a:rPr>
                <a:t>Min</a:t>
              </a:r>
            </a:p>
          </p:txBody>
        </p:sp>
      </p:grpSp>
      <p:sp>
        <p:nvSpPr>
          <p:cNvPr id="19" name="Rectangle 18"/>
          <p:cNvSpPr/>
          <p:nvPr/>
        </p:nvSpPr>
        <p:spPr>
          <a:xfrm>
            <a:off x="11403342" y="4933442"/>
            <a:ext cx="214449" cy="678027"/>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cumin Pro" panose="020B0504020202020204" pitchFamily="34" charset="0"/>
              <a:ea typeface="+mn-ea"/>
              <a:cs typeface="+mn-cs"/>
            </a:endParaRPr>
          </a:p>
        </p:txBody>
      </p:sp>
      <p:sp>
        <p:nvSpPr>
          <p:cNvPr id="20" name="Rectangle 19"/>
          <p:cNvSpPr/>
          <p:nvPr/>
        </p:nvSpPr>
        <p:spPr>
          <a:xfrm>
            <a:off x="7889855" y="5611469"/>
            <a:ext cx="3727937" cy="928265"/>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zeri Sans" pitchFamily="2" charset="0"/>
              </a:rPr>
              <a:t>Last 2 min. – Stall rules for leading team if 4 or fewer goals</a:t>
            </a:r>
          </a:p>
        </p:txBody>
      </p:sp>
      <p:sp>
        <p:nvSpPr>
          <p:cNvPr id="21" name="TextBox 20">
            <a:extLst>
              <a:ext uri="{FF2B5EF4-FFF2-40B4-BE49-F238E27FC236}">
                <a16:creationId xmlns:a16="http://schemas.microsoft.com/office/drawing/2014/main" id="{16FF2B6D-1AF1-4722-8E96-13DDAEB3CC48}"/>
              </a:ext>
            </a:extLst>
          </p:cNvPr>
          <p:cNvSpPr txBox="1"/>
          <p:nvPr/>
        </p:nvSpPr>
        <p:spPr>
          <a:xfrm>
            <a:off x="255392" y="299578"/>
            <a:ext cx="8239785"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GAME LENGTH</a:t>
            </a:r>
          </a:p>
        </p:txBody>
      </p:sp>
      <p:sp>
        <p:nvSpPr>
          <p:cNvPr id="8" name="Speech Bubble: Rectangle with Corners Rounded 7">
            <a:extLst>
              <a:ext uri="{FF2B5EF4-FFF2-40B4-BE49-F238E27FC236}">
                <a16:creationId xmlns:a16="http://schemas.microsoft.com/office/drawing/2014/main" id="{8C928671-DFDE-C9E3-23F5-C5B5C8DBFD9D}"/>
              </a:ext>
            </a:extLst>
          </p:cNvPr>
          <p:cNvSpPr/>
          <p:nvPr/>
        </p:nvSpPr>
        <p:spPr>
          <a:xfrm>
            <a:off x="2510517" y="5220477"/>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23" name="Audio 22">
            <a:hlinkClick r:id="" action="ppaction://media"/>
            <a:extLst>
              <a:ext uri="{FF2B5EF4-FFF2-40B4-BE49-F238E27FC236}">
                <a16:creationId xmlns:a16="http://schemas.microsoft.com/office/drawing/2014/main" id="{24834FF2-21EB-000D-83E4-B99588B3A5C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76901633"/>
      </p:ext>
    </p:extLst>
  </p:cSld>
  <p:clrMapOvr>
    <a:masterClrMapping/>
  </p:clrMapOvr>
  <mc:AlternateContent xmlns:mc="http://schemas.openxmlformats.org/markup-compatibility/2006" xmlns:p14="http://schemas.microsoft.com/office/powerpoint/2010/main">
    <mc:Choice Requires="p14">
      <p:transition spd="slow" p14:dur="2000" advTm="38145"/>
    </mc:Choice>
    <mc:Fallback xmlns="">
      <p:transition spd="slow" advTm="3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3"/>
                </p:tgtEl>
              </p:cMediaNode>
            </p:audio>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52600" y="611480"/>
            <a:ext cx="87249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grpSp>
        <p:nvGrpSpPr>
          <p:cNvPr id="9" name="Group 8">
            <a:extLst>
              <a:ext uri="{FF2B5EF4-FFF2-40B4-BE49-F238E27FC236}">
                <a16:creationId xmlns:a16="http://schemas.microsoft.com/office/drawing/2014/main" id="{E658527B-D698-C5C3-00EC-32CE03B0128F}"/>
              </a:ext>
            </a:extLst>
          </p:cNvPr>
          <p:cNvGrpSpPr/>
          <p:nvPr/>
        </p:nvGrpSpPr>
        <p:grpSpPr>
          <a:xfrm>
            <a:off x="6649917" y="202167"/>
            <a:ext cx="1371121" cy="1953501"/>
            <a:chOff x="6649917" y="202167"/>
            <a:chExt cx="1981071" cy="2822525"/>
          </a:xfrm>
        </p:grpSpPr>
        <p:sp>
          <p:nvSpPr>
            <p:cNvPr id="13" name="Rectangle 12"/>
            <p:cNvSpPr/>
            <p:nvPr/>
          </p:nvSpPr>
          <p:spPr>
            <a:xfrm>
              <a:off x="6649917" y="2595885"/>
              <a:ext cx="1981071" cy="42880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Dead Ball</a:t>
              </a:r>
            </a:p>
          </p:txBody>
        </p:sp>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7550" y="202167"/>
              <a:ext cx="1765806" cy="2667255"/>
            </a:xfrm>
            <a:prstGeom prst="rect">
              <a:avLst/>
            </a:prstGeom>
          </p:spPr>
        </p:pic>
      </p:grpSp>
      <p:pic>
        <p:nvPicPr>
          <p:cNvPr id="17" name="Picture 16"/>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078829" y="1269095"/>
            <a:ext cx="950661" cy="713555"/>
          </a:xfrm>
          <a:prstGeom prst="rect">
            <a:avLst/>
          </a:prstGeom>
        </p:spPr>
      </p:pic>
      <p:sp>
        <p:nvSpPr>
          <p:cNvPr id="19" name="TextBox 18">
            <a:extLst>
              <a:ext uri="{FF2B5EF4-FFF2-40B4-BE49-F238E27FC236}">
                <a16:creationId xmlns:a16="http://schemas.microsoft.com/office/drawing/2014/main" id="{05BB4405-3C6F-4EE2-B9E6-9B8A3E906C08}"/>
              </a:ext>
            </a:extLst>
          </p:cNvPr>
          <p:cNvSpPr txBox="1"/>
          <p:nvPr/>
        </p:nvSpPr>
        <p:spPr>
          <a:xfrm>
            <a:off x="306665" y="231987"/>
            <a:ext cx="6343251"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STOPPING THE CLOCK</a:t>
            </a:r>
          </a:p>
        </p:txBody>
      </p:sp>
      <p:sp>
        <p:nvSpPr>
          <p:cNvPr id="2" name="Content Placeholder 17">
            <a:extLst>
              <a:ext uri="{FF2B5EF4-FFF2-40B4-BE49-F238E27FC236}">
                <a16:creationId xmlns:a16="http://schemas.microsoft.com/office/drawing/2014/main" id="{CCC5DEE7-6C5F-A4B9-0389-580DE21DFE80}"/>
              </a:ext>
            </a:extLst>
          </p:cNvPr>
          <p:cNvSpPr txBox="1">
            <a:spLocks/>
          </p:cNvSpPr>
          <p:nvPr/>
        </p:nvSpPr>
        <p:spPr>
          <a:xfrm>
            <a:off x="316523" y="1186762"/>
            <a:ext cx="6111573" cy="54348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Acumin Pro" panose="020B0504020202020204" pitchFamily="34" charset="0"/>
              </a:rPr>
              <a:t>Out of Bounds</a:t>
            </a:r>
          </a:p>
          <a:p>
            <a:pPr marL="914400" lvl="1" indent="-457200">
              <a:buFont typeface="+mj-lt"/>
              <a:buAutoNum type="arabicPeriod"/>
            </a:pPr>
            <a:r>
              <a:rPr lang="en-US" dirty="0">
                <a:latin typeface="Acumin Pro" panose="020B0504020202020204" pitchFamily="34" charset="0"/>
              </a:rPr>
              <a:t>1 long whistle blast</a:t>
            </a:r>
          </a:p>
          <a:p>
            <a:pPr marL="914400" lvl="1" indent="-457200">
              <a:buFont typeface="+mj-lt"/>
              <a:buAutoNum type="arabicPeriod"/>
            </a:pPr>
            <a:r>
              <a:rPr lang="en-US" dirty="0">
                <a:latin typeface="Acumin Pro" panose="020B0504020202020204" pitchFamily="34" charset="0"/>
              </a:rPr>
              <a:t>Hand in the air for dead ball</a:t>
            </a:r>
          </a:p>
          <a:p>
            <a:pPr marL="914400" lvl="1" indent="-457200">
              <a:buFont typeface="+mj-lt"/>
              <a:buAutoNum type="arabicPeriod"/>
            </a:pPr>
            <a:r>
              <a:rPr lang="en-US" dirty="0">
                <a:latin typeface="Acumin Pro" panose="020B0504020202020204" pitchFamily="34" charset="0"/>
              </a:rPr>
              <a:t>Point direction of play</a:t>
            </a:r>
          </a:p>
          <a:p>
            <a:pPr marL="914400" lvl="1" indent="-457200">
              <a:buFont typeface="+mj-lt"/>
              <a:buAutoNum type="arabicPeriod"/>
            </a:pPr>
            <a:r>
              <a:rPr lang="en-US" dirty="0">
                <a:latin typeface="Acumin Pro" panose="020B0504020202020204" pitchFamily="34" charset="0"/>
              </a:rPr>
              <a:t>Hand back in the air</a:t>
            </a:r>
          </a:p>
          <a:p>
            <a:r>
              <a:rPr lang="en-US" sz="2400" b="1" dirty="0">
                <a:latin typeface="Acumin Pro" panose="020B0504020202020204" pitchFamily="34" charset="0"/>
              </a:rPr>
              <a:t>In-bounds or Unusual Play</a:t>
            </a:r>
          </a:p>
          <a:p>
            <a:pPr marL="914400" lvl="1" indent="-457200">
              <a:buFont typeface="+mj-lt"/>
              <a:buAutoNum type="arabicPeriod"/>
            </a:pPr>
            <a:r>
              <a:rPr lang="en-US" dirty="0">
                <a:latin typeface="Acumin Pro" panose="020B0504020202020204" pitchFamily="34" charset="0"/>
              </a:rPr>
              <a:t>Several short blasts</a:t>
            </a:r>
          </a:p>
          <a:p>
            <a:pPr marL="914400" lvl="1" indent="-457200">
              <a:buFont typeface="+mj-lt"/>
              <a:buAutoNum type="arabicPeriod"/>
            </a:pPr>
            <a:r>
              <a:rPr lang="en-US" dirty="0">
                <a:latin typeface="Acumin Pro" panose="020B0504020202020204" pitchFamily="34" charset="0"/>
              </a:rPr>
              <a:t>“ta-tweet, ta-tweet, ta-tweet”</a:t>
            </a:r>
          </a:p>
          <a:p>
            <a:pPr marL="914400" lvl="1" indent="-457200">
              <a:buFont typeface="+mj-lt"/>
              <a:buAutoNum type="arabicPeriod"/>
            </a:pPr>
            <a:r>
              <a:rPr lang="en-US" dirty="0">
                <a:latin typeface="Acumin Pro" panose="020B0504020202020204" pitchFamily="34" charset="0"/>
              </a:rPr>
              <a:t>“Cicada” Whistle</a:t>
            </a:r>
          </a:p>
          <a:p>
            <a:pPr marL="914400" lvl="1" indent="-457200">
              <a:buFont typeface="+mj-lt"/>
              <a:buAutoNum type="arabicPeriod"/>
            </a:pPr>
            <a:r>
              <a:rPr lang="en-US" dirty="0">
                <a:latin typeface="Acumin Pro" panose="020B0504020202020204" pitchFamily="34" charset="0"/>
              </a:rPr>
              <a:t>Hand in the air for dead ball</a:t>
            </a:r>
          </a:p>
          <a:p>
            <a:pPr marL="914400" lvl="1" indent="-457200">
              <a:buFont typeface="+mj-lt"/>
              <a:buAutoNum type="arabicPeriod"/>
            </a:pPr>
            <a:r>
              <a:rPr lang="en-US" dirty="0">
                <a:latin typeface="Acumin Pro" panose="020B0504020202020204" pitchFamily="34" charset="0"/>
              </a:rPr>
              <a:t>Explain the call</a:t>
            </a:r>
          </a:p>
          <a:p>
            <a:pPr marL="914400" lvl="1" indent="-457200">
              <a:buFont typeface="+mj-lt"/>
              <a:buAutoNum type="arabicPeriod"/>
            </a:pPr>
            <a:r>
              <a:rPr lang="en-US" dirty="0">
                <a:latin typeface="Acumin Pro" panose="020B0504020202020204" pitchFamily="34" charset="0"/>
              </a:rPr>
              <a:t>Point direction</a:t>
            </a:r>
          </a:p>
          <a:p>
            <a:pPr marL="914400" lvl="1" indent="-457200">
              <a:buFont typeface="+mj-lt"/>
              <a:buAutoNum type="arabicPeriod"/>
            </a:pPr>
            <a:r>
              <a:rPr lang="en-US" dirty="0">
                <a:latin typeface="Acumin Pro" panose="020B0504020202020204" pitchFamily="34" charset="0"/>
              </a:rPr>
              <a:t>Hand back in the air</a:t>
            </a:r>
          </a:p>
        </p:txBody>
      </p:sp>
      <p:grpSp>
        <p:nvGrpSpPr>
          <p:cNvPr id="10" name="Group 9">
            <a:extLst>
              <a:ext uri="{FF2B5EF4-FFF2-40B4-BE49-F238E27FC236}">
                <a16:creationId xmlns:a16="http://schemas.microsoft.com/office/drawing/2014/main" id="{1E3CF98B-6950-A041-2DC1-BBB2EEE590F9}"/>
              </a:ext>
            </a:extLst>
          </p:cNvPr>
          <p:cNvGrpSpPr/>
          <p:nvPr/>
        </p:nvGrpSpPr>
        <p:grpSpPr>
          <a:xfrm>
            <a:off x="6428096" y="2535161"/>
            <a:ext cx="2153467" cy="1628280"/>
            <a:chOff x="8802806" y="3024692"/>
            <a:chExt cx="2838209" cy="2146027"/>
          </a:xfrm>
        </p:grpSpPr>
        <p:sp>
          <p:nvSpPr>
            <p:cNvPr id="7" name="Rectangle 6">
              <a:extLst>
                <a:ext uri="{FF2B5EF4-FFF2-40B4-BE49-F238E27FC236}">
                  <a16:creationId xmlns:a16="http://schemas.microsoft.com/office/drawing/2014/main" id="{535AECAF-8EDA-CF4F-9529-122BDED6FF55}"/>
                </a:ext>
              </a:extLst>
            </p:cNvPr>
            <p:cNvSpPr/>
            <p:nvPr/>
          </p:nvSpPr>
          <p:spPr>
            <a:xfrm>
              <a:off x="8802806" y="4741912"/>
              <a:ext cx="2564686" cy="428807"/>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zeri Sans" pitchFamily="2" charset="0"/>
                </a:rPr>
                <a:t>Point Direction</a:t>
              </a:r>
            </a:p>
          </p:txBody>
        </p:sp>
        <p:pic>
          <p:nvPicPr>
            <p:cNvPr id="3" name="Picture 2">
              <a:extLst>
                <a:ext uri="{FF2B5EF4-FFF2-40B4-BE49-F238E27FC236}">
                  <a16:creationId xmlns:a16="http://schemas.microsoft.com/office/drawing/2014/main" id="{17CE3A7C-70DC-AEA4-7968-3B9E90F3CE4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9237785" y="3024692"/>
              <a:ext cx="2403230" cy="2009258"/>
            </a:xfrm>
            <a:prstGeom prst="rect">
              <a:avLst/>
            </a:prstGeom>
          </p:spPr>
        </p:pic>
      </p:grpSp>
      <p:pic>
        <p:nvPicPr>
          <p:cNvPr id="8" name="Picture 7" descr="A picture containing grass, outdoor, athletic game, sport&#10;&#10;Description automatically generated">
            <a:extLst>
              <a:ext uri="{FF2B5EF4-FFF2-40B4-BE49-F238E27FC236}">
                <a16:creationId xmlns:a16="http://schemas.microsoft.com/office/drawing/2014/main" id="{B85E499D-763A-4564-9517-9D115D6AE7B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0" b="96552" l="9922" r="89955">
                        <a14:foregroundMark x1="37802" y1="94373" x2="37802" y2="94373"/>
                        <a14:foregroundMark x1="54244" y1="96552" x2="54244" y2="96552"/>
                        <a14:foregroundMark x1="51907" y1="96065" x2="51907" y2="96065"/>
                        <a14:foregroundMark x1="62239" y1="95832" x2="62239" y2="95832"/>
                        <a14:foregroundMark x1="52850" y1="96298" x2="52850" y2="96298"/>
                      </a14:backgroundRemoval>
                    </a14:imgEffect>
                  </a14:imgLayer>
                </a14:imgProps>
              </a:ext>
              <a:ext uri="{28A0092B-C50C-407E-A947-70E740481C1C}">
                <a14:useLocalDpi xmlns:a14="http://schemas.microsoft.com/office/drawing/2010/main"/>
              </a:ext>
            </a:extLst>
          </a:blip>
          <a:srcRect/>
          <a:stretch/>
        </p:blipFill>
        <p:spPr>
          <a:xfrm>
            <a:off x="8937318" y="344568"/>
            <a:ext cx="3103595" cy="6014781"/>
          </a:xfrm>
          <a:prstGeom prst="rect">
            <a:avLst/>
          </a:prstGeom>
        </p:spPr>
      </p:pic>
      <p:grpSp>
        <p:nvGrpSpPr>
          <p:cNvPr id="20" name="Group 19">
            <a:extLst>
              <a:ext uri="{FF2B5EF4-FFF2-40B4-BE49-F238E27FC236}">
                <a16:creationId xmlns:a16="http://schemas.microsoft.com/office/drawing/2014/main" id="{61355AC8-76FF-3E8E-E9A1-7A87DFAE257E}"/>
              </a:ext>
            </a:extLst>
          </p:cNvPr>
          <p:cNvGrpSpPr/>
          <p:nvPr/>
        </p:nvGrpSpPr>
        <p:grpSpPr>
          <a:xfrm>
            <a:off x="6754281" y="4394509"/>
            <a:ext cx="1371121" cy="1953501"/>
            <a:chOff x="6649917" y="202167"/>
            <a:chExt cx="1981071" cy="2822525"/>
          </a:xfrm>
        </p:grpSpPr>
        <p:sp>
          <p:nvSpPr>
            <p:cNvPr id="21" name="Rectangle 20">
              <a:extLst>
                <a:ext uri="{FF2B5EF4-FFF2-40B4-BE49-F238E27FC236}">
                  <a16:creationId xmlns:a16="http://schemas.microsoft.com/office/drawing/2014/main" id="{EA531BA4-A3CA-821F-3AE7-9B9E3DF3EC45}"/>
                </a:ext>
              </a:extLst>
            </p:cNvPr>
            <p:cNvSpPr/>
            <p:nvPr/>
          </p:nvSpPr>
          <p:spPr>
            <a:xfrm>
              <a:off x="6649917" y="2595885"/>
              <a:ext cx="1981071" cy="42880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Dead Ball</a:t>
              </a:r>
            </a:p>
          </p:txBody>
        </p:sp>
        <p:pic>
          <p:nvPicPr>
            <p:cNvPr id="22" name="Picture 21">
              <a:extLst>
                <a:ext uri="{FF2B5EF4-FFF2-40B4-BE49-F238E27FC236}">
                  <a16:creationId xmlns:a16="http://schemas.microsoft.com/office/drawing/2014/main" id="{380A5180-0246-F878-BFA5-259B4E58E1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7550" y="202167"/>
              <a:ext cx="1765806" cy="2667255"/>
            </a:xfrm>
            <a:prstGeom prst="rect">
              <a:avLst/>
            </a:prstGeom>
          </p:spPr>
        </p:pic>
      </p:grpSp>
      <p:sp>
        <p:nvSpPr>
          <p:cNvPr id="23" name="Speech Bubble: Rectangle with Corners Rounded 22">
            <a:extLst>
              <a:ext uri="{FF2B5EF4-FFF2-40B4-BE49-F238E27FC236}">
                <a16:creationId xmlns:a16="http://schemas.microsoft.com/office/drawing/2014/main" id="{6188EB37-7943-1975-44C9-6B8E5B3945F5}"/>
              </a:ext>
            </a:extLst>
          </p:cNvPr>
          <p:cNvSpPr/>
          <p:nvPr/>
        </p:nvSpPr>
        <p:spPr>
          <a:xfrm>
            <a:off x="4677475" y="5318331"/>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25" name="Audio 24">
            <a:hlinkClick r:id="" action="ppaction://media"/>
            <a:extLst>
              <a:ext uri="{FF2B5EF4-FFF2-40B4-BE49-F238E27FC236}">
                <a16:creationId xmlns:a16="http://schemas.microsoft.com/office/drawing/2014/main" id="{8AA87448-FFA2-FFEC-6972-50004B422260}"/>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9094768"/>
      </p:ext>
    </p:extLst>
  </p:cSld>
  <p:clrMapOvr>
    <a:masterClrMapping/>
  </p:clrMapOvr>
  <mc:AlternateContent xmlns:mc="http://schemas.openxmlformats.org/markup-compatibility/2006" xmlns:p14="http://schemas.microsoft.com/office/powerpoint/2010/main">
    <mc:Choice Requires="p14">
      <p:transition spd="slow" p14:dur="2000" advTm="40285"/>
    </mc:Choice>
    <mc:Fallback xmlns="">
      <p:transition spd="slow" advTm="4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p:cTn id="16"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
                                            <p:txEl>
                                              <p:pRg st="1" end="1"/>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p:cTn id="26"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2">
                                            <p:txEl>
                                              <p:pRg st="3" end="3"/>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 calcmode="lin" valueType="num">
                                      <p:cBhvr>
                                        <p:cTn id="3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2">
                                            <p:txEl>
                                              <p:pRg st="5" end="5"/>
                                            </p:txEl>
                                          </p:spTgt>
                                        </p:tgtEl>
                                      </p:cBhvr>
                                    </p:animEffect>
                                  </p:childTnLst>
                                </p:cTn>
                              </p:par>
                              <p:par>
                                <p:cTn id="41" presetID="53" presetClass="entr" presetSubtype="16" fill="hold"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p:cTn id="43"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2">
                                            <p:txEl>
                                              <p:pRg st="6" end="6"/>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 calcmode="lin" valueType="num">
                                      <p:cBhvr>
                                        <p:cTn id="48"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2">
                                            <p:txEl>
                                              <p:pRg st="7" end="7"/>
                                            </p:txEl>
                                          </p:spTgt>
                                        </p:tgtEl>
                                      </p:cBhvr>
                                    </p:animEffect>
                                  </p:childTnLst>
                                </p:cTn>
                              </p:par>
                              <p:par>
                                <p:cTn id="51" presetID="53" presetClass="entr" presetSubtype="16" fill="hold" nodeType="with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 calcmode="lin" valueType="num">
                                      <p:cBhvr>
                                        <p:cTn id="53"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4"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5" dur="500"/>
                                        <p:tgtEl>
                                          <p:spTgt spid="2">
                                            <p:txEl>
                                              <p:pRg st="8" end="8"/>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 calcmode="lin" valueType="num">
                                      <p:cBhvr>
                                        <p:cTn id="58"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9"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60" dur="500"/>
                                        <p:tgtEl>
                                          <p:spTgt spid="2">
                                            <p:txEl>
                                              <p:pRg st="9" end="9"/>
                                            </p:txEl>
                                          </p:spTgt>
                                        </p:tgtEl>
                                      </p:cBhvr>
                                    </p:animEffect>
                                  </p:childTnLst>
                                </p:cTn>
                              </p:par>
                              <p:par>
                                <p:cTn id="61" presetID="53" presetClass="entr" presetSubtype="16" fill="hold" nodeType="with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 calcmode="lin" valueType="num">
                                      <p:cBhvr>
                                        <p:cTn id="63"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64"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65" dur="500"/>
                                        <p:tgtEl>
                                          <p:spTgt spid="2">
                                            <p:txEl>
                                              <p:pRg st="10" end="10"/>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2">
                                            <p:txEl>
                                              <p:pRg st="11" end="11"/>
                                            </p:txEl>
                                          </p:spTgt>
                                        </p:tgtEl>
                                        <p:attrNameLst>
                                          <p:attrName>style.visibility</p:attrName>
                                        </p:attrNameLst>
                                      </p:cBhvr>
                                      <p:to>
                                        <p:strVal val="visible"/>
                                      </p:to>
                                    </p:set>
                                    <p:anim calcmode="lin" valueType="num">
                                      <p:cBhvr>
                                        <p:cTn id="68"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69"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70" dur="500"/>
                                        <p:tgtEl>
                                          <p:spTgt spid="2">
                                            <p:txEl>
                                              <p:pRg st="11" end="11"/>
                                            </p:txEl>
                                          </p:spTgt>
                                        </p:tgtEl>
                                      </p:cBhvr>
                                    </p:animEffect>
                                  </p:childTnLst>
                                </p:cTn>
                              </p:par>
                              <p:par>
                                <p:cTn id="71" presetID="53" presetClass="entr" presetSubtype="16" fill="hold" nodeType="withEffect">
                                  <p:stCondLst>
                                    <p:cond delay="0"/>
                                  </p:stCondLst>
                                  <p:childTnLst>
                                    <p:set>
                                      <p:cBhvr>
                                        <p:cTn id="72" dur="1" fill="hold">
                                          <p:stCondLst>
                                            <p:cond delay="0"/>
                                          </p:stCondLst>
                                        </p:cTn>
                                        <p:tgtEl>
                                          <p:spTgt spid="2">
                                            <p:txEl>
                                              <p:pRg st="12" end="12"/>
                                            </p:txEl>
                                          </p:spTgt>
                                        </p:tgtEl>
                                        <p:attrNameLst>
                                          <p:attrName>style.visibility</p:attrName>
                                        </p:attrNameLst>
                                      </p:cBhvr>
                                      <p:to>
                                        <p:strVal val="visible"/>
                                      </p:to>
                                    </p:set>
                                    <p:anim calcmode="lin" valueType="num">
                                      <p:cBhvr>
                                        <p:cTn id="73"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74"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75" dur="500"/>
                                        <p:tgtEl>
                                          <p:spTgt spid="2">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25"/>
                </p:tgtEl>
              </p:cMediaNode>
            </p:audio>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52600" y="1447800"/>
            <a:ext cx="87249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04109" y="3429000"/>
            <a:ext cx="2877088" cy="3123695"/>
          </a:xfrm>
          <a:prstGeom prst="rect">
            <a:avLst/>
          </a:prstGeom>
        </p:spPr>
      </p:pic>
      <p:sp>
        <p:nvSpPr>
          <p:cNvPr id="7" name="TextBox 6">
            <a:extLst>
              <a:ext uri="{FF2B5EF4-FFF2-40B4-BE49-F238E27FC236}">
                <a16:creationId xmlns:a16="http://schemas.microsoft.com/office/drawing/2014/main" id="{CF59A11C-C709-476E-9CC5-B52B741475D0}"/>
              </a:ext>
            </a:extLst>
          </p:cNvPr>
          <p:cNvSpPr txBox="1"/>
          <p:nvPr/>
        </p:nvSpPr>
        <p:spPr>
          <a:xfrm>
            <a:off x="316524" y="211992"/>
            <a:ext cx="8239785"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STARTING THE CLOCK</a:t>
            </a:r>
          </a:p>
        </p:txBody>
      </p:sp>
      <p:sp>
        <p:nvSpPr>
          <p:cNvPr id="2" name="Content Placeholder 17">
            <a:extLst>
              <a:ext uri="{FF2B5EF4-FFF2-40B4-BE49-F238E27FC236}">
                <a16:creationId xmlns:a16="http://schemas.microsoft.com/office/drawing/2014/main" id="{9F565BE0-DC47-A04F-9CB3-6317AF1BF73C}"/>
              </a:ext>
            </a:extLst>
          </p:cNvPr>
          <p:cNvSpPr txBox="1">
            <a:spLocks/>
          </p:cNvSpPr>
          <p:nvPr/>
        </p:nvSpPr>
        <p:spPr>
          <a:xfrm>
            <a:off x="316524" y="1186762"/>
            <a:ext cx="6512039" cy="20477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Hand in the air</a:t>
            </a:r>
          </a:p>
          <a:p>
            <a:r>
              <a:rPr lang="en-US" sz="2400" dirty="0"/>
              <a:t>Solid whistle blast for 2-count</a:t>
            </a:r>
          </a:p>
          <a:p>
            <a:r>
              <a:rPr lang="en-US" sz="2400" dirty="0"/>
              <a:t>1.5 winds backwards (no half winds)</a:t>
            </a:r>
          </a:p>
          <a:p>
            <a:r>
              <a:rPr lang="en-US" sz="2400" dirty="0"/>
              <a:t>Hand finishes at side</a:t>
            </a:r>
          </a:p>
        </p:txBody>
      </p:sp>
      <p:pic>
        <p:nvPicPr>
          <p:cNvPr id="3" name="Picture 2">
            <a:extLst>
              <a:ext uri="{FF2B5EF4-FFF2-40B4-BE49-F238E27FC236}">
                <a16:creationId xmlns:a16="http://schemas.microsoft.com/office/drawing/2014/main" id="{21CF66A5-9D96-5F0B-EFCF-9E48397630F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811684" y="1186762"/>
            <a:ext cx="950661" cy="713555"/>
          </a:xfrm>
          <a:prstGeom prst="rect">
            <a:avLst/>
          </a:prstGeom>
        </p:spPr>
      </p:pic>
      <p:pic>
        <p:nvPicPr>
          <p:cNvPr id="11" name="Picture 10" descr="A person standing on a football field&#10;&#10;Description automatically generated with low confidence">
            <a:extLst>
              <a:ext uri="{FF2B5EF4-FFF2-40B4-BE49-F238E27FC236}">
                <a16:creationId xmlns:a16="http://schemas.microsoft.com/office/drawing/2014/main" id="{892661D0-6491-3715-40E4-7611BB5B409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1" b="-1"/>
          <a:stretch/>
        </p:blipFill>
        <p:spPr>
          <a:xfrm>
            <a:off x="7137779" y="10"/>
            <a:ext cx="50526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Speech Bubble: Rectangle with Corners Rounded 11">
            <a:extLst>
              <a:ext uri="{FF2B5EF4-FFF2-40B4-BE49-F238E27FC236}">
                <a16:creationId xmlns:a16="http://schemas.microsoft.com/office/drawing/2014/main" id="{8B72DFE6-5618-28FB-7D8E-3351C7EE75A2}"/>
              </a:ext>
            </a:extLst>
          </p:cNvPr>
          <p:cNvSpPr/>
          <p:nvPr/>
        </p:nvSpPr>
        <p:spPr>
          <a:xfrm>
            <a:off x="10366376" y="541020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14" name="Audio 13">
            <a:hlinkClick r:id="" action="ppaction://media"/>
            <a:extLst>
              <a:ext uri="{FF2B5EF4-FFF2-40B4-BE49-F238E27FC236}">
                <a16:creationId xmlns:a16="http://schemas.microsoft.com/office/drawing/2014/main" id="{C974F160-1D79-BBF2-D3EF-989F13408B78}"/>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52053864"/>
      </p:ext>
    </p:extLst>
  </p:cSld>
  <p:clrMapOvr>
    <a:masterClrMapping/>
  </p:clrMapOvr>
  <mc:AlternateContent xmlns:mc="http://schemas.openxmlformats.org/markup-compatibility/2006" xmlns:p14="http://schemas.microsoft.com/office/powerpoint/2010/main">
    <mc:Choice Requires="p14">
      <p:transition spd="slow" p14:dur="2000" advTm="24837"/>
    </mc:Choice>
    <mc:Fallback xmlns="">
      <p:transition spd="slow" advTm="2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4294967295"/>
          </p:nvPr>
        </p:nvSpPr>
        <p:spPr>
          <a:xfrm>
            <a:off x="275545" y="1057813"/>
            <a:ext cx="10972800" cy="5227637"/>
          </a:xfrm>
          <a:prstGeom prst="rect">
            <a:avLst/>
          </a:prstGeom>
        </p:spPr>
        <p:txBody>
          <a:bodyPr/>
          <a:lstStyle/>
          <a:p>
            <a:r>
              <a:rPr lang="en-US" b="1" dirty="0"/>
              <a:t>Dead Ball: </a:t>
            </a:r>
            <a:r>
              <a:rPr lang="en-US" dirty="0"/>
              <a:t>on-field player or head coach</a:t>
            </a:r>
          </a:p>
          <a:p>
            <a:r>
              <a:rPr lang="en-US" b="1" dirty="0"/>
              <a:t>Live Ball: </a:t>
            </a:r>
            <a:r>
              <a:rPr lang="en-US" dirty="0"/>
              <a:t>on-field player or head coach with possession</a:t>
            </a:r>
          </a:p>
          <a:p>
            <a:pPr marL="914400" lvl="1" indent="-457200">
              <a:buFont typeface="+mj-lt"/>
              <a:buAutoNum type="arabicPeriod"/>
            </a:pPr>
            <a:r>
              <a:rPr lang="en-US" dirty="0"/>
              <a:t>Several short blasts</a:t>
            </a:r>
          </a:p>
          <a:p>
            <a:pPr marL="914400" lvl="1" indent="-457200">
              <a:buFont typeface="+mj-lt"/>
              <a:buAutoNum type="arabicPeriod"/>
            </a:pPr>
            <a:r>
              <a:rPr lang="en-US" dirty="0"/>
              <a:t>“ta-tweet, ta-tweet, ta-tweet”</a:t>
            </a:r>
          </a:p>
          <a:p>
            <a:pPr marL="914400" lvl="1" indent="-457200">
              <a:buFont typeface="+mj-lt"/>
              <a:buAutoNum type="arabicPeriod"/>
            </a:pPr>
            <a:r>
              <a:rPr lang="en-US" dirty="0"/>
              <a:t>“Cicada” Whistle</a:t>
            </a:r>
          </a:p>
          <a:p>
            <a:endParaRPr lang="en-US" dirty="0"/>
          </a:p>
        </p:txBody>
      </p:sp>
      <p:grpSp>
        <p:nvGrpSpPr>
          <p:cNvPr id="2" name="Group 1"/>
          <p:cNvGrpSpPr/>
          <p:nvPr/>
        </p:nvGrpSpPr>
        <p:grpSpPr>
          <a:xfrm>
            <a:off x="974325" y="3617418"/>
            <a:ext cx="1952973" cy="2631755"/>
            <a:chOff x="579211" y="3482759"/>
            <a:chExt cx="1952973" cy="2631755"/>
          </a:xfrm>
        </p:grpSpPr>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9211" y="3482759"/>
              <a:ext cx="1742303" cy="2631755"/>
            </a:xfrm>
            <a:prstGeom prst="rect">
              <a:avLst/>
            </a:prstGeom>
          </p:spPr>
        </p:pic>
        <p:pic>
          <p:nvPicPr>
            <p:cNvPr id="19" name="Picture 18"/>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450363" y="3699255"/>
              <a:ext cx="1081821" cy="812002"/>
            </a:xfrm>
            <a:prstGeom prst="rect">
              <a:avLst/>
            </a:prstGeom>
          </p:spPr>
        </p:pic>
      </p:grpSp>
      <p:grpSp>
        <p:nvGrpSpPr>
          <p:cNvPr id="5" name="Group 4"/>
          <p:cNvGrpSpPr/>
          <p:nvPr/>
        </p:nvGrpSpPr>
        <p:grpSpPr>
          <a:xfrm>
            <a:off x="4395437" y="3539734"/>
            <a:ext cx="3281854" cy="2709439"/>
            <a:chOff x="4707362" y="2262699"/>
            <a:chExt cx="3281854" cy="2709439"/>
          </a:xfrm>
        </p:grpSpPr>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07362" y="2262699"/>
              <a:ext cx="2363790" cy="2709439"/>
            </a:xfrm>
            <a:prstGeom prst="rect">
              <a:avLst/>
            </a:prstGeom>
          </p:spPr>
        </p:pic>
        <p:sp>
          <p:nvSpPr>
            <p:cNvPr id="15" name="Oval Callout 14"/>
            <p:cNvSpPr/>
            <p:nvPr/>
          </p:nvSpPr>
          <p:spPr>
            <a:xfrm flipH="1">
              <a:off x="6153088" y="2599874"/>
              <a:ext cx="1836128" cy="68580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zeri Sans" pitchFamily="2" charset="0"/>
                </a:rPr>
                <a:t>Timeout Blue</a:t>
              </a:r>
              <a:r>
                <a:rPr kumimoji="0" lang="en-US" sz="1600" b="1" i="0" u="none" strike="noStrike" kern="1200" cap="none" spc="0" normalizeH="0" baseline="0" noProof="0" dirty="0">
                  <a:ln>
                    <a:noFill/>
                  </a:ln>
                  <a:solidFill>
                    <a:prstClr val="white"/>
                  </a:solidFill>
                  <a:effectLst/>
                  <a:uLnTx/>
                  <a:uFillTx/>
                  <a:latin typeface="Azeri Sans" pitchFamily="2" charset="0"/>
                </a:rPr>
                <a:t>t</a:t>
              </a:r>
              <a:r>
                <a:rPr kumimoji="0" lang="en-US" sz="1800" b="0" i="0" u="none" strike="noStrike" kern="1200" cap="none" spc="0" normalizeH="0" baseline="0" noProof="0" dirty="0">
                  <a:ln>
                    <a:noFill/>
                  </a:ln>
                  <a:solidFill>
                    <a:prstClr val="white"/>
                  </a:solidFill>
                  <a:effectLst/>
                  <a:uLnTx/>
                  <a:uFillTx/>
                  <a:latin typeface="Azeri Sans" pitchFamily="2" charset="0"/>
                </a:rPr>
                <a:t>! </a:t>
              </a:r>
            </a:p>
          </p:txBody>
        </p:sp>
      </p:grpSp>
      <p:grpSp>
        <p:nvGrpSpPr>
          <p:cNvPr id="4" name="Group 3"/>
          <p:cNvGrpSpPr/>
          <p:nvPr/>
        </p:nvGrpSpPr>
        <p:grpSpPr>
          <a:xfrm>
            <a:off x="8204953" y="4339198"/>
            <a:ext cx="2403230" cy="2272098"/>
            <a:chOff x="6283568" y="4105256"/>
            <a:chExt cx="2403230" cy="2272098"/>
          </a:xfrm>
        </p:grpSpPr>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83568" y="4105256"/>
              <a:ext cx="2403230" cy="2009258"/>
            </a:xfrm>
            <a:prstGeom prst="rect">
              <a:avLst/>
            </a:prstGeom>
          </p:spPr>
        </p:pic>
        <p:pic>
          <p:nvPicPr>
            <p:cNvPr id="21" name="Picture 20"/>
            <p:cNvPicPr>
              <a:picLocks noChangeAspect="1"/>
            </p:cNvPicPr>
            <p:nvPr/>
          </p:nvPicPr>
          <p:blipFill>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772798" y="5021914"/>
              <a:ext cx="706862" cy="1060293"/>
            </a:xfrm>
            <a:prstGeom prst="rect">
              <a:avLst/>
            </a:prstGeom>
          </p:spPr>
        </p:pic>
        <p:sp>
          <p:nvSpPr>
            <p:cNvPr id="22" name="Rectangle 21"/>
            <p:cNvSpPr/>
            <p:nvPr/>
          </p:nvSpPr>
          <p:spPr>
            <a:xfrm>
              <a:off x="7627998" y="6071519"/>
              <a:ext cx="996462" cy="30583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1:40</a:t>
              </a:r>
            </a:p>
          </p:txBody>
        </p:sp>
      </p:grpSp>
      <p:sp>
        <p:nvSpPr>
          <p:cNvPr id="23" name="TextBox 22">
            <a:extLst>
              <a:ext uri="{FF2B5EF4-FFF2-40B4-BE49-F238E27FC236}">
                <a16:creationId xmlns:a16="http://schemas.microsoft.com/office/drawing/2014/main" id="{667C6CD9-93B6-4701-A26C-A2F9C5129851}"/>
              </a:ext>
            </a:extLst>
          </p:cNvPr>
          <p:cNvSpPr txBox="1"/>
          <p:nvPr/>
        </p:nvSpPr>
        <p:spPr>
          <a:xfrm>
            <a:off x="275545" y="178354"/>
            <a:ext cx="8239785" cy="769441"/>
          </a:xfrm>
          <a:prstGeom prst="rect">
            <a:avLst/>
          </a:prstGeom>
          <a:noFill/>
        </p:spPr>
        <p:txBody>
          <a:bodyPr wrap="square" lIns="91440" tIns="45720" rIns="91440" bIns="45720" rtlCol="0" anchor="t">
            <a:spAutoFit/>
          </a:bodyPr>
          <a:lstStyle/>
          <a:p>
            <a:r>
              <a:rPr lang="en-US" sz="4400" b="1" spc="300" dirty="0">
                <a:solidFill>
                  <a:srgbClr val="00205B"/>
                </a:solidFill>
                <a:latin typeface="Gobold Lowplus" panose="02000500000000000000" pitchFamily="2" charset="0"/>
              </a:rPr>
              <a:t>SIGNALING A TIMEOUT</a:t>
            </a:r>
          </a:p>
        </p:txBody>
      </p:sp>
      <p:pic>
        <p:nvPicPr>
          <p:cNvPr id="3" name="Picture 2">
            <a:extLst>
              <a:ext uri="{FF2B5EF4-FFF2-40B4-BE49-F238E27FC236}">
                <a16:creationId xmlns:a16="http://schemas.microsoft.com/office/drawing/2014/main" id="{F8DFE44E-1360-A47F-DC95-18A4313A5C76}"/>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577332" y="2300814"/>
            <a:ext cx="950661" cy="713555"/>
          </a:xfrm>
          <a:prstGeom prst="rect">
            <a:avLst/>
          </a:prstGeom>
        </p:spPr>
      </p:pic>
      <p:sp>
        <p:nvSpPr>
          <p:cNvPr id="6" name="Speech Bubble: Rectangle with Corners Rounded 5">
            <a:extLst>
              <a:ext uri="{FF2B5EF4-FFF2-40B4-BE49-F238E27FC236}">
                <a16:creationId xmlns:a16="http://schemas.microsoft.com/office/drawing/2014/main" id="{7AAE7936-A627-53FD-767E-D5ED8A9C5CAF}"/>
              </a:ext>
            </a:extLst>
          </p:cNvPr>
          <p:cNvSpPr/>
          <p:nvPr/>
        </p:nvSpPr>
        <p:spPr>
          <a:xfrm>
            <a:off x="9791382" y="2518802"/>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11" name="Audio 10">
            <a:hlinkClick r:id="" action="ppaction://media"/>
            <a:extLst>
              <a:ext uri="{FF2B5EF4-FFF2-40B4-BE49-F238E27FC236}">
                <a16:creationId xmlns:a16="http://schemas.microsoft.com/office/drawing/2014/main" id="{DC59A6D4-CFFA-0042-EBC0-65EFBB737DF7}"/>
              </a:ext>
            </a:extLst>
          </p:cNvPr>
          <p:cNvPicPr>
            <a:picLocks noChangeAspect="1"/>
          </p:cNvPicPr>
          <p:nvPr>
            <a:audioFile r:link="rId3"/>
            <p:extLst>
              <p:ext uri="{DAA4B4D4-6D71-4841-9C94-3DE7FCFB9230}">
                <p14:media xmlns:p14="http://schemas.microsoft.com/office/powerpoint/2010/main" r:embed="rId2"/>
              </p:ext>
            </p:extLst>
          </p:nvPr>
        </p:nvPicPr>
        <p:blipFill>
          <a:blip r:embed="rId15"/>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5561039"/>
      </p:ext>
    </p:extLst>
  </p:cSld>
  <p:clrMapOvr>
    <a:masterClrMapping/>
  </p:clrMapOvr>
  <mc:AlternateContent xmlns:mc="http://schemas.openxmlformats.org/markup-compatibility/2006" xmlns:p14="http://schemas.microsoft.com/office/powerpoint/2010/main">
    <mc:Choice Requires="p14">
      <p:transition spd="slow" p14:dur="2000" advTm="42846"/>
    </mc:Choice>
    <mc:Fallback xmlns="">
      <p:transition spd="slow" advTm="42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319001" y="1180501"/>
            <a:ext cx="5413059" cy="1357983"/>
          </a:xfrm>
          <a:prstGeom prst="rect">
            <a:avLst/>
          </a:prstGeom>
        </p:spPr>
        <p:txBody>
          <a:bodyPr/>
          <a:lstStyle/>
          <a:p>
            <a:r>
              <a:rPr lang="en-US" sz="2400" dirty="0"/>
              <a:t>Two per half for each team</a:t>
            </a:r>
          </a:p>
          <a:p>
            <a:r>
              <a:rPr lang="en-US" sz="2400" dirty="0"/>
              <a:t>1:40 + 20 seconds</a:t>
            </a:r>
          </a:p>
        </p:txBody>
      </p:sp>
      <p:pic>
        <p:nvPicPr>
          <p:cNvPr id="9" name="Picture 8"/>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03305" y="3098258"/>
            <a:ext cx="1371602" cy="2057403"/>
          </a:xfrm>
          <a:prstGeom prst="rect">
            <a:avLst/>
          </a:prstGeom>
        </p:spPr>
      </p:pic>
      <p:sp>
        <p:nvSpPr>
          <p:cNvPr id="7" name="TextBox 6"/>
          <p:cNvSpPr txBox="1"/>
          <p:nvPr/>
        </p:nvSpPr>
        <p:spPr>
          <a:xfrm>
            <a:off x="2226657" y="3453064"/>
            <a:ext cx="668215"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a:t>
            </a:r>
          </a:p>
        </p:txBody>
      </p:sp>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41445" y="3098258"/>
            <a:ext cx="1593576" cy="2319492"/>
          </a:xfrm>
          <a:prstGeom prst="rect">
            <a:avLst/>
          </a:prstGeom>
        </p:spPr>
      </p:pic>
      <p:sp>
        <p:nvSpPr>
          <p:cNvPr id="11" name="TextBox 10">
            <a:extLst>
              <a:ext uri="{FF2B5EF4-FFF2-40B4-BE49-F238E27FC236}">
                <a16:creationId xmlns:a16="http://schemas.microsoft.com/office/drawing/2014/main" id="{7BAFD320-F815-4901-B2F0-E4A4540AE4D4}"/>
              </a:ext>
            </a:extLst>
          </p:cNvPr>
          <p:cNvSpPr txBox="1"/>
          <p:nvPr/>
        </p:nvSpPr>
        <p:spPr>
          <a:xfrm>
            <a:off x="319001" y="241782"/>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TEAM TIMEOUTS</a:t>
            </a:r>
          </a:p>
        </p:txBody>
      </p:sp>
      <p:pic>
        <p:nvPicPr>
          <p:cNvPr id="3" name="Picture 2" descr="A group of football players standing on a field&#10;&#10;Description automatically generated with medium confidence">
            <a:extLst>
              <a:ext uri="{FF2B5EF4-FFF2-40B4-BE49-F238E27FC236}">
                <a16:creationId xmlns:a16="http://schemas.microsoft.com/office/drawing/2014/main" id="{DB873780-F257-C95A-9781-7D7B0A388A6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412041" y="2119220"/>
            <a:ext cx="6460958" cy="4307305"/>
          </a:xfrm>
          <a:prstGeom prst="rect">
            <a:avLst/>
          </a:prstGeom>
        </p:spPr>
      </p:pic>
      <p:sp>
        <p:nvSpPr>
          <p:cNvPr id="5" name="Speech Bubble: Rectangle with Corners Rounded 4">
            <a:extLst>
              <a:ext uri="{FF2B5EF4-FFF2-40B4-BE49-F238E27FC236}">
                <a16:creationId xmlns:a16="http://schemas.microsoft.com/office/drawing/2014/main" id="{18E61B53-0E75-D2CB-1161-0356A6B85356}"/>
              </a:ext>
            </a:extLst>
          </p:cNvPr>
          <p:cNvSpPr/>
          <p:nvPr/>
        </p:nvSpPr>
        <p:spPr>
          <a:xfrm>
            <a:off x="10124361" y="431475"/>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29" name="Audio 28">
            <a:hlinkClick r:id="" action="ppaction://media"/>
            <a:extLst>
              <a:ext uri="{FF2B5EF4-FFF2-40B4-BE49-F238E27FC236}">
                <a16:creationId xmlns:a16="http://schemas.microsoft.com/office/drawing/2014/main" id="{8ADE0E50-6367-7514-C3FB-F75E4C733822}"/>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78452404"/>
      </p:ext>
    </p:extLst>
  </p:cSld>
  <p:clrMapOvr>
    <a:masterClrMapping/>
  </p:clrMapOvr>
  <mc:AlternateContent xmlns:mc="http://schemas.openxmlformats.org/markup-compatibility/2006" xmlns:p14="http://schemas.microsoft.com/office/powerpoint/2010/main">
    <mc:Choice Requires="p14">
      <p:transition spd="slow" p14:dur="2000" advTm="18311"/>
    </mc:Choice>
    <mc:Fallback xmlns="">
      <p:transition spd="slow" advTm="18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9"/>
                </p:tgtEl>
              </p:cMediaNode>
            </p:audio>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52600" y="216711"/>
            <a:ext cx="8915400" cy="5029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marR="0" lvl="3"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40508" y="1732368"/>
            <a:ext cx="2351387" cy="2695222"/>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02838" y="3803085"/>
            <a:ext cx="2372118" cy="1924236"/>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476805" y="4466356"/>
            <a:ext cx="2743512" cy="2293756"/>
          </a:xfrm>
          <a:prstGeom prst="rect">
            <a:avLst/>
          </a:prstGeom>
        </p:spPr>
      </p:pic>
      <p:grpSp>
        <p:nvGrpSpPr>
          <p:cNvPr id="3" name="Group 2"/>
          <p:cNvGrpSpPr/>
          <p:nvPr/>
        </p:nvGrpSpPr>
        <p:grpSpPr>
          <a:xfrm>
            <a:off x="322817" y="998168"/>
            <a:ext cx="1926642" cy="3176646"/>
            <a:chOff x="228600" y="1145065"/>
            <a:chExt cx="1926642" cy="3176646"/>
          </a:xfrm>
        </p:grpSpPr>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600" y="1417638"/>
              <a:ext cx="1922585" cy="2904073"/>
            </a:xfrm>
            <a:prstGeom prst="rect">
              <a:avLst/>
            </a:prstGeom>
          </p:spPr>
        </p:pic>
        <p:pic>
          <p:nvPicPr>
            <p:cNvPr id="18" name="Picture 17"/>
            <p:cNvPicPr>
              <a:picLocks noChangeAspect="1"/>
            </p:cNvPicPr>
            <p:nvPr/>
          </p:nvPicPr>
          <p:blipFill>
            <a:blip r:embed="rId10" cstate="email">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57210" y="1145065"/>
              <a:ext cx="1398032" cy="1049346"/>
            </a:xfrm>
            <a:prstGeom prst="rect">
              <a:avLst/>
            </a:prstGeom>
          </p:spPr>
        </p:pic>
      </p:grpSp>
      <p:sp>
        <p:nvSpPr>
          <p:cNvPr id="19" name="Right Arrow 18"/>
          <p:cNvSpPr/>
          <p:nvPr/>
        </p:nvSpPr>
        <p:spPr>
          <a:xfrm>
            <a:off x="2110114" y="3117098"/>
            <a:ext cx="902677" cy="623803"/>
          </a:xfrm>
          <a:prstGeom prst="rightArrow">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cumin Pro" panose="020B0504020202020204" pitchFamily="34" charset="0"/>
              <a:ea typeface="+mn-ea"/>
              <a:cs typeface="+mn-cs"/>
            </a:endParaRPr>
          </a:p>
        </p:txBody>
      </p:sp>
      <p:sp>
        <p:nvSpPr>
          <p:cNvPr id="20" name="Bent-Up Arrow 19"/>
          <p:cNvSpPr/>
          <p:nvPr/>
        </p:nvSpPr>
        <p:spPr>
          <a:xfrm rot="16200000" flipH="1" flipV="1">
            <a:off x="4324723" y="4017427"/>
            <a:ext cx="1367867" cy="1342292"/>
          </a:xfrm>
          <a:prstGeom prst="bentUpArrow">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cumin Pro" panose="020B0504020202020204" pitchFamily="34" charset="0"/>
              <a:ea typeface="+mn-ea"/>
              <a:cs typeface="+mn-cs"/>
            </a:endParaRPr>
          </a:p>
        </p:txBody>
      </p:sp>
      <p:sp>
        <p:nvSpPr>
          <p:cNvPr id="21" name="Oval Callout 20"/>
          <p:cNvSpPr/>
          <p:nvPr/>
        </p:nvSpPr>
        <p:spPr>
          <a:xfrm flipH="1">
            <a:off x="4761739" y="1605773"/>
            <a:ext cx="1836128" cy="68580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zeri Sans" pitchFamily="2" charset="0"/>
              </a:rPr>
              <a:t>Time Out! </a:t>
            </a:r>
            <a:endParaRPr kumimoji="0" lang="en-US" sz="1800" b="0" i="0" u="none" strike="noStrike" kern="1200" cap="none" spc="0" normalizeH="0" baseline="0" noProof="0" dirty="0">
              <a:ln>
                <a:noFill/>
              </a:ln>
              <a:solidFill>
                <a:schemeClr val="tx1"/>
              </a:solidFill>
              <a:effectLst/>
              <a:uLnTx/>
              <a:uFillTx/>
              <a:latin typeface="Azeri Sans" pitchFamily="2" charset="0"/>
              <a:cs typeface="Calibri"/>
            </a:endParaRPr>
          </a:p>
        </p:txBody>
      </p:sp>
      <p:sp>
        <p:nvSpPr>
          <p:cNvPr id="22" name="Oval Callout 21"/>
          <p:cNvSpPr/>
          <p:nvPr/>
        </p:nvSpPr>
        <p:spPr>
          <a:xfrm>
            <a:off x="4972054" y="3254392"/>
            <a:ext cx="1545654" cy="68580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zeri Sans" pitchFamily="2" charset="0"/>
              </a:rPr>
              <a:t>My Time! </a:t>
            </a:r>
            <a:endParaRPr kumimoji="0" lang="en-US" sz="1800" b="0" i="0" u="none" strike="noStrike" kern="1200" cap="none" spc="0" normalizeH="0" baseline="0" noProof="0" dirty="0">
              <a:ln>
                <a:noFill/>
              </a:ln>
              <a:solidFill>
                <a:schemeClr val="tx1"/>
              </a:solidFill>
              <a:effectLst/>
              <a:uLnTx/>
              <a:uFillTx/>
              <a:latin typeface="Azeri Sans" pitchFamily="2" charset="0"/>
              <a:cs typeface="Calibri"/>
            </a:endParaRPr>
          </a:p>
        </p:txBody>
      </p:sp>
      <p:sp>
        <p:nvSpPr>
          <p:cNvPr id="23" name="Oval Callout 22"/>
          <p:cNvSpPr/>
          <p:nvPr/>
        </p:nvSpPr>
        <p:spPr>
          <a:xfrm flipH="1">
            <a:off x="8541787" y="3476979"/>
            <a:ext cx="1183719" cy="105532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zeri Sans" pitchFamily="2" charset="0"/>
                <a:cs typeface="Calibri"/>
              </a:rPr>
              <a:t>Dog on the field</a:t>
            </a:r>
          </a:p>
        </p:txBody>
      </p:sp>
      <p:sp>
        <p:nvSpPr>
          <p:cNvPr id="24" name="TextBox 23">
            <a:extLst>
              <a:ext uri="{FF2B5EF4-FFF2-40B4-BE49-F238E27FC236}">
                <a16:creationId xmlns:a16="http://schemas.microsoft.com/office/drawing/2014/main" id="{4C50A3F8-3952-4E65-A999-1A93844EF2D4}"/>
              </a:ext>
            </a:extLst>
          </p:cNvPr>
          <p:cNvSpPr txBox="1"/>
          <p:nvPr/>
        </p:nvSpPr>
        <p:spPr>
          <a:xfrm>
            <a:off x="217617" y="233141"/>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OFFICIALS TIMEOUTS</a:t>
            </a:r>
          </a:p>
        </p:txBody>
      </p:sp>
      <p:pic>
        <p:nvPicPr>
          <p:cNvPr id="25" name="Picture 24">
            <a:extLst>
              <a:ext uri="{FF2B5EF4-FFF2-40B4-BE49-F238E27FC236}">
                <a16:creationId xmlns:a16="http://schemas.microsoft.com/office/drawing/2014/main" id="{EC0EFE05-D6DE-4257-9076-130C71259AD9}"/>
              </a:ext>
            </a:extLst>
          </p:cNvPr>
          <p:cNvPicPr>
            <a:picLocks noChangeAspect="1"/>
          </p:cNvPicPr>
          <p:nvPr/>
        </p:nvPicPr>
        <p:blipFill>
          <a:blip r:embed="rId12"/>
          <a:stretch>
            <a:fillRect/>
          </a:stretch>
        </p:blipFill>
        <p:spPr>
          <a:xfrm>
            <a:off x="9195990" y="5639978"/>
            <a:ext cx="2798307" cy="1298561"/>
          </a:xfrm>
          <a:prstGeom prst="rect">
            <a:avLst/>
          </a:prstGeom>
        </p:spPr>
      </p:pic>
      <p:sp>
        <p:nvSpPr>
          <p:cNvPr id="4" name="Speech Bubble: Rectangle with Corners Rounded 3">
            <a:extLst>
              <a:ext uri="{FF2B5EF4-FFF2-40B4-BE49-F238E27FC236}">
                <a16:creationId xmlns:a16="http://schemas.microsoft.com/office/drawing/2014/main" id="{E795D0A4-99E9-376A-20B7-BFEF8E904D31}"/>
              </a:ext>
            </a:extLst>
          </p:cNvPr>
          <p:cNvSpPr/>
          <p:nvPr/>
        </p:nvSpPr>
        <p:spPr>
          <a:xfrm>
            <a:off x="9713274" y="671506"/>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8" name="Audio 7">
            <a:hlinkClick r:id="" action="ppaction://media"/>
            <a:extLst>
              <a:ext uri="{FF2B5EF4-FFF2-40B4-BE49-F238E27FC236}">
                <a16:creationId xmlns:a16="http://schemas.microsoft.com/office/drawing/2014/main" id="{FB83753B-DBD5-5D52-9E35-9BFD9D25BF91}"/>
              </a:ext>
            </a:extLst>
          </p:cNvPr>
          <p:cNvPicPr>
            <a:picLocks noChangeAspect="1"/>
          </p:cNvPicPr>
          <p:nvPr>
            <a:audioFile r:link="rId3"/>
            <p:extLst>
              <p:ext uri="{DAA4B4D4-6D71-4841-9C94-3DE7FCFB9230}">
                <p14:media xmlns:p14="http://schemas.microsoft.com/office/powerpoint/2010/main" r:embed="rId2"/>
              </p:ext>
            </p:extLst>
          </p:nvPr>
        </p:nvPicPr>
        <p:blipFill>
          <a:blip r:embed="rId13"/>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28047182"/>
      </p:ext>
    </p:extLst>
  </p:cSld>
  <p:clrMapOvr>
    <a:masterClrMapping/>
  </p:clrMapOvr>
  <mc:AlternateContent xmlns:mc="http://schemas.openxmlformats.org/markup-compatibility/2006" xmlns:p14="http://schemas.microsoft.com/office/powerpoint/2010/main">
    <mc:Choice Requires="p14">
      <p:transition spd="slow" p14:dur="2000" advTm="23962"/>
    </mc:Choice>
    <mc:Fallback xmlns="">
      <p:transition spd="slow" advTm="2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98805" y="1010463"/>
            <a:ext cx="4373196" cy="2101705"/>
          </a:xfrm>
          <a:prstGeom prst="rect">
            <a:avLst/>
          </a:prstGeom>
        </p:spPr>
        <p:txBody>
          <a:bodyPr vert="horz" lIns="91440" tIns="45720" rIns="91440" bIns="45720" rtlCol="0" anchor="t">
            <a:normAutofit/>
          </a:bodyPr>
          <a:lstStyle/>
          <a:p>
            <a:pPr marL="514350" indent="-514350">
              <a:buFont typeface="+mj-lt"/>
              <a:buAutoNum type="arabicPeriod"/>
            </a:pPr>
            <a:r>
              <a:rPr lang="en-US" sz="2400" dirty="0">
                <a:cs typeface="Helvetica"/>
              </a:rPr>
              <a:t>Stop play</a:t>
            </a:r>
          </a:p>
          <a:p>
            <a:pPr marL="514350" indent="-514350">
              <a:buFont typeface="+mj-lt"/>
              <a:buAutoNum type="arabicPeriod"/>
            </a:pPr>
            <a:r>
              <a:rPr lang="en-US" sz="2400" dirty="0">
                <a:cs typeface="Helvetica"/>
              </a:rPr>
              <a:t>Call trainer</a:t>
            </a:r>
          </a:p>
          <a:p>
            <a:pPr marL="514350" indent="-514350">
              <a:buFont typeface="+mj-lt"/>
              <a:buAutoNum type="arabicPeriod"/>
            </a:pPr>
            <a:r>
              <a:rPr lang="en-US" sz="2400" dirty="0">
                <a:cs typeface="Helvetica"/>
              </a:rPr>
              <a:t>Report unconscious players/major injuries*</a:t>
            </a:r>
            <a:endParaRPr lang="en-US" sz="2400" dirty="0"/>
          </a:p>
        </p:txBody>
      </p:sp>
      <p:pic>
        <p:nvPicPr>
          <p:cNvPr id="1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50504" y="0"/>
            <a:ext cx="7341496" cy="6858000"/>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EF9D26A9-C1A6-6049-25CF-A0A364E6DBEE}"/>
              </a:ext>
            </a:extLst>
          </p:cNvPr>
          <p:cNvGrpSpPr/>
          <p:nvPr/>
        </p:nvGrpSpPr>
        <p:grpSpPr>
          <a:xfrm>
            <a:off x="339584" y="3134156"/>
            <a:ext cx="4232416" cy="1838898"/>
            <a:chOff x="339584" y="3134155"/>
            <a:chExt cx="5570718" cy="2242859"/>
          </a:xfrm>
        </p:grpSpPr>
        <p:sp>
          <p:nvSpPr>
            <p:cNvPr id="7" name="Rectangle 6"/>
            <p:cNvSpPr/>
            <p:nvPr/>
          </p:nvSpPr>
          <p:spPr>
            <a:xfrm>
              <a:off x="339584" y="3134155"/>
              <a:ext cx="3590445" cy="2242859"/>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zeri Sans" pitchFamily="2" charset="0"/>
                </a:rPr>
                <a:t>DO NOT rush an injured player off the field</a:t>
              </a:r>
            </a:p>
          </p:txBody>
        </p:sp>
        <p:pic>
          <p:nvPicPr>
            <p:cNvPr id="5122" name="Picture 2" descr="C:\Users\gcorsetti\AppData\Local\Microsoft\Windows\Temporary Internet Files\Content.IE5\G6SFYG6V\Warning-notification-15247-large[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37223" y="3134155"/>
              <a:ext cx="2073079" cy="2242859"/>
            </a:xfrm>
            <a:prstGeom prst="rect">
              <a:avLst/>
            </a:prstGeom>
            <a:solidFill>
              <a:srgbClr val="C00000"/>
            </a:solidFill>
          </p:spPr>
        </p:pic>
      </p:grpSp>
      <p:sp>
        <p:nvSpPr>
          <p:cNvPr id="8" name="TextBox 7">
            <a:extLst>
              <a:ext uri="{FF2B5EF4-FFF2-40B4-BE49-F238E27FC236}">
                <a16:creationId xmlns:a16="http://schemas.microsoft.com/office/drawing/2014/main" id="{2B4E81A1-CB28-4331-A38F-C2584F494C24}"/>
              </a:ext>
            </a:extLst>
          </p:cNvPr>
          <p:cNvSpPr txBox="1"/>
          <p:nvPr/>
        </p:nvSpPr>
        <p:spPr>
          <a:xfrm>
            <a:off x="198804" y="197427"/>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INJURIES</a:t>
            </a:r>
          </a:p>
        </p:txBody>
      </p:sp>
      <p:pic>
        <p:nvPicPr>
          <p:cNvPr id="29" name="Audio 28">
            <a:hlinkClick r:id="" action="ppaction://media"/>
            <a:extLst>
              <a:ext uri="{FF2B5EF4-FFF2-40B4-BE49-F238E27FC236}">
                <a16:creationId xmlns:a16="http://schemas.microsoft.com/office/drawing/2014/main" id="{3CB9FE94-E84E-FA58-BE15-21FCC6150C54}"/>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8597376"/>
      </p:ext>
    </p:extLst>
  </p:cSld>
  <p:clrMapOvr>
    <a:masterClrMapping/>
  </p:clrMapOvr>
  <mc:AlternateContent xmlns:mc="http://schemas.openxmlformats.org/markup-compatibility/2006" xmlns:p14="http://schemas.microsoft.com/office/powerpoint/2010/main">
    <mc:Choice Requires="p14">
      <p:transition spd="slow" p14:dur="2000" advTm="55461"/>
    </mc:Choice>
    <mc:Fallback xmlns="">
      <p:transition spd="slow" advTm="55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9"/>
                </p:tgtEl>
              </p:cMediaNode>
            </p:audio>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828800" y="347950"/>
            <a:ext cx="6705600" cy="3733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br>
              <a:rPr kumimoji="0" lang="en-US" sz="28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rPr>
            </a:br>
            <a:endParaRPr kumimoji="0" lang="en-US" sz="28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sp>
        <p:nvSpPr>
          <p:cNvPr id="3" name="Content Placeholder 2"/>
          <p:cNvSpPr>
            <a:spLocks noGrp="1"/>
          </p:cNvSpPr>
          <p:nvPr>
            <p:ph idx="4294967295"/>
          </p:nvPr>
        </p:nvSpPr>
        <p:spPr>
          <a:xfrm>
            <a:off x="321547" y="1186202"/>
            <a:ext cx="6528432" cy="3353713"/>
          </a:xfrm>
          <a:prstGeom prst="rect">
            <a:avLst/>
          </a:prstGeom>
        </p:spPr>
        <p:txBody>
          <a:bodyPr lIns="91440" tIns="45720" rIns="91440" bIns="45720" anchor="t"/>
          <a:lstStyle/>
          <a:p>
            <a:r>
              <a:rPr lang="en-US" sz="2400" dirty="0"/>
              <a:t>2</a:t>
            </a:r>
            <a:r>
              <a:rPr lang="en-US" sz="2400" baseline="30000" dirty="0"/>
              <a:t>nd</a:t>
            </a:r>
            <a:r>
              <a:rPr lang="en-US" sz="2400" dirty="0"/>
              <a:t> half only</a:t>
            </a:r>
          </a:p>
          <a:p>
            <a:r>
              <a:rPr lang="en-US" sz="2400" dirty="0"/>
              <a:t>12-goal difference</a:t>
            </a:r>
          </a:p>
          <a:p>
            <a:r>
              <a:rPr lang="en-US" sz="2400" dirty="0"/>
              <a:t>Running Clock</a:t>
            </a:r>
          </a:p>
          <a:p>
            <a:r>
              <a:rPr lang="en-US" sz="2400" dirty="0"/>
              <a:t>Continues through end of game</a:t>
            </a:r>
            <a:endParaRPr lang="en-US" sz="2400" dirty="0">
              <a:cs typeface="Calibri"/>
            </a:endParaRPr>
          </a:p>
          <a:p>
            <a:r>
              <a:rPr lang="en-US" sz="2400" dirty="0"/>
              <a:t>Starts on next whistle</a:t>
            </a:r>
          </a:p>
          <a:p>
            <a:r>
              <a:rPr lang="en-US" sz="2400" dirty="0">
                <a:cs typeface="Calibri"/>
              </a:rPr>
              <a:t>Clock does NOT stop if differential becomes less than 12 goals</a:t>
            </a:r>
          </a:p>
        </p:txBody>
      </p:sp>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82374" y="484536"/>
            <a:ext cx="4188079" cy="3144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682374" y="4154676"/>
            <a:ext cx="4188488" cy="2218788"/>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Penalty time is </a:t>
            </a:r>
            <a:r>
              <a:rPr lang="en-US" sz="2000" dirty="0">
                <a:solidFill>
                  <a:prstClr val="white"/>
                </a:solidFill>
                <a:latin typeface="Azeri Sans" pitchFamily="2" charset="0"/>
              </a:rPr>
              <a:t>NOT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time-and-a-half!</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zeri Sans"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1 minute = 1 minute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2 minutes = 2 minutes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3 minutes = 3 minutes</a:t>
            </a:r>
          </a:p>
        </p:txBody>
      </p:sp>
      <p:sp>
        <p:nvSpPr>
          <p:cNvPr id="7" name="TextBox 6">
            <a:extLst>
              <a:ext uri="{FF2B5EF4-FFF2-40B4-BE49-F238E27FC236}">
                <a16:creationId xmlns:a16="http://schemas.microsoft.com/office/drawing/2014/main" id="{DAE0A2E1-F584-4726-BC48-37DED77A2E85}"/>
              </a:ext>
            </a:extLst>
          </p:cNvPr>
          <p:cNvSpPr txBox="1"/>
          <p:nvPr/>
        </p:nvSpPr>
        <p:spPr>
          <a:xfrm>
            <a:off x="294615" y="272003"/>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MERCY RULE</a:t>
            </a:r>
          </a:p>
        </p:txBody>
      </p:sp>
      <p:pic>
        <p:nvPicPr>
          <p:cNvPr id="14" name="Audio 13">
            <a:hlinkClick r:id="" action="ppaction://media"/>
            <a:extLst>
              <a:ext uri="{FF2B5EF4-FFF2-40B4-BE49-F238E27FC236}">
                <a16:creationId xmlns:a16="http://schemas.microsoft.com/office/drawing/2014/main" id="{5EA195D8-9909-73CF-AE2D-65C4669BE64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459476706"/>
      </p:ext>
    </p:extLst>
  </p:cSld>
  <p:clrMapOvr>
    <a:masterClrMapping/>
  </p:clrMapOvr>
  <mc:AlternateContent xmlns:mc="http://schemas.openxmlformats.org/markup-compatibility/2006" xmlns:p14="http://schemas.microsoft.com/office/powerpoint/2010/main">
    <mc:Choice Requires="p14">
      <p:transition spd="slow" p14:dur="2000" advTm="36877"/>
    </mc:Choice>
    <mc:Fallback xmlns="">
      <p:transition spd="slow" advTm="3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4"/>
                </p:tgtEl>
              </p:cMediaNode>
            </p:audio>
          </p:childTnLst>
        </p:cTn>
      </p:par>
    </p:tnLst>
    <p:bldLst>
      <p:bldP spid="3" grpId="0" build="p"/>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632063" cy="9355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LEARNER OBJECTIVES</a:t>
            </a:r>
            <a:endParaRPr lang="en-US" sz="4400" dirty="0">
              <a:solidFill>
                <a:srgbClr val="00205B"/>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928688"/>
            <a:ext cx="4976813" cy="5349875"/>
          </a:xfrm>
          <a:prstGeom prst="rect">
            <a:avLst/>
          </a:prstGeom>
        </p:spPr>
        <p:txBody>
          <a:bodyPr vert="horz" lIns="91440" tIns="45720" rIns="91440" bIns="45720" rtlCol="0" anchor="t">
            <a:noAutofit/>
          </a:bodyPr>
          <a:lstStyle/>
          <a:p>
            <a:pPr marL="457200">
              <a:spcBef>
                <a:spcPts val="0"/>
              </a:spcBef>
              <a:spcAft>
                <a:spcPts val="600"/>
              </a:spcAft>
            </a:pPr>
            <a:r>
              <a:rPr lang="en-US" sz="2400" dirty="0">
                <a:cs typeface="Obvia Wide Medium" panose="020B0604020202020204" charset="0"/>
              </a:rPr>
              <a:t>Gain an understanding of the “basics” of a lacrosse game.</a:t>
            </a:r>
          </a:p>
          <a:p>
            <a:pPr marL="457200">
              <a:spcBef>
                <a:spcPts val="0"/>
              </a:spcBef>
              <a:spcAft>
                <a:spcPts val="600"/>
              </a:spcAft>
            </a:pPr>
            <a:r>
              <a:rPr lang="en-US" sz="2400" dirty="0">
                <a:cs typeface="Obvia Wide Medium" panose="020B0604020202020204" charset="0"/>
              </a:rPr>
              <a:t>Knowing the minimum requirements for teams/players to participate in the game safely.</a:t>
            </a:r>
          </a:p>
          <a:p>
            <a:pPr marL="457200">
              <a:spcBef>
                <a:spcPts val="0"/>
              </a:spcBef>
              <a:spcAft>
                <a:spcPts val="600"/>
              </a:spcAft>
            </a:pPr>
            <a:r>
              <a:rPr lang="en-US" sz="2400" dirty="0">
                <a:cs typeface="Obvia Wide Medium" panose="020B0604020202020204" charset="0"/>
              </a:rPr>
              <a:t>Learn your responsibilities as an official for facilitating a game.</a:t>
            </a:r>
          </a:p>
        </p:txBody>
      </p:sp>
      <p:pic>
        <p:nvPicPr>
          <p:cNvPr id="2" name="Picture 13" descr="A picture containing grass, person, outdoor, field">
            <a:extLst>
              <a:ext uri="{FF2B5EF4-FFF2-40B4-BE49-F238E27FC236}">
                <a16:creationId xmlns:a16="http://schemas.microsoft.com/office/drawing/2014/main" id="{E0CDF0A4-A298-29D5-CC8C-F2871EE10B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7" name="Audio 16">
            <a:hlinkClick r:id="" action="ppaction://media"/>
            <a:extLst>
              <a:ext uri="{FF2B5EF4-FFF2-40B4-BE49-F238E27FC236}">
                <a16:creationId xmlns:a16="http://schemas.microsoft.com/office/drawing/2014/main" id="{28AC9E92-DFDF-C690-4FD3-547965CA6D9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7746452"/>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99778" y="1096935"/>
            <a:ext cx="11834812" cy="2464449"/>
          </a:xfrm>
          <a:prstGeom prst="rect">
            <a:avLst/>
          </a:prstGeom>
        </p:spPr>
        <p:txBody>
          <a:bodyPr lIns="91440" tIns="45720" rIns="91440" bIns="45720" anchor="t"/>
          <a:lstStyle/>
          <a:p>
            <a:r>
              <a:rPr lang="en-US" sz="2400" dirty="0"/>
              <a:t>4-minute periods</a:t>
            </a:r>
            <a:endParaRPr lang="en-US" sz="2400" dirty="0">
              <a:cs typeface="Calibri" panose="020F0502020204030204"/>
            </a:endParaRPr>
          </a:p>
          <a:p>
            <a:r>
              <a:rPr lang="en-US" sz="2400" dirty="0">
                <a:cs typeface="Calibri" panose="020F0502020204030204"/>
              </a:rPr>
              <a:t>Call one captain from each team.</a:t>
            </a:r>
          </a:p>
          <a:p>
            <a:r>
              <a:rPr lang="en-US" sz="2400" dirty="0">
                <a:cs typeface="Calibri" panose="020F0502020204030204"/>
              </a:rPr>
              <a:t>Visitor calls coin toss for choice of goal only</a:t>
            </a:r>
          </a:p>
          <a:p>
            <a:r>
              <a:rPr lang="en-US" sz="2400" dirty="0"/>
              <a:t>1</a:t>
            </a:r>
            <a:r>
              <a:rPr lang="en-US" sz="2400" baseline="30000" dirty="0"/>
              <a:t>st</a:t>
            </a:r>
            <a:r>
              <a:rPr lang="en-US" sz="2400" dirty="0"/>
              <a:t> goal wins (sudden-victory, golden goal)</a:t>
            </a:r>
            <a:endParaRPr lang="en-US" sz="2400" dirty="0">
              <a:cs typeface="Calibri"/>
            </a:endParaRPr>
          </a:p>
          <a:p>
            <a:r>
              <a:rPr lang="en-US" sz="2400" dirty="0">
                <a:cs typeface="Calibri"/>
              </a:rPr>
              <a:t>One Timeout per overtime period per team</a:t>
            </a:r>
          </a:p>
        </p:txBody>
      </p:sp>
      <p:sp>
        <p:nvSpPr>
          <p:cNvPr id="9" name="Rectangle 8"/>
          <p:cNvSpPr/>
          <p:nvPr/>
        </p:nvSpPr>
        <p:spPr>
          <a:xfrm>
            <a:off x="1812758" y="3962400"/>
            <a:ext cx="2128047" cy="2115886"/>
          </a:xfrm>
          <a:prstGeom prst="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zeri Sans" pitchFamily="2" charset="0"/>
              </a:rPr>
              <a:t>Flip coin for goal</a:t>
            </a:r>
          </a:p>
        </p:txBody>
      </p:sp>
      <p:sp>
        <p:nvSpPr>
          <p:cNvPr id="12" name="Rectangle 11"/>
          <p:cNvSpPr/>
          <p:nvPr/>
        </p:nvSpPr>
        <p:spPr>
          <a:xfrm>
            <a:off x="4766973" y="3962400"/>
            <a:ext cx="2128047" cy="2115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b"/>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Alternate Possession stays the same</a:t>
            </a: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10732" y="3982197"/>
            <a:ext cx="1744034" cy="1340944"/>
          </a:xfrm>
          <a:prstGeom prst="rect">
            <a:avLst/>
          </a:prstGeom>
        </p:spPr>
      </p:pic>
      <p:sp>
        <p:nvSpPr>
          <p:cNvPr id="13" name="Rectangle 12"/>
          <p:cNvSpPr/>
          <p:nvPr/>
        </p:nvSpPr>
        <p:spPr>
          <a:xfrm>
            <a:off x="7680156" y="3982197"/>
            <a:ext cx="2128047" cy="2115886"/>
          </a:xfrm>
          <a:prstGeom prst="rect">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zeri Sans" pitchFamily="2" charset="0"/>
              </a:rPr>
              <a:t>1 Timeout Each</a:t>
            </a:r>
          </a:p>
        </p:txBody>
      </p:sp>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18986" y="4356483"/>
            <a:ext cx="1540941" cy="1741600"/>
          </a:xfrm>
          <a:prstGeom prst="rect">
            <a:avLst/>
          </a:prstGeom>
          <a:solidFill>
            <a:srgbClr val="C00000"/>
          </a:solidFill>
        </p:spPr>
      </p:pic>
      <p:sp>
        <p:nvSpPr>
          <p:cNvPr id="14" name="TextBox 13">
            <a:extLst>
              <a:ext uri="{FF2B5EF4-FFF2-40B4-BE49-F238E27FC236}">
                <a16:creationId xmlns:a16="http://schemas.microsoft.com/office/drawing/2014/main" id="{C5DDCC74-90B4-4CAA-8131-608D37F14598}"/>
              </a:ext>
            </a:extLst>
          </p:cNvPr>
          <p:cNvSpPr txBox="1"/>
          <p:nvPr/>
        </p:nvSpPr>
        <p:spPr>
          <a:xfrm>
            <a:off x="237235" y="230143"/>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OVERTIME</a:t>
            </a:r>
          </a:p>
        </p:txBody>
      </p:sp>
      <p:pic>
        <p:nvPicPr>
          <p:cNvPr id="4" name="Picture 3">
            <a:extLst>
              <a:ext uri="{FF2B5EF4-FFF2-40B4-BE49-F238E27FC236}">
                <a16:creationId xmlns:a16="http://schemas.microsoft.com/office/drawing/2014/main" id="{D83CCE54-3110-CE48-191A-544FB6FB08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774" b="96496" l="9662" r="93237">
                        <a14:foregroundMark x1="19082" y1="20216" x2="19082" y2="20216"/>
                        <a14:foregroundMark x1="16667" y1="24259" x2="16667" y2="24259"/>
                        <a14:foregroundMark x1="13768" y1="29111" x2="13768" y2="29111"/>
                        <a14:foregroundMark x1="10870" y1="38275" x2="10870" y2="38275"/>
                        <a14:foregroundMark x1="10145" y1="48787" x2="10145" y2="48787"/>
                        <a14:foregroundMark x1="10145" y1="56065" x2="10145" y2="56065"/>
                        <a14:foregroundMark x1="36232" y1="73315" x2="36232" y2="73315"/>
                        <a14:foregroundMark x1="45169" y1="82210" x2="45169" y2="82210"/>
                        <a14:foregroundMark x1="51932" y1="75202" x2="51932" y2="75202"/>
                        <a14:foregroundMark x1="58213" y1="79515" x2="58213" y2="79515"/>
                        <a14:foregroundMark x1="66184" y1="71429" x2="66184" y2="71429"/>
                        <a14:foregroundMark x1="69565" y1="69542" x2="69565" y2="69542"/>
                        <a14:foregroundMark x1="71981" y1="46361" x2="71981" y2="46361"/>
                        <a14:foregroundMark x1="29952" y1="47439" x2="29952" y2="47439"/>
                        <a14:foregroundMark x1="42271" y1="85445" x2="42271" y2="85445"/>
                        <a14:foregroundMark x1="50483" y1="85175" x2="50483" y2="85175"/>
                        <a14:foregroundMark x1="51208" y1="75202" x2="51208" y2="75202"/>
                        <a14:foregroundMark x1="51208" y1="80593" x2="51208" y2="80593"/>
                        <a14:foregroundMark x1="54831" y1="71429" x2="54831" y2="71429"/>
                        <a14:foregroundMark x1="38164" y1="57412" x2="38164" y2="57412"/>
                        <a14:foregroundMark x1="50725" y1="50943" x2="50725" y2="50943"/>
                        <a14:foregroundMark x1="63768" y1="57951" x2="63768" y2="57951"/>
                        <a14:foregroundMark x1="51691" y1="94070" x2="51691" y2="94070"/>
                        <a14:foregroundMark x1="47585" y1="96496" x2="47585" y2="96496"/>
                        <a14:foregroundMark x1="47585" y1="96496" x2="47585" y2="96496"/>
                        <a14:foregroundMark x1="43961" y1="82749" x2="43961" y2="82749"/>
                        <a14:foregroundMark x1="58454" y1="80054" x2="58454" y2="80054"/>
                        <a14:foregroundMark x1="61353" y1="45013" x2="61353" y2="45013"/>
                        <a14:foregroundMark x1="58937" y1="40701" x2="58937" y2="40701"/>
                        <a14:foregroundMark x1="40338" y1="43666" x2="40338" y2="43666"/>
                        <a14:foregroundMark x1="91063" y1="58221" x2="91063" y2="58221"/>
                        <a14:foregroundMark x1="25604" y1="13477" x2="25604" y2="13477"/>
                        <a14:foregroundMark x1="32609" y1="8356" x2="32609" y2="8356"/>
                        <a14:foregroundMark x1="42271" y1="4852" x2="42271" y2="4852"/>
                        <a14:foregroundMark x1="56522" y1="4852" x2="56522" y2="4852"/>
                        <a14:foregroundMark x1="67874" y1="8356" x2="67874" y2="8356"/>
                        <a14:foregroundMark x1="80918" y1="16981" x2="80918" y2="16981"/>
                        <a14:foregroundMark x1="89130" y1="29111" x2="89130" y2="29111"/>
                        <a14:foregroundMark x1="93237" y1="48248" x2="93237" y2="48248"/>
                        <a14:foregroundMark x1="91787" y1="64690" x2="91787" y2="64690"/>
                        <a14:foregroundMark x1="86957" y1="75472" x2="86957" y2="75472"/>
                        <a14:foregroundMark x1="74879" y1="89218" x2="74879" y2="89218"/>
                        <a14:foregroundMark x1="60628" y1="95957" x2="60628" y2="95957"/>
                        <a14:foregroundMark x1="34058" y1="91914" x2="34058" y2="91914"/>
                        <a14:foregroundMark x1="20290" y1="81402" x2="20290" y2="81402"/>
                        <a14:foregroundMark x1="22222" y1="84097" x2="22222" y2="84097"/>
                        <a14:foregroundMark x1="13043" y1="70081" x2="13043" y2="70081"/>
                        <a14:foregroundMark x1="38647" y1="5660" x2="38647" y2="5660"/>
                        <a14:foregroundMark x1="54106" y1="3774" x2="54106" y2="3774"/>
                      </a14:backgroundRemoval>
                    </a14:imgEffect>
                  </a14:imgLayer>
                </a14:imgProps>
              </a:ext>
            </a:extLst>
          </a:blip>
          <a:stretch>
            <a:fillRect/>
          </a:stretch>
        </p:blipFill>
        <p:spPr>
          <a:xfrm>
            <a:off x="2078157" y="4428176"/>
            <a:ext cx="1679601" cy="1505149"/>
          </a:xfrm>
          <a:prstGeom prst="rect">
            <a:avLst/>
          </a:prstGeom>
        </p:spPr>
      </p:pic>
      <p:sp>
        <p:nvSpPr>
          <p:cNvPr id="7" name="Speech Bubble: Rectangle with Corners Rounded 6">
            <a:extLst>
              <a:ext uri="{FF2B5EF4-FFF2-40B4-BE49-F238E27FC236}">
                <a16:creationId xmlns:a16="http://schemas.microsoft.com/office/drawing/2014/main" id="{9ACB6D3F-E51A-5AD1-DC05-CB88E84DC113}"/>
              </a:ext>
            </a:extLst>
          </p:cNvPr>
          <p:cNvSpPr/>
          <p:nvPr/>
        </p:nvSpPr>
        <p:spPr>
          <a:xfrm>
            <a:off x="9559927" y="759917"/>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zeri Sans" pitchFamily="2" charset="0"/>
              </a:rPr>
              <a:t>Class Discussion  Questions</a:t>
            </a:r>
          </a:p>
        </p:txBody>
      </p:sp>
      <p:pic>
        <p:nvPicPr>
          <p:cNvPr id="8" name="Audio 7">
            <a:hlinkClick r:id="" action="ppaction://media"/>
            <a:extLst>
              <a:ext uri="{FF2B5EF4-FFF2-40B4-BE49-F238E27FC236}">
                <a16:creationId xmlns:a16="http://schemas.microsoft.com/office/drawing/2014/main" id="{4E5295D7-0F79-6705-5390-13745B4626D5}"/>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16806009"/>
      </p:ext>
    </p:extLst>
  </p:cSld>
  <p:clrMapOvr>
    <a:masterClrMapping/>
  </p:clrMapOvr>
  <mc:AlternateContent xmlns:mc="http://schemas.openxmlformats.org/markup-compatibility/2006" xmlns:p14="http://schemas.microsoft.com/office/powerpoint/2010/main">
    <mc:Choice Requires="p14">
      <p:transition spd="slow" p14:dur="2000" advTm="35105"/>
    </mc:Choice>
    <mc:Fallback xmlns="">
      <p:transition spd="slow" advTm="3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6" grpId="0" build="p"/>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715000" y="431319"/>
            <a:ext cx="4572000" cy="3962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Acumin Pro" panose="020B0504020202020204" pitchFamily="34" charset="0"/>
              <a:ea typeface="+mn-ea"/>
              <a:cs typeface="+mn-cs"/>
            </a:endParaRPr>
          </a:p>
        </p:txBody>
      </p:sp>
      <p:pic>
        <p:nvPicPr>
          <p:cNvPr id="9" name="Picture 2"/>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907314" y="912673"/>
            <a:ext cx="3613397" cy="5032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6546" y="2022553"/>
            <a:ext cx="5594611" cy="3146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98E4129-D856-449A-B727-6F44EF9A1E8E}"/>
              </a:ext>
            </a:extLst>
          </p:cNvPr>
          <p:cNvSpPr txBox="1"/>
          <p:nvPr/>
        </p:nvSpPr>
        <p:spPr>
          <a:xfrm>
            <a:off x="140681" y="129679"/>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INTERUPTION OF PLAY</a:t>
            </a:r>
          </a:p>
        </p:txBody>
      </p:sp>
      <p:pic>
        <p:nvPicPr>
          <p:cNvPr id="5" name="Audio 4">
            <a:hlinkClick r:id="" action="ppaction://media"/>
            <a:extLst>
              <a:ext uri="{FF2B5EF4-FFF2-40B4-BE49-F238E27FC236}">
                <a16:creationId xmlns:a16="http://schemas.microsoft.com/office/drawing/2014/main" id="{25BFB8B0-3BAF-B97E-815F-2B0BCDF8085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4755822"/>
      </p:ext>
    </p:extLst>
  </p:cSld>
  <p:clrMapOvr>
    <a:masterClrMapping/>
  </p:clrMapOvr>
  <mc:AlternateContent xmlns:mc="http://schemas.openxmlformats.org/markup-compatibility/2006" xmlns:p14="http://schemas.microsoft.com/office/powerpoint/2010/main">
    <mc:Choice Requires="p14">
      <p:transition spd="slow" p14:dur="2000" advTm="39686"/>
    </mc:Choice>
    <mc:Fallback xmlns="">
      <p:transition spd="slow" advTm="3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Azeri Sans" pitchFamily="2"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89230"/>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75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046086" y="505122"/>
            <a:ext cx="4737569" cy="26648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836766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107378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Azeri Sans" pitchFamily="2" charset="0"/>
              </a:rPr>
              <a:t>PLAYERS</a:t>
            </a:r>
            <a:endParaRPr lang="en-US" sz="2200" b="1" i="0" spc="100" baseline="0" dirty="0">
              <a:solidFill>
                <a:srgbClr val="C8102E"/>
              </a:solidFill>
              <a:latin typeface="Azeri Sans" pitchFamily="2"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448297"/>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3074786"/>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Azeri Sans" pitchFamily="2" charset="0"/>
              </a:rPr>
              <a:t>INSTRUCTORS</a:t>
            </a:r>
            <a:endParaRPr lang="en-US" sz="2200" b="1" i="0" spc="100" baseline="0" dirty="0">
              <a:solidFill>
                <a:srgbClr val="C8102E"/>
              </a:solidFill>
              <a:latin typeface="Azeri Sans" pitchFamily="2"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1" y="3449296"/>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331128" y="5545514"/>
            <a:ext cx="97051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333333"/>
                </a:solidFill>
                <a:latin typeface="Azeri Sans" pitchFamily="2" charset="0"/>
                <a:hlinkClick r:id="rId6"/>
              </a:rPr>
              <a:t>USA Lacrosse Officials Development Program – RULES 1-3</a:t>
            </a:r>
            <a:endParaRPr lang="en-US" sz="2400" b="1" i="0" spc="100" baseline="0" dirty="0">
              <a:solidFill>
                <a:srgbClr val="C8102E"/>
              </a:solidFill>
              <a:latin typeface="Azeri Sans" pitchFamily="2" charset="0"/>
            </a:endParaRPr>
          </a:p>
        </p:txBody>
      </p:sp>
    </p:spTree>
    <p:extLst>
      <p:ext uri="{BB962C8B-B14F-4D97-AF65-F5344CB8AC3E}">
        <p14:creationId xmlns:p14="http://schemas.microsoft.com/office/powerpoint/2010/main" val="1360686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2062103"/>
          </a:xfrm>
          <a:prstGeom prst="rect">
            <a:avLst/>
          </a:prstGeom>
          <a:noFill/>
        </p:spPr>
        <p:txBody>
          <a:bodyPr wrap="square" rtlCol="0">
            <a:spAutoFit/>
          </a:bodyPr>
          <a:lstStyle/>
          <a:p>
            <a:pPr algn="ctr"/>
            <a:r>
              <a:rPr lang="en-US" sz="3200" spc="300" dirty="0">
                <a:solidFill>
                  <a:schemeClr val="bg1"/>
                </a:solidFill>
                <a:latin typeface="Gobold Lowplus" panose="02000500000000000000" pitchFamily="2" charset="0"/>
              </a:rPr>
              <a:t>THANK YOU TO THE MEMBERS OF THE</a:t>
            </a:r>
          </a:p>
          <a:p>
            <a:pPr algn="ctr"/>
            <a:r>
              <a:rPr lang="en-US" sz="3200" spc="300" dirty="0">
                <a:solidFill>
                  <a:schemeClr val="bg1"/>
                </a:solidFill>
                <a:latin typeface="Gobold Lowplus" panose="02000500000000000000" pitchFamily="2" charset="0"/>
              </a:rPr>
              <a:t>MENS OFFICIAL’S EDUCATION DEVELOPMENT TEAM</a:t>
            </a:r>
            <a:endParaRPr lang="en-US" sz="3200" b="0" i="0" spc="300" dirty="0">
              <a:solidFill>
                <a:schemeClr val="bg1"/>
              </a:solidFill>
              <a:latin typeface="Gobold Lowplus" panose="02000500000000000000" pitchFamily="2" charset="0"/>
            </a:endParaRPr>
          </a:p>
        </p:txBody>
      </p:sp>
    </p:spTree>
    <p:extLst>
      <p:ext uri="{BB962C8B-B14F-4D97-AF65-F5344CB8AC3E}">
        <p14:creationId xmlns:p14="http://schemas.microsoft.com/office/powerpoint/2010/main" val="104329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4842" y="1299125"/>
            <a:ext cx="5688406" cy="548697"/>
            <a:chOff x="211015" y="1600200"/>
            <a:chExt cx="4173422" cy="351693"/>
          </a:xfrm>
        </p:grpSpPr>
        <p:sp>
          <p:nvSpPr>
            <p:cNvPr id="5" name="Rectangle 4"/>
            <p:cNvSpPr/>
            <p:nvPr/>
          </p:nvSpPr>
          <p:spPr>
            <a:xfrm>
              <a:off x="21101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6" name="Rectangle 5"/>
            <p:cNvSpPr/>
            <p:nvPr/>
          </p:nvSpPr>
          <p:spPr>
            <a:xfrm>
              <a:off x="60960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7" name="Rectangle 6"/>
            <p:cNvSpPr/>
            <p:nvPr/>
          </p:nvSpPr>
          <p:spPr>
            <a:xfrm>
              <a:off x="101991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8" name="Rectangle 7"/>
            <p:cNvSpPr/>
            <p:nvPr/>
          </p:nvSpPr>
          <p:spPr>
            <a:xfrm>
              <a:off x="150056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9" name="Rectangle 8"/>
            <p:cNvSpPr/>
            <p:nvPr/>
          </p:nvSpPr>
          <p:spPr>
            <a:xfrm>
              <a:off x="189914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10" name="Rectangle 9"/>
            <p:cNvSpPr/>
            <p:nvPr/>
          </p:nvSpPr>
          <p:spPr>
            <a:xfrm>
              <a:off x="230945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11" name="Rectangle 10"/>
            <p:cNvSpPr/>
            <p:nvPr/>
          </p:nvSpPr>
          <p:spPr>
            <a:xfrm>
              <a:off x="280181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12" name="Rectangle 11"/>
            <p:cNvSpPr/>
            <p:nvPr/>
          </p:nvSpPr>
          <p:spPr>
            <a:xfrm>
              <a:off x="320040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13" name="Rectangle 12"/>
            <p:cNvSpPr/>
            <p:nvPr/>
          </p:nvSpPr>
          <p:spPr>
            <a:xfrm>
              <a:off x="361071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14" name="Rectangle 13"/>
            <p:cNvSpPr/>
            <p:nvPr/>
          </p:nvSpPr>
          <p:spPr>
            <a:xfrm>
              <a:off x="4032744" y="1600200"/>
              <a:ext cx="351693" cy="351693"/>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Acumin Pro" panose="020B0504020202020204" pitchFamily="34" charset="0"/>
                  <a:ea typeface="+mn-ea"/>
                  <a:cs typeface="+mn-cs"/>
                </a:rPr>
                <a:t>G</a:t>
              </a:r>
            </a:p>
          </p:txBody>
        </p:sp>
      </p:grpSp>
      <p:grpSp>
        <p:nvGrpSpPr>
          <p:cNvPr id="4" name="Group 3"/>
          <p:cNvGrpSpPr/>
          <p:nvPr/>
        </p:nvGrpSpPr>
        <p:grpSpPr>
          <a:xfrm>
            <a:off x="354842" y="1921548"/>
            <a:ext cx="5688406" cy="548697"/>
            <a:chOff x="211015" y="2221523"/>
            <a:chExt cx="4173422" cy="351693"/>
          </a:xfrm>
        </p:grpSpPr>
        <p:sp>
          <p:nvSpPr>
            <p:cNvPr id="15" name="Rectangle 14"/>
            <p:cNvSpPr/>
            <p:nvPr/>
          </p:nvSpPr>
          <p:spPr>
            <a:xfrm>
              <a:off x="21101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16" name="Rectangle 15"/>
            <p:cNvSpPr/>
            <p:nvPr/>
          </p:nvSpPr>
          <p:spPr>
            <a:xfrm>
              <a:off x="60960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17" name="Rectangle 16"/>
            <p:cNvSpPr/>
            <p:nvPr/>
          </p:nvSpPr>
          <p:spPr>
            <a:xfrm>
              <a:off x="101991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A</a:t>
              </a:r>
            </a:p>
          </p:txBody>
        </p:sp>
        <p:sp>
          <p:nvSpPr>
            <p:cNvPr id="18" name="Rectangle 17"/>
            <p:cNvSpPr/>
            <p:nvPr/>
          </p:nvSpPr>
          <p:spPr>
            <a:xfrm>
              <a:off x="150056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19" name="Rectangle 18"/>
            <p:cNvSpPr/>
            <p:nvPr/>
          </p:nvSpPr>
          <p:spPr>
            <a:xfrm>
              <a:off x="189914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20" name="Rectangle 19"/>
            <p:cNvSpPr/>
            <p:nvPr/>
          </p:nvSpPr>
          <p:spPr>
            <a:xfrm>
              <a:off x="230945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M</a:t>
              </a:r>
            </a:p>
          </p:txBody>
        </p:sp>
        <p:sp>
          <p:nvSpPr>
            <p:cNvPr id="21" name="Rectangle 20"/>
            <p:cNvSpPr/>
            <p:nvPr/>
          </p:nvSpPr>
          <p:spPr>
            <a:xfrm>
              <a:off x="280181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22" name="Rectangle 21"/>
            <p:cNvSpPr/>
            <p:nvPr/>
          </p:nvSpPr>
          <p:spPr>
            <a:xfrm>
              <a:off x="320040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23" name="Rectangle 22"/>
            <p:cNvSpPr/>
            <p:nvPr/>
          </p:nvSpPr>
          <p:spPr>
            <a:xfrm>
              <a:off x="361071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cumin Pro" panose="020B0504020202020204" pitchFamily="34" charset="0"/>
                  <a:ea typeface="+mn-ea"/>
                  <a:cs typeface="+mn-cs"/>
                </a:rPr>
                <a:t>D</a:t>
              </a:r>
            </a:p>
          </p:txBody>
        </p:sp>
        <p:sp>
          <p:nvSpPr>
            <p:cNvPr id="24" name="Rectangle 23"/>
            <p:cNvSpPr/>
            <p:nvPr/>
          </p:nvSpPr>
          <p:spPr>
            <a:xfrm>
              <a:off x="4032744" y="2221523"/>
              <a:ext cx="351693" cy="351693"/>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Acumin Pro" panose="020B0504020202020204" pitchFamily="34" charset="0"/>
                  <a:ea typeface="+mn-ea"/>
                  <a:cs typeface="+mn-cs"/>
                </a:rPr>
                <a:t>G</a:t>
              </a:r>
            </a:p>
          </p:txBody>
        </p:sp>
      </p:grpSp>
      <p:sp>
        <p:nvSpPr>
          <p:cNvPr id="25" name="TextBox 24"/>
          <p:cNvSpPr txBox="1"/>
          <p:nvPr/>
        </p:nvSpPr>
        <p:spPr>
          <a:xfrm>
            <a:off x="6488276" y="1360968"/>
            <a:ext cx="3364523"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zeri Sans" pitchFamily="2" charset="0"/>
              </a:rPr>
              <a:t>2 teams of 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zeri Sans" pitchFamily="2" charset="0"/>
              </a:rPr>
              <a:t>Legally equipped GK</a:t>
            </a:r>
          </a:p>
        </p:txBody>
      </p:sp>
      <p:pic>
        <p:nvPicPr>
          <p:cNvPr id="1026" name="Picture 2" descr="C:\Users\gcorsetti\Desktop\lax ball.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76964" y="2712334"/>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C:\Users\gcorsetti\Desktop\lax ball.jpg"/>
          <p:cNvPicPr>
            <a:picLocks noChangeAspect="1" noChangeArrowheads="1"/>
          </p:cNvPicPr>
          <p:nvPr/>
        </p:nvPicPr>
        <p:blipFill>
          <a:blip r:embed="rId6" cstate="email">
            <a:duotone>
              <a:prstClr val="black"/>
              <a:srgbClr val="FFFF00">
                <a:tint val="45000"/>
                <a:satMod val="400000"/>
              </a:srgbClr>
            </a:duotone>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647323" y="2716998"/>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2" descr="C:\Users\gcorsetti\Desktop\lax ball.jpg"/>
          <p:cNvPicPr>
            <a:picLocks noChangeAspect="1" noChangeArrowheads="1"/>
          </p:cNvPicPr>
          <p:nvPr/>
        </p:nvPicPr>
        <p:blipFill>
          <a:blip r:embed="rId6" cstate="email">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694392" y="4565943"/>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C:\Users\gcorsetti\Desktop\lax ball.jpg"/>
          <p:cNvPicPr>
            <a:picLocks noChangeAspect="1" noChangeArrowheads="1"/>
          </p:cNvPicPr>
          <p:nvPr/>
        </p:nvPicPr>
        <p:blipFill>
          <a:blip r:embed="rId6" cstate="email">
            <a:duotone>
              <a:prstClr val="black"/>
              <a:schemeClr val="accent2">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85597" y="4568409"/>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716459" y="2965231"/>
            <a:ext cx="3270765" cy="3438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6" name="Straight Arrow Connector 35"/>
          <p:cNvCxnSpPr/>
          <p:nvPr/>
        </p:nvCxnSpPr>
        <p:spPr>
          <a:xfrm>
            <a:off x="7156492" y="4536390"/>
            <a:ext cx="2028093"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flipH="1">
            <a:off x="8057629" y="3307020"/>
            <a:ext cx="93782" cy="2754923"/>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39" name="TextBox 38"/>
          <p:cNvSpPr txBox="1"/>
          <p:nvPr/>
        </p:nvSpPr>
        <p:spPr>
          <a:xfrm>
            <a:off x="7254524" y="3872451"/>
            <a:ext cx="548548"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1430"/>
                <a:solidFill>
                  <a:srgbClr val="F79646"/>
                </a:soli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6’</a:t>
            </a:r>
          </a:p>
        </p:txBody>
      </p:sp>
      <p:sp>
        <p:nvSpPr>
          <p:cNvPr id="41" name="TextBox 40"/>
          <p:cNvSpPr txBox="1"/>
          <p:nvPr/>
        </p:nvSpPr>
        <p:spPr>
          <a:xfrm>
            <a:off x="8106181" y="3200319"/>
            <a:ext cx="548548"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1430"/>
                <a:solidFill>
                  <a:srgbClr val="F79646"/>
                </a:soli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6’</a:t>
            </a:r>
          </a:p>
        </p:txBody>
      </p:sp>
      <p:sp>
        <p:nvSpPr>
          <p:cNvPr id="35" name="TextBox 34">
            <a:extLst>
              <a:ext uri="{FF2B5EF4-FFF2-40B4-BE49-F238E27FC236}">
                <a16:creationId xmlns:a16="http://schemas.microsoft.com/office/drawing/2014/main" id="{836797F3-9F52-46D4-B697-9AF60FBB9599}"/>
              </a:ext>
            </a:extLst>
          </p:cNvPr>
          <p:cNvSpPr txBox="1"/>
          <p:nvPr/>
        </p:nvSpPr>
        <p:spPr>
          <a:xfrm>
            <a:off x="235886" y="188392"/>
            <a:ext cx="11601271"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RULE 1- THE GAME, FIELD AND EQUIPMENT</a:t>
            </a:r>
          </a:p>
        </p:txBody>
      </p:sp>
      <p:sp>
        <p:nvSpPr>
          <p:cNvPr id="27" name="Speech Bubble: Rectangle with Corners Rounded 26">
            <a:extLst>
              <a:ext uri="{FF2B5EF4-FFF2-40B4-BE49-F238E27FC236}">
                <a16:creationId xmlns:a16="http://schemas.microsoft.com/office/drawing/2014/main" id="{742E6EC6-AC6D-06AF-C6B8-69F0181308D7}"/>
              </a:ext>
            </a:extLst>
          </p:cNvPr>
          <p:cNvSpPr/>
          <p:nvPr/>
        </p:nvSpPr>
        <p:spPr>
          <a:xfrm>
            <a:off x="10343889" y="528415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pic>
        <p:nvPicPr>
          <p:cNvPr id="48" name="Audio 47">
            <a:hlinkClick r:id="" action="ppaction://media"/>
            <a:extLst>
              <a:ext uri="{FF2B5EF4-FFF2-40B4-BE49-F238E27FC236}">
                <a16:creationId xmlns:a16="http://schemas.microsoft.com/office/drawing/2014/main" id="{4B6B45C5-1F19-A53A-C1D2-FA59FFD8A898}"/>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30549729"/>
      </p:ext>
    </p:extLst>
  </p:cSld>
  <p:clrMapOvr>
    <a:masterClrMapping/>
  </p:clrMapOvr>
  <mc:AlternateContent xmlns:mc="http://schemas.openxmlformats.org/markup-compatibility/2006" xmlns:p14="http://schemas.microsoft.com/office/powerpoint/2010/main">
    <mc:Choice Requires="p14">
      <p:transition spd="slow" p14:dur="2000" advTm="29853"/>
    </mc:Choice>
    <mc:Fallback xmlns="">
      <p:transition spd="slow" advTm="2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outVertical)">
                                      <p:cBhvr>
                                        <p:cTn id="30" dur="500"/>
                                        <p:tgtEl>
                                          <p:spTgt spid="36"/>
                                        </p:tgtEl>
                                      </p:cBhvr>
                                    </p:animEffect>
                                  </p:childTnLst>
                                </p:cTn>
                              </p:par>
                              <p:par>
                                <p:cTn id="31" presetID="16" presetClass="entr" presetSubtype="42"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outHorizontal)">
                                      <p:cBhvr>
                                        <p:cTn id="33" dur="500"/>
                                        <p:tgtEl>
                                          <p:spTgt spid="3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circle(in)">
                                      <p:cBhvr>
                                        <p:cTn id="45" dur="2000"/>
                                        <p:tgtEl>
                                          <p:spTgt spid="1026"/>
                                        </p:tgtEl>
                                      </p:cBhvr>
                                    </p:animEffect>
                                  </p:childTnLst>
                                </p:cTn>
                              </p:par>
                            </p:childTnLst>
                          </p:cTn>
                        </p:par>
                        <p:par>
                          <p:cTn id="46" fill="hold">
                            <p:stCondLst>
                              <p:cond delay="2000"/>
                            </p:stCondLst>
                            <p:childTnLst>
                              <p:par>
                                <p:cTn id="47" presetID="6" presetClass="entr" presetSubtype="16"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childTnLst>
                          </p:cTn>
                        </p:par>
                        <p:par>
                          <p:cTn id="50" fill="hold">
                            <p:stCondLst>
                              <p:cond delay="4000"/>
                            </p:stCondLst>
                            <p:childTnLst>
                              <p:par>
                                <p:cTn id="51" presetID="6" presetClass="entr" presetSubtype="16"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circle(in)">
                                      <p:cBhvr>
                                        <p:cTn id="53" dur="2000"/>
                                        <p:tgtEl>
                                          <p:spTgt spid="31"/>
                                        </p:tgtEl>
                                      </p:cBhvr>
                                    </p:animEffect>
                                  </p:childTnLst>
                                </p:cTn>
                              </p:par>
                            </p:childTnLst>
                          </p:cTn>
                        </p:par>
                        <p:par>
                          <p:cTn id="54" fill="hold">
                            <p:stCondLst>
                              <p:cond delay="6000"/>
                            </p:stCondLst>
                            <p:childTnLst>
                              <p:par>
                                <p:cTn id="55" presetID="6" presetClass="entr" presetSubtype="16"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48"/>
                </p:tgtEl>
              </p:cMediaNode>
            </p:audio>
          </p:childTnLst>
        </p:cTn>
      </p:par>
    </p:tnLst>
    <p:bldLst>
      <p:bldP spid="25" grpId="0" animBg="1"/>
      <p:bldP spid="39" grpId="0"/>
      <p:bldP spid="41" grpId="0"/>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EEEDF2-8709-4753-91F0-06B8765F7DB4}"/>
              </a:ext>
            </a:extLst>
          </p:cNvPr>
          <p:cNvSpPr txBox="1"/>
          <p:nvPr/>
        </p:nvSpPr>
        <p:spPr>
          <a:xfrm>
            <a:off x="160123" y="103783"/>
            <a:ext cx="10686669"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STANDARD FIELD</a:t>
            </a:r>
          </a:p>
        </p:txBody>
      </p:sp>
      <p:sp>
        <p:nvSpPr>
          <p:cNvPr id="3" name="Speech Bubble: Rectangle with Corners Rounded 2">
            <a:extLst>
              <a:ext uri="{FF2B5EF4-FFF2-40B4-BE49-F238E27FC236}">
                <a16:creationId xmlns:a16="http://schemas.microsoft.com/office/drawing/2014/main" id="{040F715C-82DB-4B27-8A87-BA7C431C04B9}"/>
              </a:ext>
            </a:extLst>
          </p:cNvPr>
          <p:cNvSpPr/>
          <p:nvPr/>
        </p:nvSpPr>
        <p:spPr>
          <a:xfrm>
            <a:off x="10343889" y="528415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pic>
        <p:nvPicPr>
          <p:cNvPr id="14" name="Audio 13">
            <a:hlinkClick r:id="" action="ppaction://media"/>
            <a:extLst>
              <a:ext uri="{FF2B5EF4-FFF2-40B4-BE49-F238E27FC236}">
                <a16:creationId xmlns:a16="http://schemas.microsoft.com/office/drawing/2014/main" id="{3D264E67-A000-E61C-B6EE-02135024654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pic>
        <p:nvPicPr>
          <p:cNvPr id="8" name="Picture 7" descr="A diagram of a table&#10;&#10;Description automatically generated">
            <a:extLst>
              <a:ext uri="{FF2B5EF4-FFF2-40B4-BE49-F238E27FC236}">
                <a16:creationId xmlns:a16="http://schemas.microsoft.com/office/drawing/2014/main" id="{BE48B6E2-3954-CBC5-CCB9-B75EC96887A7}"/>
              </a:ext>
            </a:extLst>
          </p:cNvPr>
          <p:cNvPicPr>
            <a:picLocks noChangeAspect="1"/>
          </p:cNvPicPr>
          <p:nvPr/>
        </p:nvPicPr>
        <p:blipFill>
          <a:blip r:embed="rId7"/>
          <a:stretch>
            <a:fillRect/>
          </a:stretch>
        </p:blipFill>
        <p:spPr>
          <a:xfrm>
            <a:off x="3758055" y="4916774"/>
            <a:ext cx="4576476" cy="1941226"/>
          </a:xfrm>
          <a:prstGeom prst="rect">
            <a:avLst/>
          </a:prstGeom>
        </p:spPr>
      </p:pic>
    </p:spTree>
    <p:custDataLst>
      <p:tags r:id="rId1"/>
    </p:custDataLst>
    <p:extLst>
      <p:ext uri="{BB962C8B-B14F-4D97-AF65-F5344CB8AC3E}">
        <p14:creationId xmlns:p14="http://schemas.microsoft.com/office/powerpoint/2010/main" val="3673032656"/>
      </p:ext>
    </p:extLst>
  </p:cSld>
  <p:clrMapOvr>
    <a:masterClrMapping/>
  </p:clrMapOvr>
  <mc:AlternateContent xmlns:mc="http://schemas.openxmlformats.org/markup-compatibility/2006" xmlns:p14="http://schemas.microsoft.com/office/powerpoint/2010/main">
    <mc:Choice Requires="p14">
      <p:transition spd="slow" p14:dur="2000" advTm="45737"/>
    </mc:Choice>
    <mc:Fallback xmlns="">
      <p:transition spd="slow" advTm="4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3D83F668-F410-4EF6-A21A-D0976E9AB8FF}"/>
              </a:ext>
            </a:extLst>
          </p:cNvPr>
          <p:cNvPicPr>
            <a:picLocks noChangeAspect="1"/>
          </p:cNvPicPr>
          <p:nvPr/>
        </p:nvPicPr>
        <p:blipFill>
          <a:blip r:embed="rId6"/>
          <a:stretch>
            <a:fillRect/>
          </a:stretch>
        </p:blipFill>
        <p:spPr>
          <a:xfrm>
            <a:off x="3807637" y="224909"/>
            <a:ext cx="8023411" cy="6186849"/>
          </a:xfrm>
          <a:prstGeom prst="rect">
            <a:avLst/>
          </a:prstGeom>
        </p:spPr>
      </p:pic>
      <p:sp>
        <p:nvSpPr>
          <p:cNvPr id="4" name="TextBox 3">
            <a:extLst>
              <a:ext uri="{FF2B5EF4-FFF2-40B4-BE49-F238E27FC236}">
                <a16:creationId xmlns:a16="http://schemas.microsoft.com/office/drawing/2014/main" id="{94C4C8F3-9A3F-47B7-8F2F-2CBB8553F093}"/>
              </a:ext>
            </a:extLst>
          </p:cNvPr>
          <p:cNvSpPr txBox="1"/>
          <p:nvPr/>
        </p:nvSpPr>
        <p:spPr>
          <a:xfrm>
            <a:off x="229419" y="141096"/>
            <a:ext cx="3854066"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UNIFIED FIELD</a:t>
            </a:r>
          </a:p>
        </p:txBody>
      </p:sp>
      <p:sp>
        <p:nvSpPr>
          <p:cNvPr id="6" name="Speech Bubble: Rectangle with Corners Rounded 5">
            <a:extLst>
              <a:ext uri="{FF2B5EF4-FFF2-40B4-BE49-F238E27FC236}">
                <a16:creationId xmlns:a16="http://schemas.microsoft.com/office/drawing/2014/main" id="{9F7A7F16-64F1-BE83-FF75-9AE9A53297C4}"/>
              </a:ext>
            </a:extLst>
          </p:cNvPr>
          <p:cNvSpPr/>
          <p:nvPr/>
        </p:nvSpPr>
        <p:spPr>
          <a:xfrm>
            <a:off x="9533214" y="2817979"/>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sp>
        <p:nvSpPr>
          <p:cNvPr id="2" name="Text Placeholder 2">
            <a:extLst>
              <a:ext uri="{FF2B5EF4-FFF2-40B4-BE49-F238E27FC236}">
                <a16:creationId xmlns:a16="http://schemas.microsoft.com/office/drawing/2014/main" id="{F6CCA9F6-F0DF-E3CF-6FD4-95C2136C8E86}"/>
              </a:ext>
            </a:extLst>
          </p:cNvPr>
          <p:cNvSpPr txBox="1">
            <a:spLocks/>
          </p:cNvSpPr>
          <p:nvPr/>
        </p:nvSpPr>
        <p:spPr>
          <a:xfrm>
            <a:off x="0" y="903051"/>
            <a:ext cx="3665900" cy="53498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spcBef>
                <a:spcPts val="0"/>
              </a:spcBef>
              <a:spcAft>
                <a:spcPts val="600"/>
              </a:spcAft>
            </a:pPr>
            <a:r>
              <a:rPr lang="en-US" dirty="0">
                <a:cs typeface="Obvia Wide Medium" panose="020B0604020202020204" charset="0"/>
              </a:rPr>
              <a:t>Created to minimize the need for additional lines</a:t>
            </a:r>
          </a:p>
          <a:p>
            <a:pPr marL="457200">
              <a:spcBef>
                <a:spcPts val="0"/>
              </a:spcBef>
              <a:spcAft>
                <a:spcPts val="600"/>
              </a:spcAft>
            </a:pPr>
            <a:r>
              <a:rPr lang="en-US" dirty="0">
                <a:cs typeface="Obvia Wide Medium" panose="020B0604020202020204" charset="0"/>
              </a:rPr>
              <a:t>120y field is used for international</a:t>
            </a:r>
          </a:p>
        </p:txBody>
      </p:sp>
      <p:pic>
        <p:nvPicPr>
          <p:cNvPr id="11" name="Audio 10">
            <a:hlinkClick r:id="" action="ppaction://media"/>
            <a:extLst>
              <a:ext uri="{FF2B5EF4-FFF2-40B4-BE49-F238E27FC236}">
                <a16:creationId xmlns:a16="http://schemas.microsoft.com/office/drawing/2014/main" id="{AC17EC7E-94FB-5ED9-3401-0CA815D793C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87267913"/>
      </p:ext>
    </p:extLst>
  </p:cSld>
  <p:clrMapOvr>
    <a:masterClrMapping/>
  </p:clrMapOvr>
  <mc:AlternateContent xmlns:mc="http://schemas.openxmlformats.org/markup-compatibility/2006" xmlns:p14="http://schemas.microsoft.com/office/powerpoint/2010/main">
    <mc:Choice Requires="p14">
      <p:transition spd="slow" p14:dur="2000" advTm="19647"/>
    </mc:Choice>
    <mc:Fallback xmlns="">
      <p:transition spd="slow" advTm="1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745256" y="1509513"/>
            <a:ext cx="2176998" cy="3525252"/>
            <a:chOff x="457200" y="1646238"/>
            <a:chExt cx="2176998" cy="3525252"/>
          </a:xfrm>
        </p:grpSpPr>
        <p:pic>
          <p:nvPicPr>
            <p:cNvPr id="6" name="Picture 5"/>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2426" b="100000" l="0" r="100000"/>
                      </a14:imgEffect>
                    </a14:imgLayer>
                  </a14:imgProps>
                </a:ext>
                <a:ext uri="{28A0092B-C50C-407E-A947-70E740481C1C}">
                  <a14:useLocalDpi xmlns:a14="http://schemas.microsoft.com/office/drawing/2010/main"/>
                </a:ext>
              </a:extLst>
            </a:blip>
            <a:srcRect/>
            <a:stretch/>
          </p:blipFill>
          <p:spPr>
            <a:xfrm>
              <a:off x="457200" y="1646238"/>
              <a:ext cx="2176998" cy="3525252"/>
            </a:xfrm>
            <a:prstGeom prst="rect">
              <a:avLst/>
            </a:prstGeom>
          </p:spPr>
        </p:pic>
        <p:cxnSp>
          <p:nvCxnSpPr>
            <p:cNvPr id="12" name="Straight Arrow Connector 11"/>
            <p:cNvCxnSpPr/>
            <p:nvPr/>
          </p:nvCxnSpPr>
          <p:spPr>
            <a:xfrm>
              <a:off x="733926" y="2045368"/>
              <a:ext cx="475749" cy="830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545699" y="1817077"/>
              <a:ext cx="0" cy="10070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919288" y="2045368"/>
              <a:ext cx="462966" cy="830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239294" y="2700978"/>
              <a:ext cx="736099" cy="70788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cumin Pro" panose="020B0504020202020204" pitchFamily="34" charset="0"/>
                  <a:ea typeface="+mn-ea"/>
                  <a:cs typeface="+mn-cs"/>
                </a:rPr>
                <a:t>4”</a:t>
              </a:r>
            </a:p>
          </p:txBody>
        </p:sp>
      </p:grpSp>
      <p:pic>
        <p:nvPicPr>
          <p:cNvPr id="8" name="Picture 7"/>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8840000">
            <a:off x="227265" y="2165662"/>
            <a:ext cx="2494267" cy="2494267"/>
          </a:xfrm>
          <a:prstGeom prst="rect">
            <a:avLst/>
          </a:prstGeom>
        </p:spPr>
      </p:pic>
      <p:pic>
        <p:nvPicPr>
          <p:cNvPr id="30" name="Picture 29"/>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8286" b="92286" l="0" r="100000"/>
                    </a14:imgEffect>
                  </a14:imgLayer>
                </a14:imgProps>
              </a:ext>
              <a:ext uri="{28A0092B-C50C-407E-A947-70E740481C1C}">
                <a14:useLocalDpi xmlns:a14="http://schemas.microsoft.com/office/drawing/2010/main"/>
              </a:ext>
            </a:extLst>
          </a:blip>
          <a:srcRect t="13971" b="16666"/>
          <a:stretch/>
        </p:blipFill>
        <p:spPr>
          <a:xfrm>
            <a:off x="8514233" y="1507323"/>
            <a:ext cx="2269223" cy="1573993"/>
          </a:xfrm>
          <a:prstGeom prst="rect">
            <a:avLst/>
          </a:prstGeom>
        </p:spPr>
      </p:pic>
      <p:pic>
        <p:nvPicPr>
          <p:cNvPr id="31" name="Picture 30"/>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2101" b="89916" l="9544" r="89212"/>
                    </a14:imgEffect>
                  </a14:imgLayer>
                </a14:imgProps>
              </a:ext>
              <a:ext uri="{28A0092B-C50C-407E-A947-70E740481C1C}">
                <a14:useLocalDpi xmlns:a14="http://schemas.microsoft.com/office/drawing/2010/main"/>
              </a:ext>
            </a:extLst>
          </a:blip>
          <a:srcRect/>
          <a:stretch/>
        </p:blipFill>
        <p:spPr>
          <a:xfrm>
            <a:off x="8880143" y="3326923"/>
            <a:ext cx="1700524" cy="1684940"/>
          </a:xfrm>
          <a:prstGeom prst="rect">
            <a:avLst/>
          </a:prstGeom>
        </p:spPr>
      </p:pic>
      <p:sp>
        <p:nvSpPr>
          <p:cNvPr id="13" name="TextBox 12">
            <a:extLst>
              <a:ext uri="{FF2B5EF4-FFF2-40B4-BE49-F238E27FC236}">
                <a16:creationId xmlns:a16="http://schemas.microsoft.com/office/drawing/2014/main" id="{06F96AB2-B4A8-4106-9522-0BA60CE773F7}"/>
              </a:ext>
            </a:extLst>
          </p:cNvPr>
          <p:cNvSpPr txBox="1"/>
          <p:nvPr/>
        </p:nvSpPr>
        <p:spPr>
          <a:xfrm>
            <a:off x="168778" y="98333"/>
            <a:ext cx="10717143"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THE STICK (CROSSE)</a:t>
            </a:r>
          </a:p>
        </p:txBody>
      </p:sp>
      <p:pic>
        <p:nvPicPr>
          <p:cNvPr id="15" name="Picture 14">
            <a:extLst>
              <a:ext uri="{FF2B5EF4-FFF2-40B4-BE49-F238E27FC236}">
                <a16:creationId xmlns:a16="http://schemas.microsoft.com/office/drawing/2014/main" id="{D00CF528-2FB1-4160-A48D-AEE6DCEB2FD7}"/>
              </a:ext>
            </a:extLst>
          </p:cNvPr>
          <p:cNvPicPr>
            <a:picLocks noChangeAspect="1"/>
          </p:cNvPicPr>
          <p:nvPr/>
        </p:nvPicPr>
        <p:blipFill>
          <a:blip r:embed="rId14"/>
          <a:stretch>
            <a:fillRect/>
          </a:stretch>
        </p:blipFill>
        <p:spPr>
          <a:xfrm>
            <a:off x="9195990" y="5639978"/>
            <a:ext cx="2798307" cy="1298561"/>
          </a:xfrm>
          <a:prstGeom prst="rect">
            <a:avLst/>
          </a:prstGeom>
        </p:spPr>
      </p:pic>
      <p:pic>
        <p:nvPicPr>
          <p:cNvPr id="1026" name="Picture 2">
            <a:extLst>
              <a:ext uri="{FF2B5EF4-FFF2-40B4-BE49-F238E27FC236}">
                <a16:creationId xmlns:a16="http://schemas.microsoft.com/office/drawing/2014/main" id="{EAF27A65-CBE8-6056-F6C9-6435A0FBE06B}"/>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778" b="96444" l="1889" r="96222">
                        <a14:foregroundMark x1="2778" y1="6000" x2="10222" y2="10556"/>
                        <a14:foregroundMark x1="10222" y1="10556" x2="6556" y2="3222"/>
                        <a14:foregroundMark x1="6556" y1="3222" x2="4111" y2="10222"/>
                        <a14:foregroundMark x1="4111" y1="10222" x2="8778" y2="12222"/>
                        <a14:foregroundMark x1="3444" y1="4222" x2="10667" y2="4333"/>
                        <a14:foregroundMark x1="10667" y1="4333" x2="1889" y2="6222"/>
                        <a14:foregroundMark x1="8222" y1="778" x2="8222" y2="778"/>
                        <a14:foregroundMark x1="91556" y1="91556" x2="91556" y2="91556"/>
                        <a14:foregroundMark x1="96222" y1="96444" x2="96222" y2="96444"/>
                      </a14:backgroundRemoval>
                    </a14:imgEffect>
                  </a14:imgLayer>
                </a14:imgProps>
              </a:ext>
              <a:ext uri="{28A0092B-C50C-407E-A947-70E740481C1C}">
                <a14:useLocalDpi xmlns:a14="http://schemas.microsoft.com/office/drawing/2010/main"/>
              </a:ext>
            </a:extLst>
          </a:blip>
          <a:srcRect/>
          <a:stretch>
            <a:fillRect/>
          </a:stretch>
        </p:blipFill>
        <p:spPr bwMode="auto">
          <a:xfrm rot="2674695">
            <a:off x="1530538" y="1796350"/>
            <a:ext cx="3666554" cy="3666554"/>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a:extLst>
              <a:ext uri="{FF2B5EF4-FFF2-40B4-BE49-F238E27FC236}">
                <a16:creationId xmlns:a16="http://schemas.microsoft.com/office/drawing/2014/main" id="{A9A303A1-B245-2900-7F27-A5D4FBC8913E}"/>
              </a:ext>
            </a:extLst>
          </p:cNvPr>
          <p:cNvPicPr>
            <a:picLocks noChangeAspect="1"/>
          </p:cNvPicPr>
          <p:nvPr>
            <a:audioFile r:link="rId3"/>
            <p:extLst>
              <p:ext uri="{DAA4B4D4-6D71-4841-9C94-3DE7FCFB9230}">
                <p14:media xmlns:p14="http://schemas.microsoft.com/office/powerpoint/2010/main" r:embed="rId2"/>
              </p:ext>
            </p:extLst>
          </p:nvPr>
        </p:nvPicPr>
        <p:blipFill>
          <a:blip r:embed="rId1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47944308"/>
      </p:ext>
    </p:extLst>
  </p:cSld>
  <p:clrMapOvr>
    <a:masterClrMapping/>
  </p:clrMapOvr>
  <mc:AlternateContent xmlns:mc="http://schemas.openxmlformats.org/markup-compatibility/2006" xmlns:p14="http://schemas.microsoft.com/office/powerpoint/2010/main">
    <mc:Choice Requires="p14">
      <p:transition spd="slow" p14:dur="2000" advTm="45463"/>
    </mc:Choice>
    <mc:Fallback xmlns="">
      <p:transition spd="slow" advTm="4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25770" y="1616927"/>
            <a:ext cx="4209510" cy="4713432"/>
            <a:chOff x="1143912" y="728162"/>
            <a:chExt cx="4209510" cy="4713432"/>
          </a:xfrm>
        </p:grpSpPr>
        <p:pic>
          <p:nvPicPr>
            <p:cNvPr id="29" name="Picture 2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0" b="100000" l="0" r="100000">
                          <a14:foregroundMark x1="64557" y1="77848" x2="64557" y2="77848"/>
                          <a14:foregroundMark x1="74684" y1="76582" x2="74684" y2="76582"/>
                          <a14:foregroundMark x1="50633" y1="67722" x2="50633" y2="67722"/>
                          <a14:foregroundMark x1="35443" y1="67089" x2="35443" y2="67089"/>
                          <a14:foregroundMark x1="20253" y1="67089" x2="20253" y2="67089"/>
                          <a14:foregroundMark x1="43038" y1="68987" x2="43038" y2="68987"/>
                        </a14:backgroundRemoval>
                      </a14:imgEffect>
                    </a14:imgLayer>
                  </a14:imgProps>
                </a:ext>
                <a:ext uri="{28A0092B-C50C-407E-A947-70E740481C1C}">
                  <a14:useLocalDpi xmlns:a14="http://schemas.microsoft.com/office/drawing/2010/main"/>
                </a:ext>
              </a:extLst>
            </a:blip>
            <a:srcRect/>
            <a:stretch/>
          </p:blipFill>
          <p:spPr>
            <a:xfrm flipV="1">
              <a:off x="3302423" y="3331419"/>
              <a:ext cx="752921" cy="1505841"/>
            </a:xfrm>
            <a:prstGeom prst="rect">
              <a:avLst/>
            </a:prstGeom>
          </p:spPr>
        </p:pic>
        <p:grpSp>
          <p:nvGrpSpPr>
            <p:cNvPr id="30" name="Group 29"/>
            <p:cNvGrpSpPr/>
            <p:nvPr/>
          </p:nvGrpSpPr>
          <p:grpSpPr>
            <a:xfrm>
              <a:off x="2093873" y="4504319"/>
              <a:ext cx="1403735" cy="937275"/>
              <a:chOff x="4952997" y="4630041"/>
              <a:chExt cx="2281605" cy="1523430"/>
            </a:xfrm>
          </p:grpSpPr>
          <p:pic>
            <p:nvPicPr>
              <p:cNvPr id="31" name="Picture 30"/>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398475" y="4630041"/>
                <a:ext cx="1836127" cy="1358734"/>
              </a:xfrm>
              <a:prstGeom prst="rect">
                <a:avLst/>
              </a:prstGeom>
            </p:spPr>
          </p:pic>
          <p:pic>
            <p:nvPicPr>
              <p:cNvPr id="32" name="Picture 31"/>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952997" y="4794737"/>
                <a:ext cx="1836127" cy="1358734"/>
              </a:xfrm>
              <a:prstGeom prst="rect">
                <a:avLst/>
              </a:prstGeom>
            </p:spPr>
          </p:pic>
        </p:grpSp>
        <p:pic>
          <p:nvPicPr>
            <p:cNvPr id="33" name="Picture 32"/>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494" b="96835" l="8861" r="100000">
                          <a14:foregroundMark x1="58228" y1="82278" x2="58228" y2="82278"/>
                          <a14:foregroundMark x1="62025" y1="87975" x2="62025" y2="87975"/>
                          <a14:foregroundMark x1="49367" y1="88608" x2="49367" y2="88608"/>
                          <a14:foregroundMark x1="70886" y1="87975" x2="70886" y2="87975"/>
                          <a14:foregroundMark x1="32911" y1="66456" x2="32911" y2="66456"/>
                          <a14:foregroundMark x1="63291" y1="51899" x2="63291" y2="51899"/>
                          <a14:foregroundMark x1="69620" y1="52532" x2="69620" y2="52532"/>
                          <a14:foregroundMark x1="32911" y1="71519" x2="32911" y2="71519"/>
                          <a14:foregroundMark x1="30380" y1="66456" x2="30380" y2="66456"/>
                          <a14:foregroundMark x1="56962" y1="48101" x2="56962" y2="48101"/>
                          <a14:foregroundMark x1="40506" y1="45570" x2="40506" y2="45570"/>
                        </a14:backgroundRemoval>
                      </a14:imgEffect>
                    </a14:imgLayer>
                  </a14:imgProps>
                </a:ext>
                <a:ext uri="{28A0092B-C50C-407E-A947-70E740481C1C}">
                  <a14:useLocalDpi xmlns:a14="http://schemas.microsoft.com/office/drawing/2010/main"/>
                </a:ext>
              </a:extLst>
            </a:blip>
            <a:srcRect/>
            <a:stretch/>
          </p:blipFill>
          <p:spPr>
            <a:xfrm flipV="1">
              <a:off x="1514097" y="3331418"/>
              <a:ext cx="752920" cy="1505841"/>
            </a:xfrm>
            <a:prstGeom prst="rect">
              <a:avLst/>
            </a:prstGeom>
          </p:spPr>
        </p:pic>
        <p:pic>
          <p:nvPicPr>
            <p:cNvPr id="34" name="Picture 33"/>
            <p:cNvPicPr>
              <a:picLocks noChangeAspect="1"/>
            </p:cNvPicPr>
            <p:nvPr/>
          </p:nvPicPr>
          <p:blipFill>
            <a:blip r:embed="rId12" cstate="email">
              <a:extLst>
                <a:ext uri="{BEBA8EAE-BF5A-486C-A8C5-ECC9F3942E4B}">
                  <a14:imgProps xmlns:a14="http://schemas.microsoft.com/office/drawing/2010/main">
                    <a14:imgLayer r:embed="rId13">
                      <a14:imgEffect>
                        <a14:backgroundRemoval t="0" b="100000" l="9794" r="89691">
                          <a14:foregroundMark x1="57732" y1="38918" x2="57732" y2="38918"/>
                        </a14:backgroundRemoval>
                      </a14:imgEffect>
                    </a14:imgLayer>
                  </a14:imgProps>
                </a:ext>
                <a:ext uri="{28A0092B-C50C-407E-A947-70E740481C1C}">
                  <a14:useLocalDpi xmlns:a14="http://schemas.microsoft.com/office/drawing/2010/main"/>
                </a:ext>
              </a:extLst>
            </a:blip>
            <a:stretch>
              <a:fillRect/>
            </a:stretch>
          </p:blipFill>
          <p:spPr>
            <a:xfrm>
              <a:off x="1971891" y="728162"/>
              <a:ext cx="1613331" cy="1613331"/>
            </a:xfrm>
            <a:prstGeom prst="rect">
              <a:avLst/>
            </a:prstGeom>
          </p:spPr>
        </p:pic>
        <p:pic>
          <p:nvPicPr>
            <p:cNvPr id="35" name="Picture 34"/>
            <p:cNvPicPr>
              <a:picLocks noChangeAspect="1"/>
            </p:cNvPicPr>
            <p:nvPr/>
          </p:nvPicPr>
          <p:blipFill>
            <a:blip r:embed="rId14" cstate="email">
              <a:extLst>
                <a:ext uri="{BEBA8EAE-BF5A-486C-A8C5-ECC9F3942E4B}">
                  <a14:imgProps xmlns:a14="http://schemas.microsoft.com/office/drawing/2010/main">
                    <a14:imgLayer r:embed="rId15">
                      <a14:imgEffect>
                        <a14:backgroundRemoval t="0" b="97667" l="0" r="100000">
                          <a14:foregroundMark x1="50556" y1="45222" x2="50556" y2="45222"/>
                          <a14:foregroundMark x1="52000" y1="38000" x2="52000" y2="38000"/>
                        </a14:backgroundRemoval>
                      </a14:imgEffect>
                    </a14:imgLayer>
                  </a14:imgProps>
                </a:ext>
                <a:ext uri="{28A0092B-C50C-407E-A947-70E740481C1C}">
                  <a14:useLocalDpi xmlns:a14="http://schemas.microsoft.com/office/drawing/2010/main"/>
                </a:ext>
              </a:extLst>
            </a:blip>
            <a:stretch>
              <a:fillRect/>
            </a:stretch>
          </p:blipFill>
          <p:spPr>
            <a:xfrm>
              <a:off x="1862287" y="1840665"/>
              <a:ext cx="1800652" cy="1800652"/>
            </a:xfrm>
            <a:prstGeom prst="rect">
              <a:avLst/>
            </a:prstGeom>
          </p:spPr>
        </p:pic>
        <p:pic>
          <p:nvPicPr>
            <p:cNvPr id="36" name="Picture 35"/>
            <p:cNvPicPr>
              <a:picLocks noChangeAspect="1"/>
            </p:cNvPicPr>
            <p:nvPr/>
          </p:nvPicPr>
          <p:blipFill rotWithShape="1">
            <a:blip r:embed="rId16" cstate="hqprint">
              <a:extLst>
                <a:ext uri="{BEBA8EAE-BF5A-486C-A8C5-ECC9F3942E4B}">
                  <a14:imgProps xmlns:a14="http://schemas.microsoft.com/office/drawing/2010/main">
                    <a14:imgLayer r:embed="rId17">
                      <a14:imgEffect>
                        <a14:backgroundRemoval t="0" b="100000" l="8000" r="88000"/>
                      </a14:imgEffect>
                    </a14:imgLayer>
                  </a14:imgProps>
                </a:ext>
                <a:ext uri="{28A0092B-C50C-407E-A947-70E740481C1C}">
                  <a14:useLocalDpi xmlns:a14="http://schemas.microsoft.com/office/drawing/2010/main"/>
                </a:ext>
              </a:extLst>
            </a:blip>
            <a:srcRect/>
            <a:stretch/>
          </p:blipFill>
          <p:spPr>
            <a:xfrm>
              <a:off x="1143912" y="1944547"/>
              <a:ext cx="718375" cy="1436750"/>
            </a:xfrm>
            <a:prstGeom prst="rect">
              <a:avLst/>
            </a:prstGeom>
          </p:spPr>
        </p:pic>
        <p:pic>
          <p:nvPicPr>
            <p:cNvPr id="37" name="Picture 36"/>
            <p:cNvPicPr>
              <a:picLocks noChangeAspect="1"/>
            </p:cNvPicPr>
            <p:nvPr/>
          </p:nvPicPr>
          <p:blipFill rotWithShape="1">
            <a:blip r:embed="rId16" cstate="hqprint">
              <a:extLst>
                <a:ext uri="{BEBA8EAE-BF5A-486C-A8C5-ECC9F3942E4B}">
                  <a14:imgProps xmlns:a14="http://schemas.microsoft.com/office/drawing/2010/main">
                    <a14:imgLayer r:embed="rId17">
                      <a14:imgEffect>
                        <a14:backgroundRemoval t="0" b="100000" l="8000" r="88000"/>
                      </a14:imgEffect>
                    </a14:imgLayer>
                  </a14:imgProps>
                </a:ext>
                <a:ext uri="{28A0092B-C50C-407E-A947-70E740481C1C}">
                  <a14:useLocalDpi xmlns:a14="http://schemas.microsoft.com/office/drawing/2010/main"/>
                </a:ext>
              </a:extLst>
            </a:blip>
            <a:srcRect/>
            <a:stretch/>
          </p:blipFill>
          <p:spPr>
            <a:xfrm>
              <a:off x="3782004" y="1960500"/>
              <a:ext cx="718375" cy="1436750"/>
            </a:xfrm>
            <a:prstGeom prst="rect">
              <a:avLst/>
            </a:prstGeom>
          </p:spPr>
        </p:pic>
        <p:pic>
          <p:nvPicPr>
            <p:cNvPr id="38" name="Picture 2" descr="C:\Users\gcorsetti\Desktop\shock-doctor-gel-max-mouth-guard-18.jpg"/>
            <p:cNvPicPr>
              <a:picLocks noChangeAspect="1" noChangeArrowheads="1"/>
            </p:cNvPicPr>
            <p:nvPr/>
          </p:nvPicPr>
          <p:blipFill>
            <a:blip r:embed="rId18" cstate="email">
              <a:extLst>
                <a:ext uri="{BEBA8EAE-BF5A-486C-A8C5-ECC9F3942E4B}">
                  <a14:imgProps xmlns:a14="http://schemas.microsoft.com/office/drawing/2010/main">
                    <a14:imgLayer r:embed="rId19">
                      <a14:imgEffect>
                        <a14:backgroundRemoval t="10000" b="90000" l="0" r="99250"/>
                      </a14:imgEffect>
                    </a14:imgLayer>
                  </a14:imgProps>
                </a:ext>
                <a:ext uri="{28A0092B-C50C-407E-A947-70E740481C1C}">
                  <a14:useLocalDpi xmlns:a14="http://schemas.microsoft.com/office/drawing/2010/main"/>
                </a:ext>
              </a:extLst>
            </a:blip>
            <a:srcRect/>
            <a:stretch>
              <a:fillRect/>
            </a:stretch>
          </p:blipFill>
          <p:spPr bwMode="auto">
            <a:xfrm>
              <a:off x="3636184" y="1320706"/>
              <a:ext cx="639794" cy="6397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gcorsetti\Desktop\stallion100ribpad.jpg"/>
            <p:cNvPicPr>
              <a:picLocks noChangeAspect="1" noChangeArrowheads="1"/>
            </p:cNvPicPr>
            <p:nvPr/>
          </p:nvPicPr>
          <p:blipFill>
            <a:blip r:embed="rId20" cstate="email">
              <a:extLst>
                <a:ext uri="{BEBA8EAE-BF5A-486C-A8C5-ECC9F3942E4B}">
                  <a14:imgProps xmlns:a14="http://schemas.microsoft.com/office/drawing/2010/main">
                    <a14:imgLayer r:embed="rId21">
                      <a14:imgEffect>
                        <a14:backgroundRemoval t="0" b="100000" l="10000" r="90000"/>
                      </a14:imgEffect>
                    </a14:imgLayer>
                  </a14:imgProps>
                </a:ext>
                <a:ext uri="{28A0092B-C50C-407E-A947-70E740481C1C}">
                  <a14:useLocalDpi xmlns:a14="http://schemas.microsoft.com/office/drawing/2010/main"/>
                </a:ext>
              </a:extLst>
            </a:blip>
            <a:srcRect/>
            <a:stretch>
              <a:fillRect/>
            </a:stretch>
          </p:blipFill>
          <p:spPr bwMode="auto">
            <a:xfrm>
              <a:off x="2103738" y="2740991"/>
              <a:ext cx="1457917" cy="145791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gcorsetti\Desktop\F091E410.jpg"/>
            <p:cNvPicPr>
              <a:picLocks noChangeAspect="1" noChangeArrowheads="1"/>
            </p:cNvPicPr>
            <p:nvPr/>
          </p:nvPicPr>
          <p:blipFill>
            <a:blip r:embed="rId22" cstate="email">
              <a:extLst>
                <a:ext uri="{BEBA8EAE-BF5A-486C-A8C5-ECC9F3942E4B}">
                  <a14:imgProps xmlns:a14="http://schemas.microsoft.com/office/drawing/2010/main">
                    <a14:imgLayer r:embed="rId23">
                      <a14:imgEffect>
                        <a14:backgroundRemoval t="0" b="100000" l="10000" r="90000">
                          <a14:foregroundMark x1="44091" y1="18182" x2="44091" y2="18182"/>
                          <a14:foregroundMark x1="56364" y1="16818" x2="56364" y2="16818"/>
                          <a14:foregroundMark x1="68636" y1="22727" x2="68636" y2="22727"/>
                          <a14:foregroundMark x1="35909" y1="50909" x2="35909" y2="50909"/>
                        </a14:backgroundRemoval>
                      </a14:imgEffect>
                    </a14:imgLayer>
                  </a14:imgProps>
                </a:ext>
                <a:ext uri="{28A0092B-C50C-407E-A947-70E740481C1C}">
                  <a14:useLocalDpi xmlns:a14="http://schemas.microsoft.com/office/drawing/2010/main"/>
                </a:ext>
              </a:extLst>
            </a:blip>
            <a:srcRect/>
            <a:stretch>
              <a:fillRect/>
            </a:stretch>
          </p:blipFill>
          <p:spPr bwMode="auto">
            <a:xfrm>
              <a:off x="4141191" y="3999531"/>
              <a:ext cx="1212231" cy="1212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6525739" y="1285222"/>
            <a:ext cx="3503697" cy="5075661"/>
            <a:chOff x="7577073" y="490365"/>
            <a:chExt cx="3503697" cy="5075661"/>
          </a:xfrm>
        </p:grpSpPr>
        <p:pic>
          <p:nvPicPr>
            <p:cNvPr id="41" name="Picture 40"/>
            <p:cNvPicPr>
              <a:picLocks noChangeAspect="1"/>
            </p:cNvPicPr>
            <p:nvPr/>
          </p:nvPicPr>
          <p:blipFill>
            <a:blip r:embed="rId12" cstate="email">
              <a:extLst>
                <a:ext uri="{BEBA8EAE-BF5A-486C-A8C5-ECC9F3942E4B}">
                  <a14:imgProps xmlns:a14="http://schemas.microsoft.com/office/drawing/2010/main">
                    <a14:imgLayer r:embed="rId13">
                      <a14:imgEffect>
                        <a14:backgroundRemoval t="0" b="100000" l="9794" r="89691">
                          <a14:foregroundMark x1="57732" y1="38918" x2="57732" y2="38918"/>
                        </a14:backgroundRemoval>
                      </a14:imgEffect>
                    </a14:imgLayer>
                  </a14:imgProps>
                </a:ext>
                <a:ext uri="{28A0092B-C50C-407E-A947-70E740481C1C}">
                  <a14:useLocalDpi xmlns:a14="http://schemas.microsoft.com/office/drawing/2010/main"/>
                </a:ext>
              </a:extLst>
            </a:blip>
            <a:stretch>
              <a:fillRect/>
            </a:stretch>
          </p:blipFill>
          <p:spPr>
            <a:xfrm>
              <a:off x="8391607" y="490365"/>
              <a:ext cx="1613331" cy="1613331"/>
            </a:xfrm>
            <a:prstGeom prst="rect">
              <a:avLst/>
            </a:prstGeom>
          </p:spPr>
        </p:pic>
        <p:grpSp>
          <p:nvGrpSpPr>
            <p:cNvPr id="42" name="Group 41"/>
            <p:cNvGrpSpPr/>
            <p:nvPr/>
          </p:nvGrpSpPr>
          <p:grpSpPr>
            <a:xfrm>
              <a:off x="7765162" y="4513193"/>
              <a:ext cx="1706696" cy="980537"/>
              <a:chOff x="3841390" y="4656525"/>
              <a:chExt cx="2774032" cy="1593747"/>
            </a:xfrm>
          </p:grpSpPr>
          <p:pic>
            <p:nvPicPr>
              <p:cNvPr id="43" name="Picture 42"/>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779295" y="4656525"/>
                <a:ext cx="1836127" cy="1358735"/>
              </a:xfrm>
              <a:prstGeom prst="rect">
                <a:avLst/>
              </a:prstGeom>
            </p:spPr>
          </p:pic>
          <p:pic>
            <p:nvPicPr>
              <p:cNvPr id="44" name="Picture 43"/>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841390" y="4891539"/>
                <a:ext cx="1836127" cy="1358733"/>
              </a:xfrm>
              <a:prstGeom prst="rect">
                <a:avLst/>
              </a:prstGeom>
            </p:spPr>
          </p:pic>
        </p:grpSp>
        <p:pic>
          <p:nvPicPr>
            <p:cNvPr id="45" name="Picture 3" descr="C:\Users\gcorsetti\Desktop\gait_lacrosse_icon_lacrosse_chest_protec_2761_0.jpg"/>
            <p:cNvPicPr>
              <a:picLocks noChangeAspect="1" noChangeArrowheads="1"/>
            </p:cNvPicPr>
            <p:nvPr/>
          </p:nvPicPr>
          <p:blipFill>
            <a:blip r:embed="rId24" cstate="email">
              <a:extLst>
                <a:ext uri="{BEBA8EAE-BF5A-486C-A8C5-ECC9F3942E4B}">
                  <a14:imgProps xmlns:a14="http://schemas.microsoft.com/office/drawing/2010/main">
                    <a14:imgLayer r:embed="rId25">
                      <a14:imgEffect>
                        <a14:backgroundRemoval t="0" b="100000" l="10135" r="90203">
                          <a14:foregroundMark x1="35135" y1="34459" x2="35135" y2="34459"/>
                          <a14:foregroundMark x1="41216" y1="45608" x2="41216" y2="45608"/>
                          <a14:foregroundMark x1="59628" y1="44764" x2="59628" y2="44764"/>
                          <a14:foregroundMark x1="50169" y1="58277" x2="50169" y2="58277"/>
                        </a14:backgroundRemoval>
                      </a14:imgEffect>
                    </a14:imgLayer>
                  </a14:imgProps>
                </a:ext>
                <a:ext uri="{28A0092B-C50C-407E-A947-70E740481C1C}">
                  <a14:useLocalDpi xmlns:a14="http://schemas.microsoft.com/office/drawing/2010/main"/>
                </a:ext>
              </a:extLst>
            </a:blip>
            <a:srcRect/>
            <a:stretch>
              <a:fillRect/>
            </a:stretch>
          </p:blipFill>
          <p:spPr bwMode="auto">
            <a:xfrm>
              <a:off x="8431153" y="2628337"/>
              <a:ext cx="1942342" cy="19423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gcorsetti\Desktop\F091E410.jpg"/>
            <p:cNvPicPr>
              <a:picLocks noChangeAspect="1" noChangeArrowheads="1"/>
            </p:cNvPicPr>
            <p:nvPr/>
          </p:nvPicPr>
          <p:blipFill>
            <a:blip r:embed="rId22" cstate="email">
              <a:extLst>
                <a:ext uri="{BEBA8EAE-BF5A-486C-A8C5-ECC9F3942E4B}">
                  <a14:imgProps xmlns:a14="http://schemas.microsoft.com/office/drawing/2010/main">
                    <a14:imgLayer r:embed="rId23">
                      <a14:imgEffect>
                        <a14:backgroundRemoval t="0" b="100000" l="10000" r="90000">
                          <a14:foregroundMark x1="44091" y1="18182" x2="44091" y2="18182"/>
                          <a14:foregroundMark x1="56364" y1="16818" x2="56364" y2="16818"/>
                          <a14:foregroundMark x1="68636" y1="22727" x2="68636" y2="22727"/>
                          <a14:foregroundMark x1="35909" y1="50909" x2="35909" y2="50909"/>
                        </a14:backgroundRemoval>
                      </a14:imgEffect>
                    </a14:imgLayer>
                  </a14:imgProps>
                </a:ext>
                <a:ext uri="{28A0092B-C50C-407E-A947-70E740481C1C}">
                  <a14:useLocalDpi xmlns:a14="http://schemas.microsoft.com/office/drawing/2010/main"/>
                </a:ext>
              </a:extLst>
            </a:blip>
            <a:srcRect/>
            <a:stretch>
              <a:fillRect/>
            </a:stretch>
          </p:blipFill>
          <p:spPr bwMode="auto">
            <a:xfrm>
              <a:off x="9868539" y="4353795"/>
              <a:ext cx="1212231" cy="121223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0" b="100000" l="0" r="100000">
                          <a14:foregroundMark x1="64557" y1="77848" x2="64557" y2="77848"/>
                          <a14:foregroundMark x1="74684" y1="76582" x2="74684" y2="76582"/>
                          <a14:foregroundMark x1="50633" y1="67722" x2="50633" y2="67722"/>
                          <a14:foregroundMark x1="35443" y1="67089" x2="35443" y2="67089"/>
                          <a14:foregroundMark x1="20253" y1="67089" x2="20253" y2="67089"/>
                          <a14:foregroundMark x1="43038" y1="68987" x2="43038" y2="68987"/>
                        </a14:backgroundRemoval>
                      </a14:imgEffect>
                    </a14:imgLayer>
                  </a14:imgProps>
                </a:ext>
                <a:ext uri="{28A0092B-C50C-407E-A947-70E740481C1C}">
                  <a14:useLocalDpi xmlns:a14="http://schemas.microsoft.com/office/drawing/2010/main"/>
                </a:ext>
              </a:extLst>
            </a:blip>
            <a:srcRect/>
            <a:stretch/>
          </p:blipFill>
          <p:spPr>
            <a:xfrm flipV="1">
              <a:off x="10262991" y="2850069"/>
              <a:ext cx="752921" cy="1505841"/>
            </a:xfrm>
            <a:prstGeom prst="rect">
              <a:avLst/>
            </a:prstGeom>
          </p:spPr>
        </p:pic>
        <p:pic>
          <p:nvPicPr>
            <p:cNvPr id="48" name="Picture 47"/>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494" b="96835" l="8861" r="100000">
                          <a14:foregroundMark x1="58228" y1="82278" x2="58228" y2="82278"/>
                          <a14:foregroundMark x1="62025" y1="87975" x2="62025" y2="87975"/>
                          <a14:foregroundMark x1="49367" y1="88608" x2="49367" y2="88608"/>
                          <a14:foregroundMark x1="70886" y1="87975" x2="70886" y2="87975"/>
                          <a14:foregroundMark x1="32911" y1="66456" x2="32911" y2="66456"/>
                          <a14:foregroundMark x1="63291" y1="51899" x2="63291" y2="51899"/>
                          <a14:foregroundMark x1="69620" y1="52532" x2="69620" y2="52532"/>
                          <a14:foregroundMark x1="32911" y1="71519" x2="32911" y2="71519"/>
                          <a14:foregroundMark x1="30380" y1="66456" x2="30380" y2="66456"/>
                          <a14:foregroundMark x1="56962" y1="48101" x2="56962" y2="48101"/>
                          <a14:foregroundMark x1="40506" y1="45570" x2="40506" y2="45570"/>
                        </a14:backgroundRemoval>
                      </a14:imgEffect>
                    </a14:imgLayer>
                  </a14:imgProps>
                </a:ext>
                <a:ext uri="{28A0092B-C50C-407E-A947-70E740481C1C}">
                  <a14:useLocalDpi xmlns:a14="http://schemas.microsoft.com/office/drawing/2010/main"/>
                </a:ext>
              </a:extLst>
            </a:blip>
            <a:srcRect/>
            <a:stretch/>
          </p:blipFill>
          <p:spPr>
            <a:xfrm flipV="1">
              <a:off x="7577073" y="3059760"/>
              <a:ext cx="752920" cy="1505841"/>
            </a:xfrm>
            <a:prstGeom prst="rect">
              <a:avLst/>
            </a:prstGeom>
          </p:spPr>
        </p:pic>
        <p:pic>
          <p:nvPicPr>
            <p:cNvPr id="49" name="Picture 2" descr="C:\Users\gcorsetti\Desktop\shock-doctor-gel-max-mouth-guard-18.jpg"/>
            <p:cNvPicPr>
              <a:picLocks noChangeAspect="1" noChangeArrowheads="1"/>
            </p:cNvPicPr>
            <p:nvPr/>
          </p:nvPicPr>
          <p:blipFill>
            <a:blip r:embed="rId18" cstate="email">
              <a:extLst>
                <a:ext uri="{BEBA8EAE-BF5A-486C-A8C5-ECC9F3942E4B}">
                  <a14:imgProps xmlns:a14="http://schemas.microsoft.com/office/drawing/2010/main">
                    <a14:imgLayer r:embed="rId19">
                      <a14:imgEffect>
                        <a14:backgroundRemoval t="10000" b="90000" l="0" r="99250"/>
                      </a14:imgEffect>
                    </a14:imgLayer>
                  </a14:imgProps>
                </a:ext>
                <a:ext uri="{28A0092B-C50C-407E-A947-70E740481C1C}">
                  <a14:useLocalDpi xmlns:a14="http://schemas.microsoft.com/office/drawing/2010/main"/>
                </a:ext>
              </a:extLst>
            </a:blip>
            <a:srcRect/>
            <a:stretch>
              <a:fillRect/>
            </a:stretch>
          </p:blipFill>
          <p:spPr bwMode="auto">
            <a:xfrm>
              <a:off x="10092171" y="1336425"/>
              <a:ext cx="639794" cy="63979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gcorsetti\Desktop\blackthroatguard_4.jpg"/>
            <p:cNvPicPr>
              <a:picLocks noChangeAspect="1" noChangeArrowheads="1"/>
            </p:cNvPicPr>
            <p:nvPr/>
          </p:nvPicPr>
          <p:blipFill>
            <a:blip r:embed="rId26" cstate="email">
              <a:extLst>
                <a:ext uri="{BEBA8EAE-BF5A-486C-A8C5-ECC9F3942E4B}">
                  <a14:imgProps xmlns:a14="http://schemas.microsoft.com/office/drawing/2010/main">
                    <a14:imgLayer r:embed="rId27">
                      <a14:imgEffect>
                        <a14:backgroundRemoval t="9000" b="89000" l="0" r="100000"/>
                      </a14:imgEffect>
                    </a14:imgLayer>
                  </a14:imgProps>
                </a:ext>
                <a:ext uri="{28A0092B-C50C-407E-A947-70E740481C1C}">
                  <a14:useLocalDpi xmlns:a14="http://schemas.microsoft.com/office/drawing/2010/main"/>
                </a:ext>
              </a:extLst>
            </a:blip>
            <a:srcRect/>
            <a:stretch>
              <a:fillRect/>
            </a:stretch>
          </p:blipFill>
          <p:spPr bwMode="auto">
            <a:xfrm>
              <a:off x="8518386" y="1623900"/>
              <a:ext cx="1226169" cy="12261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peech Bubble: Rectangle with Corners Rounded 1">
            <a:extLst>
              <a:ext uri="{FF2B5EF4-FFF2-40B4-BE49-F238E27FC236}">
                <a16:creationId xmlns:a16="http://schemas.microsoft.com/office/drawing/2014/main" id="{BA9D165E-2C85-7D64-375F-4C6D2E375050}"/>
              </a:ext>
            </a:extLst>
          </p:cNvPr>
          <p:cNvSpPr/>
          <p:nvPr/>
        </p:nvSpPr>
        <p:spPr>
          <a:xfrm>
            <a:off x="10343889" y="528415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sp>
        <p:nvSpPr>
          <p:cNvPr id="3" name="TextBox 2">
            <a:extLst>
              <a:ext uri="{FF2B5EF4-FFF2-40B4-BE49-F238E27FC236}">
                <a16:creationId xmlns:a16="http://schemas.microsoft.com/office/drawing/2014/main" id="{C242C5AD-7FE9-9EEA-FD34-B529E3A2F6F8}"/>
              </a:ext>
            </a:extLst>
          </p:cNvPr>
          <p:cNvSpPr txBox="1"/>
          <p:nvPr/>
        </p:nvSpPr>
        <p:spPr>
          <a:xfrm>
            <a:off x="168778" y="98333"/>
            <a:ext cx="10717143"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REQUIRED PLAYER EQUIPMENT</a:t>
            </a:r>
          </a:p>
        </p:txBody>
      </p:sp>
      <p:pic>
        <p:nvPicPr>
          <p:cNvPr id="24" name="Audio 23">
            <a:hlinkClick r:id="" action="ppaction://media"/>
            <a:extLst>
              <a:ext uri="{FF2B5EF4-FFF2-40B4-BE49-F238E27FC236}">
                <a16:creationId xmlns:a16="http://schemas.microsoft.com/office/drawing/2014/main" id="{01FC155C-1D10-007A-4C84-91EE8D3434ED}"/>
              </a:ext>
            </a:extLst>
          </p:cNvPr>
          <p:cNvPicPr>
            <a:picLocks noChangeAspect="1"/>
          </p:cNvPicPr>
          <p:nvPr>
            <a:audioFile r:link="rId3"/>
            <p:extLst>
              <p:ext uri="{DAA4B4D4-6D71-4841-9C94-3DE7FCFB9230}">
                <p14:media xmlns:p14="http://schemas.microsoft.com/office/powerpoint/2010/main" r:embed="rId2"/>
              </p:ext>
            </p:extLst>
          </p:nvPr>
        </p:nvPicPr>
        <p:blipFill>
          <a:blip r:embed="rId28"/>
          <a:srcRect l="-118750" t="-118750" r="-118750" b="-118750"/>
          <a:stretch>
            <a:fillRect/>
          </a:stretch>
        </p:blipFill>
        <p:spPr>
          <a:xfrm>
            <a:off x="10052304" y="4733294"/>
            <a:ext cx="2057400" cy="2057400"/>
          </a:xfrm>
          <a:prstGeom prst="ellipse">
            <a:avLst/>
          </a:prstGeom>
        </p:spPr>
      </p:pic>
    </p:spTree>
    <p:custDataLst>
      <p:tags r:id="rId1"/>
    </p:custDataLst>
    <p:extLst>
      <p:ext uri="{BB962C8B-B14F-4D97-AF65-F5344CB8AC3E}">
        <p14:creationId xmlns:p14="http://schemas.microsoft.com/office/powerpoint/2010/main" val="2619845082"/>
      </p:ext>
    </p:extLst>
  </p:cSld>
  <p:clrMapOvr>
    <a:masterClrMapping/>
  </p:clrMapOvr>
  <mc:AlternateContent xmlns:mc="http://schemas.openxmlformats.org/markup-compatibility/2006" xmlns:p14="http://schemas.microsoft.com/office/powerpoint/2010/main">
    <mc:Choice Requires="p14">
      <p:transition spd="slow" p14:dur="2000" advTm="64701"/>
    </mc:Choice>
    <mc:Fallback xmlns="">
      <p:transition spd="slow" advTm="6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4"/>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1A0B23-6618-44C1-9D25-4A323FCC9F6F}"/>
              </a:ext>
            </a:extLst>
          </p:cNvPr>
          <p:cNvSpPr>
            <a:spLocks noGrp="1"/>
          </p:cNvSpPr>
          <p:nvPr>
            <p:ph idx="4294967295"/>
          </p:nvPr>
        </p:nvSpPr>
        <p:spPr>
          <a:xfrm>
            <a:off x="313898" y="1000125"/>
            <a:ext cx="7040989" cy="938719"/>
          </a:xfrm>
          <a:prstGeom prst="rect">
            <a:avLst/>
          </a:prstGeom>
        </p:spPr>
        <p:txBody>
          <a:bodyPr vert="horz" lIns="91440" tIns="45720" rIns="91440" bIns="45720" rtlCol="0" anchor="t">
            <a:normAutofit/>
          </a:bodyPr>
          <a:lstStyle/>
          <a:p>
            <a:r>
              <a:rPr lang="en-US" dirty="0">
                <a:latin typeface="Azeri Sans" pitchFamily="2" charset="0"/>
                <a:cs typeface="Helvetica"/>
              </a:rPr>
              <a:t>Added requirement for protective cup or pelvic protector</a:t>
            </a:r>
          </a:p>
        </p:txBody>
      </p:sp>
      <p:pic>
        <p:nvPicPr>
          <p:cNvPr id="5" name="Picture 4">
            <a:extLst>
              <a:ext uri="{FF2B5EF4-FFF2-40B4-BE49-F238E27FC236}">
                <a16:creationId xmlns:a16="http://schemas.microsoft.com/office/drawing/2014/main" id="{B982CF1B-5C23-4BC8-8F64-91127F56359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59369" y="4640632"/>
            <a:ext cx="1883391" cy="1869050"/>
          </a:xfrm>
          <a:prstGeom prst="rect">
            <a:avLst/>
          </a:prstGeom>
        </p:spPr>
      </p:pic>
      <p:pic>
        <p:nvPicPr>
          <p:cNvPr id="6" name="Picture 5">
            <a:extLst>
              <a:ext uri="{FF2B5EF4-FFF2-40B4-BE49-F238E27FC236}">
                <a16:creationId xmlns:a16="http://schemas.microsoft.com/office/drawing/2014/main" id="{77087999-5F46-4CD8-AA08-A5058F225AFA}"/>
              </a:ext>
            </a:extLst>
          </p:cNvPr>
          <p:cNvPicPr>
            <a:picLocks noChangeAspect="1"/>
          </p:cNvPicPr>
          <p:nvPr/>
        </p:nvPicPr>
        <p:blipFill>
          <a:blip r:embed="rId7"/>
          <a:stretch>
            <a:fillRect/>
          </a:stretch>
        </p:blipFill>
        <p:spPr>
          <a:xfrm>
            <a:off x="1296537" y="4666986"/>
            <a:ext cx="2046582" cy="1816342"/>
          </a:xfrm>
          <a:prstGeom prst="rect">
            <a:avLst/>
          </a:prstGeom>
        </p:spPr>
      </p:pic>
      <p:sp>
        <p:nvSpPr>
          <p:cNvPr id="7" name="TextBox 6">
            <a:extLst>
              <a:ext uri="{FF2B5EF4-FFF2-40B4-BE49-F238E27FC236}">
                <a16:creationId xmlns:a16="http://schemas.microsoft.com/office/drawing/2014/main" id="{6F6D497F-5A10-47D6-B85C-5F7168B233F2}"/>
              </a:ext>
            </a:extLst>
          </p:cNvPr>
          <p:cNvSpPr txBox="1"/>
          <p:nvPr/>
        </p:nvSpPr>
        <p:spPr>
          <a:xfrm>
            <a:off x="201066" y="162096"/>
            <a:ext cx="11347931"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REQUIRED EQUIPMENT– RECENT CHANGES</a:t>
            </a:r>
          </a:p>
        </p:txBody>
      </p:sp>
      <p:pic>
        <p:nvPicPr>
          <p:cNvPr id="4" name="Picture 4" descr="C:\Users\gcorsetti\Desktop\F091E410.jpg">
            <a:extLst>
              <a:ext uri="{FF2B5EF4-FFF2-40B4-BE49-F238E27FC236}">
                <a16:creationId xmlns:a16="http://schemas.microsoft.com/office/drawing/2014/main" id="{FBDB676D-9D5E-0912-F785-DFBAED26C623}"/>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100000" l="10000" r="90000">
                        <a14:foregroundMark x1="44091" y1="18182" x2="44091" y2="18182"/>
                        <a14:foregroundMark x1="56364" y1="16818" x2="56364" y2="16818"/>
                        <a14:foregroundMark x1="68636" y1="22727" x2="68636" y2="22727"/>
                        <a14:foregroundMark x1="35909" y1="50909" x2="35909" y2="50909"/>
                      </a14:backgroundRemoval>
                    </a14:imgEffect>
                  </a14:imgLayer>
                </a14:imgProps>
              </a:ext>
              <a:ext uri="{28A0092B-C50C-407E-A947-70E740481C1C}">
                <a14:useLocalDpi xmlns:a14="http://schemas.microsoft.com/office/drawing/2010/main"/>
              </a:ext>
            </a:extLst>
          </a:blip>
          <a:srcRect/>
          <a:stretch>
            <a:fillRect/>
          </a:stretch>
        </p:blipFill>
        <p:spPr bwMode="auto">
          <a:xfrm>
            <a:off x="3108727" y="2039852"/>
            <a:ext cx="1212231" cy="12122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936D05-1B1F-B42D-10A1-ADF8E614B8D0}"/>
              </a:ext>
            </a:extLst>
          </p:cNvPr>
          <p:cNvSpPr txBox="1"/>
          <p:nvPr/>
        </p:nvSpPr>
        <p:spPr>
          <a:xfrm>
            <a:off x="313898" y="3472245"/>
            <a:ext cx="6890863" cy="954107"/>
          </a:xfrm>
          <a:prstGeom prst="rect">
            <a:avLst/>
          </a:prstGeom>
          <a:noFill/>
        </p:spPr>
        <p:txBody>
          <a:bodyPr wrap="square">
            <a:spAutoFit/>
          </a:bodyPr>
          <a:lstStyle/>
          <a:p>
            <a:pPr marL="228600" indent="-228600">
              <a:buFont typeface="Arial" panose="020B0604020202020204" pitchFamily="34" charset="0"/>
              <a:buChar char="•"/>
            </a:pPr>
            <a:r>
              <a:rPr lang="en-US" sz="2800" dirty="0">
                <a:latin typeface="Azeri Sans" pitchFamily="2" charset="0"/>
                <a:cs typeface="Helvetica"/>
              </a:rPr>
              <a:t>Added Chest Protector Requirement that adds protection for </a:t>
            </a:r>
            <a:r>
              <a:rPr lang="en-US" sz="2800" dirty="0" err="1">
                <a:latin typeface="Azeri Sans" pitchFamily="2" charset="0"/>
                <a:cs typeface="Helvetica"/>
              </a:rPr>
              <a:t>comio</a:t>
            </a:r>
            <a:r>
              <a:rPr lang="en-US" sz="2800" dirty="0">
                <a:latin typeface="Azeri Sans" pitchFamily="2" charset="0"/>
                <a:cs typeface="Helvetica"/>
              </a:rPr>
              <a:t>-cordis</a:t>
            </a:r>
          </a:p>
        </p:txBody>
      </p:sp>
      <p:pic>
        <p:nvPicPr>
          <p:cNvPr id="13" name="Picture 12" descr="A picture containing grass, outdoor, person, player&#10;&#10;Description automatically generated">
            <a:extLst>
              <a:ext uri="{FF2B5EF4-FFF2-40B4-BE49-F238E27FC236}">
                <a16:creationId xmlns:a16="http://schemas.microsoft.com/office/drawing/2014/main" id="{08745F23-1799-CD97-C442-DE57741109EB}"/>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960" b="99022" l="0" r="93863">
                        <a14:foregroundMark x1="12000" y1="86780" x2="12000" y2="86780"/>
                        <a14:foregroundMark x1="9644" y1="75009" x2="9644" y2="75009"/>
                        <a14:foregroundMark x1="7233" y1="76820" x2="7233" y2="76820"/>
                        <a14:foregroundMark x1="41205" y1="93336" x2="41205" y2="93336"/>
                        <a14:foregroundMark x1="45425" y1="92539" x2="45425" y2="92539"/>
                        <a14:foregroundMark x1="42740" y1="95509" x2="42740" y2="95509"/>
                        <a14:foregroundMark x1="42740" y1="95509" x2="42740" y2="95509"/>
                        <a14:foregroundMark x1="42740" y1="95509" x2="42740" y2="95509"/>
                        <a14:foregroundMark x1="87233" y1="89533" x2="87233" y2="89533"/>
                        <a14:foregroundMark x1="68877" y1="86563" x2="68877" y2="86563"/>
                        <a14:foregroundMark x1="68877" y1="86563" x2="68877" y2="86563"/>
                        <a14:foregroundMark x1="41808" y1="97899" x2="41808" y2="97899"/>
                        <a14:foregroundMark x1="41808" y1="97899" x2="41808" y2="97899"/>
                        <a14:foregroundMark x1="22247" y1="91344" x2="22247" y2="91344"/>
                        <a14:foregroundMark x1="22247" y1="91344" x2="22247" y2="91344"/>
                        <a14:foregroundMark x1="1479" y1="74430" x2="1479" y2="74430"/>
                        <a14:foregroundMark x1="3890" y1="81782" x2="3890" y2="81782"/>
                        <a14:foregroundMark x1="17425" y1="86563" x2="17425" y2="86563"/>
                        <a14:foregroundMark x1="18959" y1="87975" x2="29151" y2="92322"/>
                        <a14:foregroundMark x1="1479" y1="78196" x2="3890" y2="88156"/>
                        <a14:foregroundMark x1="3890" y1="88156" x2="2685" y2="83194"/>
                        <a14:foregroundMark x1="0" y1="84281" x2="2630" y2="83194"/>
                        <a14:foregroundMark x1="5699" y1="94712" x2="90849" y2="97320"/>
                        <a14:foregroundMark x1="86630" y1="97102" x2="86630" y2="97102"/>
                        <a14:foregroundMark x1="86630" y1="97102" x2="86630" y2="97102"/>
                        <a14:foregroundMark x1="86630" y1="97102" x2="86630" y2="97102"/>
                        <a14:foregroundMark x1="86630" y1="97102" x2="89041" y2="97718"/>
                        <a14:foregroundMark x1="89041" y1="97718" x2="89041" y2="97718"/>
                        <a14:foregroundMark x1="85425" y1="94712" x2="85425" y2="94712"/>
                        <a14:foregroundMark x1="85425" y1="99095" x2="85425" y2="99095"/>
                        <a14:foregroundMark x1="93863" y1="98515" x2="93863" y2="98515"/>
                        <a14:foregroundMark x1="89644" y1="97899" x2="89644" y2="97899"/>
                        <a14:foregroundMark x1="88164" y1="95509" x2="88164" y2="95509"/>
                        <a14:foregroundMark x1="88164" y1="95509" x2="88164" y2="95509"/>
                        <a14:foregroundMark x1="88164" y1="95509" x2="88164" y2="95509"/>
                        <a14:foregroundMark x1="88164" y1="95509" x2="88164" y2="95509"/>
                        <a14:foregroundMark x1="86959" y1="94712" x2="86959" y2="94712"/>
                        <a14:foregroundMark x1="86959" y1="94712" x2="86959" y2="94712"/>
                        <a14:foregroundMark x1="86959" y1="94712" x2="86959" y2="94712"/>
                        <a14:foregroundMark x1="86959" y1="94712" x2="86959" y2="94712"/>
                        <a14:foregroundMark x1="86959" y1="94712" x2="86959" y2="94712"/>
                        <a14:foregroundMark x1="86959" y1="98117" x2="86959" y2="98117"/>
                        <a14:foregroundMark x1="86959" y1="98117" x2="86959" y2="98117"/>
                        <a14:foregroundMark x1="86959" y1="98117" x2="86959" y2="98117"/>
                      </a14:backgroundRemoval>
                    </a14:imgEffect>
                  </a14:imgLayer>
                </a14:imgProps>
              </a:ext>
              <a:ext uri="{28A0092B-C50C-407E-A947-70E740481C1C}">
                <a14:useLocalDpi xmlns:a14="http://schemas.microsoft.com/office/drawing/2010/main"/>
              </a:ext>
            </a:extLst>
          </a:blip>
          <a:srcRect/>
          <a:stretch/>
        </p:blipFill>
        <p:spPr>
          <a:xfrm>
            <a:off x="7656394" y="-87682"/>
            <a:ext cx="4535606" cy="6857990"/>
          </a:xfrm>
          <a:prstGeom prst="rect">
            <a:avLst/>
          </a:prstGeom>
        </p:spPr>
      </p:pic>
      <p:pic>
        <p:nvPicPr>
          <p:cNvPr id="8" name="Picture 7">
            <a:extLst>
              <a:ext uri="{FF2B5EF4-FFF2-40B4-BE49-F238E27FC236}">
                <a16:creationId xmlns:a16="http://schemas.microsoft.com/office/drawing/2014/main" id="{681E92DE-95E3-4034-8DB8-2549294604E1}"/>
              </a:ext>
            </a:extLst>
          </p:cNvPr>
          <p:cNvPicPr>
            <a:picLocks noChangeAspect="1"/>
          </p:cNvPicPr>
          <p:nvPr/>
        </p:nvPicPr>
        <p:blipFill>
          <a:blip r:embed="rId12"/>
          <a:stretch>
            <a:fillRect/>
          </a:stretch>
        </p:blipFill>
        <p:spPr>
          <a:xfrm>
            <a:off x="5443606" y="1786135"/>
            <a:ext cx="2798307" cy="1298561"/>
          </a:xfrm>
          <a:prstGeom prst="rect">
            <a:avLst/>
          </a:prstGeom>
        </p:spPr>
      </p:pic>
      <p:pic>
        <p:nvPicPr>
          <p:cNvPr id="15" name="Audio 14">
            <a:hlinkClick r:id="" action="ppaction://media"/>
            <a:extLst>
              <a:ext uri="{FF2B5EF4-FFF2-40B4-BE49-F238E27FC236}">
                <a16:creationId xmlns:a16="http://schemas.microsoft.com/office/drawing/2014/main" id="{0E6F26AA-1277-0237-DEC8-F932265218CB}"/>
              </a:ext>
            </a:extLst>
          </p:cNvPr>
          <p:cNvPicPr>
            <a:picLocks noChangeAspect="1"/>
          </p:cNvPicPr>
          <p:nvPr>
            <a:audioFile r:link="rId3"/>
            <p:extLst>
              <p:ext uri="{DAA4B4D4-6D71-4841-9C94-3DE7FCFB9230}">
                <p14:media xmlns:p14="http://schemas.microsoft.com/office/powerpoint/2010/main" r:embed="rId2"/>
              </p:ext>
            </p:extLst>
          </p:nvPr>
        </p:nvPicPr>
        <p:blipFill>
          <a:blip r:embed="rId13"/>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31296142"/>
      </p:ext>
    </p:extLst>
  </p:cSld>
  <p:clrMapOvr>
    <a:masterClrMapping/>
  </p:clrMapOvr>
  <mc:AlternateContent xmlns:mc="http://schemas.openxmlformats.org/markup-compatibility/2006" xmlns:p14="http://schemas.microsoft.com/office/powerpoint/2010/main">
    <mc:Choice Requires="p14">
      <p:transition spd="slow" p14:dur="2000" advTm="25001"/>
    </mc:Choice>
    <mc:Fallback xmlns="">
      <p:transition spd="slow" advTm="2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TIMING" val="|11|1.8|4.5|3.5"/>
</p:tagLst>
</file>

<file path=ppt/tags/tag54.xml><?xml version="1.0" encoding="utf-8"?>
<p:tagLst xmlns:a="http://schemas.openxmlformats.org/drawingml/2006/main" xmlns:r="http://schemas.openxmlformats.org/officeDocument/2006/relationships" xmlns:p="http://schemas.openxmlformats.org/presentationml/2006/main">
  <p:tag name="TIMING" val="|43.9"/>
</p:tagLst>
</file>

<file path=ppt/tags/tag55.xml><?xml version="1.0" encoding="utf-8"?>
<p:tagLst xmlns:a="http://schemas.openxmlformats.org/drawingml/2006/main" xmlns:r="http://schemas.openxmlformats.org/officeDocument/2006/relationships" xmlns:p="http://schemas.openxmlformats.org/presentationml/2006/main">
  <p:tag name="TIMING" val="|16.7"/>
</p:tagLst>
</file>

<file path=ppt/tags/tag56.xml><?xml version="1.0" encoding="utf-8"?>
<p:tagLst xmlns:a="http://schemas.openxmlformats.org/drawingml/2006/main" xmlns:r="http://schemas.openxmlformats.org/officeDocument/2006/relationships" xmlns:p="http://schemas.openxmlformats.org/presentationml/2006/main">
  <p:tag name="TIMING" val="|20.8|12.7|8.9"/>
</p:tagLst>
</file>

<file path=ppt/tags/tag57.xml><?xml version="1.0" encoding="utf-8"?>
<p:tagLst xmlns:a="http://schemas.openxmlformats.org/drawingml/2006/main" xmlns:r="http://schemas.openxmlformats.org/officeDocument/2006/relationships" xmlns:p="http://schemas.openxmlformats.org/presentationml/2006/main">
  <p:tag name="TIMING" val="|6.9|29.3|26.7"/>
</p:tagLst>
</file>

<file path=ppt/tags/tag58.xml><?xml version="1.0" encoding="utf-8"?>
<p:tagLst xmlns:a="http://schemas.openxmlformats.org/drawingml/2006/main" xmlns:r="http://schemas.openxmlformats.org/officeDocument/2006/relationships" xmlns:p="http://schemas.openxmlformats.org/presentationml/2006/main">
  <p:tag name="TIMING" val="|23.1"/>
</p:tagLst>
</file>

<file path=ppt/tags/tag59.xml><?xml version="1.0" encoding="utf-8"?>
<p:tagLst xmlns:a="http://schemas.openxmlformats.org/drawingml/2006/main" xmlns:r="http://schemas.openxmlformats.org/officeDocument/2006/relationships" xmlns:p="http://schemas.openxmlformats.org/presentationml/2006/main">
  <p:tag name="TIMING" val="|38.4"/>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TIMING" val="|19.9"/>
</p:tagLst>
</file>

<file path=ppt/tags/tag61.xml><?xml version="1.0" encoding="utf-8"?>
<p:tagLst xmlns:a="http://schemas.openxmlformats.org/drawingml/2006/main" xmlns:r="http://schemas.openxmlformats.org/officeDocument/2006/relationships" xmlns:p="http://schemas.openxmlformats.org/presentationml/2006/main">
  <p:tag name="TIMING" val="|25.7"/>
</p:tagLst>
</file>

<file path=ppt/tags/tag62.xml><?xml version="1.0" encoding="utf-8"?>
<p:tagLst xmlns:a="http://schemas.openxmlformats.org/drawingml/2006/main" xmlns:r="http://schemas.openxmlformats.org/officeDocument/2006/relationships" xmlns:p="http://schemas.openxmlformats.org/presentationml/2006/main">
  <p:tag name="TIMING" val="|20.7"/>
</p:tagLst>
</file>

<file path=ppt/tags/tag63.xml><?xml version="1.0" encoding="utf-8"?>
<p:tagLst xmlns:a="http://schemas.openxmlformats.org/drawingml/2006/main" xmlns:r="http://schemas.openxmlformats.org/officeDocument/2006/relationships" xmlns:p="http://schemas.openxmlformats.org/presentationml/2006/main">
  <p:tag name="TIMING" val="|37.2"/>
</p:tagLst>
</file>

<file path=ppt/tags/tag64.xml><?xml version="1.0" encoding="utf-8"?>
<p:tagLst xmlns:a="http://schemas.openxmlformats.org/drawingml/2006/main" xmlns:r="http://schemas.openxmlformats.org/officeDocument/2006/relationships" xmlns:p="http://schemas.openxmlformats.org/presentationml/2006/main">
  <p:tag name="TIMING" val="|21.5"/>
</p:tagLst>
</file>

<file path=ppt/tags/tag65.xml><?xml version="1.0" encoding="utf-8"?>
<p:tagLst xmlns:a="http://schemas.openxmlformats.org/drawingml/2006/main" xmlns:r="http://schemas.openxmlformats.org/officeDocument/2006/relationships" xmlns:p="http://schemas.openxmlformats.org/presentationml/2006/main">
  <p:tag name="TIMING" val="|18.2|1.6"/>
</p:tagLst>
</file>

<file path=ppt/tags/tag66.xml><?xml version="1.0" encoding="utf-8"?>
<p:tagLst xmlns:a="http://schemas.openxmlformats.org/drawingml/2006/main" xmlns:r="http://schemas.openxmlformats.org/officeDocument/2006/relationships" xmlns:p="http://schemas.openxmlformats.org/presentationml/2006/main">
  <p:tag name="TIMING" val="|0.7|24"/>
</p:tagLst>
</file>

<file path=ppt/tags/tag67.xml><?xml version="1.0" encoding="utf-8"?>
<p:tagLst xmlns:a="http://schemas.openxmlformats.org/drawingml/2006/main" xmlns:r="http://schemas.openxmlformats.org/officeDocument/2006/relationships" xmlns:p="http://schemas.openxmlformats.org/presentationml/2006/main">
  <p:tag name="TIMING" val="|15.9"/>
</p:tagLst>
</file>

<file path=ppt/tags/tag68.xml><?xml version="1.0" encoding="utf-8"?>
<p:tagLst xmlns:a="http://schemas.openxmlformats.org/drawingml/2006/main" xmlns:r="http://schemas.openxmlformats.org/officeDocument/2006/relationships" xmlns:p="http://schemas.openxmlformats.org/presentationml/2006/main">
  <p:tag name="TIMING" val="|34.8"/>
</p:tagLst>
</file>

<file path=ppt/tags/tag69.xml><?xml version="1.0" encoding="utf-8"?>
<p:tagLst xmlns:a="http://schemas.openxmlformats.org/drawingml/2006/main" xmlns:r="http://schemas.openxmlformats.org/officeDocument/2006/relationships" xmlns:p="http://schemas.openxmlformats.org/presentationml/2006/main">
  <p:tag name="TIMING" val="|0.7|2|34.7"/>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TIMING" val="|23.2"/>
</p:tagLst>
</file>

<file path=ppt/tags/tag71.xml><?xml version="1.0" encoding="utf-8"?>
<p:tagLst xmlns:a="http://schemas.openxmlformats.org/drawingml/2006/main" xmlns:r="http://schemas.openxmlformats.org/officeDocument/2006/relationships" xmlns:p="http://schemas.openxmlformats.org/presentationml/2006/main">
  <p:tag name="TIMING" val="|41.6"/>
</p:tagLst>
</file>

<file path=ppt/tags/tag72.xml><?xml version="1.0" encoding="utf-8"?>
<p:tagLst xmlns:a="http://schemas.openxmlformats.org/drawingml/2006/main" xmlns:r="http://schemas.openxmlformats.org/officeDocument/2006/relationships" xmlns:p="http://schemas.openxmlformats.org/presentationml/2006/main">
  <p:tag name="TIMING" val="|16.7"/>
</p:tagLst>
</file>

<file path=ppt/tags/tag73.xml><?xml version="1.0" encoding="utf-8"?>
<p:tagLst xmlns:a="http://schemas.openxmlformats.org/drawingml/2006/main" xmlns:r="http://schemas.openxmlformats.org/officeDocument/2006/relationships" xmlns:p="http://schemas.openxmlformats.org/presentationml/2006/main">
  <p:tag name="TIMING" val="|18.6|4.3"/>
</p:tagLst>
</file>

<file path=ppt/tags/tag74.xml><?xml version="1.0" encoding="utf-8"?>
<p:tagLst xmlns:a="http://schemas.openxmlformats.org/drawingml/2006/main" xmlns:r="http://schemas.openxmlformats.org/officeDocument/2006/relationships" xmlns:p="http://schemas.openxmlformats.org/presentationml/2006/main">
  <p:tag name="TIMING" val="|0.5|0.5|0.4|6.8"/>
</p:tagLst>
</file>

<file path=ppt/tags/tag75.xml><?xml version="1.0" encoding="utf-8"?>
<p:tagLst xmlns:a="http://schemas.openxmlformats.org/drawingml/2006/main" xmlns:r="http://schemas.openxmlformats.org/officeDocument/2006/relationships" xmlns:p="http://schemas.openxmlformats.org/presentationml/2006/main">
  <p:tag name="TIMING" val="|2.4|0.6|0.7|0.4|0.3|0.4|1.5"/>
</p:tagLst>
</file>

<file path=ppt/tags/tag76.xml><?xml version="1.0" encoding="utf-8"?>
<p:tagLst xmlns:a="http://schemas.openxmlformats.org/drawingml/2006/main" xmlns:r="http://schemas.openxmlformats.org/officeDocument/2006/relationships" xmlns:p="http://schemas.openxmlformats.org/presentationml/2006/main">
  <p:tag name="TIMING" val="|1.6|0.7|0.9|1.8|5.3|23.5"/>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2021_ODPTheme_Main">
  <a:themeElements>
    <a:clrScheme name="US LAX">
      <a:dk1>
        <a:sysClr val="windowText" lastClr="000000"/>
      </a:dk1>
      <a:lt1>
        <a:sysClr val="window" lastClr="FFFFFF"/>
      </a:lt1>
      <a:dk2>
        <a:srgbClr val="00073B"/>
      </a:dk2>
      <a:lt2>
        <a:srgbClr val="C9CACC"/>
      </a:lt2>
      <a:accent1>
        <a:srgbClr val="003E7E"/>
      </a:accent1>
      <a:accent2>
        <a:srgbClr val="E51937"/>
      </a:accent2>
      <a:accent3>
        <a:srgbClr val="A5A5A5"/>
      </a:accent3>
      <a:accent4>
        <a:srgbClr val="FEBC11"/>
      </a:accent4>
      <a:accent5>
        <a:srgbClr val="5B9BD5"/>
      </a:accent5>
      <a:accent6>
        <a:srgbClr val="70AD47"/>
      </a:accent6>
      <a:hlink>
        <a:srgbClr val="0563C1"/>
      </a:hlink>
      <a:folHlink>
        <a:srgbClr val="954F72"/>
      </a:folHlink>
    </a:clrScheme>
    <a:fontScheme name="Dharma/Acumin">
      <a:majorFont>
        <a:latin typeface="Dharma Gothic M Bold"/>
        <a:ea typeface=""/>
        <a:cs typeface=""/>
      </a:majorFont>
      <a:minorFont>
        <a:latin typeface="Acumin Pr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a:bodyPr>
      <a:lstStyle>
        <a:defPPr algn="l">
          <a:defRPr dirty="0" smtClean="0"/>
        </a:defPPr>
      </a:lstStyle>
    </a:txDef>
  </a:objectDefaults>
  <a:extraClrSchemeLst/>
  <a:extLst>
    <a:ext uri="{05A4C25C-085E-4340-85A3-A5531E510DB2}">
      <thm15:themeFamily xmlns:thm15="http://schemas.microsoft.com/office/thememl/2012/main" name="2021_ODPTheme_Main" id="{CD0862C6-2BE4-4C20-867A-77B34CE8C2DD}" vid="{90A4E4CD-6BE4-446C-91BF-7B19953A742D}"/>
    </a:ext>
  </a:extLst>
</a:theme>
</file>

<file path=ppt/theme/theme3.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f4bcc57d-5958-4083-8f93-a1c6c20683a6" xsi:nil="true"/>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8" ma:contentTypeDescription="Create a new document." ma:contentTypeScope="" ma:versionID="f6cde86a03c9b35117aad11f9eb3db9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f6cbfc3fd43ac4b14c67050a0c66fdc1"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1424AB-5BBA-4E58-B622-56F099CFE9F8}">
  <ds:schemaRefs>
    <ds:schemaRef ds:uri="http://schemas.microsoft.com/sharepoint/v3/contenttype/forms"/>
  </ds:schemaRefs>
</ds:datastoreItem>
</file>

<file path=customXml/itemProps2.xml><?xml version="1.0" encoding="utf-8"?>
<ds:datastoreItem xmlns:ds="http://schemas.openxmlformats.org/officeDocument/2006/customXml" ds:itemID="{3D6198D4-6704-4FE8-AACB-A971F8BCD761}">
  <ds:schemaRef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terms/"/>
    <ds:schemaRef ds:uri="http://purl.org/dc/dcmitype/"/>
    <ds:schemaRef ds:uri="91965e93-ae8c-442d-9ec4-149738af66dd"/>
    <ds:schemaRef ds:uri="f4bcc57d-5958-4083-8f93-a1c6c20683a6"/>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520828B7-915F-4A96-9F2D-2F0C8BAA2E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4333</Words>
  <Application>Microsoft Office PowerPoint</Application>
  <PresentationFormat>Widescreen</PresentationFormat>
  <Paragraphs>666</Paragraphs>
  <Slides>34</Slides>
  <Notes>33</Notes>
  <HiddenSlides>0</HiddenSlides>
  <MMClips>31</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Office Theme</vt:lpstr>
      <vt:lpstr>2021_ODPTheme_Main</vt:lpstr>
      <vt:lpstr>Body/Content</vt:lpstr>
      <vt:lpstr>1_Body/Content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25</cp:revision>
  <dcterms:created xsi:type="dcterms:W3CDTF">2022-12-01T18:37:12Z</dcterms:created>
  <dcterms:modified xsi:type="dcterms:W3CDTF">2024-10-04T14:15:02Z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4034300.00000000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0x0101004FF246980BFB2340B1C845AE60DDB038</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