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14"/>
  </p:notesMasterIdLst>
  <p:sldIdLst>
    <p:sldId id="268" r:id="rId5"/>
    <p:sldId id="358" r:id="rId6"/>
    <p:sldId id="331" r:id="rId7"/>
    <p:sldId id="332" r:id="rId8"/>
    <p:sldId id="333" r:id="rId9"/>
    <p:sldId id="335" r:id="rId10"/>
    <p:sldId id="350" r:id="rId11"/>
    <p:sldId id="263" r:id="rId12"/>
    <p:sldId id="262" r:id="rId13"/>
  </p:sldIdLst>
  <p:sldSz cx="12192000" cy="6858000"/>
  <p:notesSz cx="6858000" cy="9144000"/>
  <p:embeddedFontLst>
    <p:embeddedFont>
      <p:font typeface="Alt Gothic Comp ATF" panose="020B0608040502040204" pitchFamily="34" charset="77"/>
      <p:regular r:id="rId15"/>
      <p:bold r:id="rId16"/>
    </p:embeddedFont>
    <p:embeddedFont>
      <p:font typeface="Gobold Lowplus" panose="02000500000000000000" pitchFamily="2" charset="0"/>
      <p:regular r:id="rId17"/>
      <p:italic r:id="rId18"/>
    </p:embeddedFont>
    <p:embeddedFont>
      <p:font typeface="Obvia Wide Medium" panose="02000503040000020004" pitchFamily="2" charset="77"/>
      <p:regular r:id="rId19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5B"/>
    <a:srgbClr val="97999B"/>
    <a:srgbClr val="53565A"/>
    <a:srgbClr val="C810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2900DD-9943-3A41-957F-104758CA75E0}" v="6" dt="2025-01-30T18:35:21.2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470"/>
    <p:restoredTop sz="75238"/>
  </p:normalViewPr>
  <p:slideViewPr>
    <p:cSldViewPr snapToGrid="0">
      <p:cViewPr varScale="1">
        <p:scale>
          <a:sx n="95" d="100"/>
          <a:sy n="95" d="100"/>
        </p:scale>
        <p:origin x="8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AEBB0C-B089-1147-9B85-B069D0625A5F}" type="datetimeFigureOut">
              <a:rPr lang="en-US" smtClean="0"/>
              <a:t>1/30/25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0BA792-0CCA-374C-B07C-533805C5E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853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RETURNING OFFICIALS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purpose of this curriculum is to give the trainer “talking points” for virtual and/or </a:t>
            </a:r>
            <a:r>
              <a:rPr lang="en-US"/>
              <a:t>in-person meetings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Returning officials generally benefit more from discussion rather than rule-by-rule lessons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the material as you see fit and use your “style” to make it work for your officials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0BA792-0CCA-374C-B07C-533805C5E47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485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Answer polite questions from coaches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the conduct foul “ladder” to manage the benches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Opportunities </a:t>
            </a:r>
          </a:p>
          <a:p>
            <a:pPr marL="895335" lvl="1" indent="-285750">
              <a:buFont typeface="Arial" panose="020B0604020202020204" pitchFamily="34" charset="0"/>
              <a:buChar char="•"/>
            </a:pPr>
            <a:r>
              <a:rPr lang="en-US" dirty="0"/>
              <a:t>Coach leaves coach's area to confront you</a:t>
            </a:r>
          </a:p>
          <a:p>
            <a:pPr marL="895335" lvl="1" indent="-285750">
              <a:buFont typeface="Arial" panose="020B0604020202020204" pitchFamily="34" charset="0"/>
              <a:buChar char="•"/>
            </a:pPr>
            <a:r>
              <a:rPr lang="en-US" dirty="0"/>
              <a:t>Head coach is impolite / unprofessional </a:t>
            </a:r>
          </a:p>
          <a:p>
            <a:pPr marL="895335" lvl="1" indent="-285750">
              <a:buFont typeface="Arial" panose="020B0604020202020204" pitchFamily="34" charset="0"/>
              <a:buChar char="•"/>
            </a:pPr>
            <a:r>
              <a:rPr lang="en-US" dirty="0"/>
              <a:t>Assistant coach tries to influence you</a:t>
            </a:r>
          </a:p>
          <a:p>
            <a:pPr marL="895335" lvl="1" indent="-285750">
              <a:buFont typeface="Arial" panose="020B0604020202020204" pitchFamily="34" charset="0"/>
              <a:buChar char="•"/>
            </a:pPr>
            <a:r>
              <a:rPr lang="en-US" dirty="0"/>
              <a:t>Maligning comment from bench area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66874-14C1-449F-9EB3-24ABC5F1C80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56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66874-14C1-449F-9EB3-24ABC5F1C80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136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CROWD EJECTIONS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Officials have no authority to penalize either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Officials may stop the game and refuse to continue until the problem is solved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Identify the Game Manager on duty prior to the start of the game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66874-14C1-449F-9EB3-24ABC5F1C80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271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is the nuclear option, and we</a:t>
            </a:r>
            <a:r>
              <a:rPr lang="en-US" baseline="0" dirty="0"/>
              <a:t> want to avoid this if possible.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aseline="0" dirty="0"/>
              <a:t>Use the head coach of the teams and the site administrator to address fans if they become a problem.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aseline="0" dirty="0"/>
              <a:t>Eject the individuals most responsible for the abusive comments or actions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aseline="0" dirty="0"/>
              <a:t>When all else fails, have the site administrator send everyone out of the venue.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66874-14C1-449F-9EB3-24ABC5F1C80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345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7064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2559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3774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1852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2181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0749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8677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574D93A6-6CCD-F71F-DF6A-28014F99D6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1116" y="5854489"/>
            <a:ext cx="570781" cy="88873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DCB9917-8E31-1723-3D3B-65864789CC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279402"/>
            <a:ext cx="10515600" cy="888737"/>
          </a:xfrm>
          <a:prstGeom prst="rect">
            <a:avLst/>
          </a:prstGeom>
        </p:spPr>
        <p:txBody>
          <a:bodyPr/>
          <a:lstStyle>
            <a:lvl1pPr algn="l">
              <a:defRPr sz="5500" b="1" spc="300">
                <a:solidFill>
                  <a:srgbClr val="00205B"/>
                </a:solidFill>
                <a:latin typeface="Alt Gothic Comp ATF" panose="020B0608040502040204" pitchFamily="34" charset="0"/>
              </a:defRPr>
            </a:lvl1pPr>
          </a:lstStyle>
          <a:p>
            <a:r>
              <a:rPr lang="en-US"/>
              <a:t>INSERT TITLE HERE</a:t>
            </a:r>
          </a:p>
        </p:txBody>
      </p:sp>
    </p:spTree>
    <p:extLst>
      <p:ext uri="{BB962C8B-B14F-4D97-AF65-F5344CB8AC3E}">
        <p14:creationId xmlns:p14="http://schemas.microsoft.com/office/powerpoint/2010/main" val="336381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9683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5501F6D-8646-4541-BF4F-4D5A0B9DE8F6}"/>
              </a:ext>
            </a:extLst>
          </p:cNvPr>
          <p:cNvSpPr txBox="1"/>
          <p:nvPr/>
        </p:nvSpPr>
        <p:spPr>
          <a:xfrm>
            <a:off x="392142" y="615250"/>
            <a:ext cx="8599558" cy="16312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spc="600" dirty="0">
                <a:solidFill>
                  <a:schemeClr val="bg1"/>
                </a:solidFill>
                <a:latin typeface="Gobold Lowplus"/>
              </a:rPr>
              <a:t>OFFICIALS </a:t>
            </a:r>
          </a:p>
          <a:p>
            <a:r>
              <a:rPr lang="en-US" sz="3600" spc="600" dirty="0">
                <a:solidFill>
                  <a:srgbClr val="FF0000"/>
                </a:solidFill>
                <a:latin typeface="Gobold Lowplus"/>
              </a:rPr>
              <a:t>EDUCATION</a:t>
            </a:r>
            <a:endParaRPr lang="en-US" sz="3600" spc="600" dirty="0">
              <a:solidFill>
                <a:srgbClr val="FF0000"/>
              </a:solidFill>
              <a:latin typeface="Gobold Lowplus" panose="02000500000000000000" pitchFamily="2" charset="0"/>
            </a:endParaRPr>
          </a:p>
          <a:p>
            <a:pPr algn="r"/>
            <a:r>
              <a:rPr lang="en-US" sz="2800" spc="600" dirty="0">
                <a:solidFill>
                  <a:schemeClr val="bg1"/>
                </a:solidFill>
                <a:latin typeface="Gobold Lowplus" panose="02000500000000000000" pitchFamily="2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831057-4086-0E81-ADA9-85F07F83A092}"/>
              </a:ext>
            </a:extLst>
          </p:cNvPr>
          <p:cNvSpPr txBox="1"/>
          <p:nvPr/>
        </p:nvSpPr>
        <p:spPr>
          <a:xfrm>
            <a:off x="3144034" y="5366044"/>
            <a:ext cx="8599558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en-US" sz="2800" spc="600" dirty="0">
                <a:solidFill>
                  <a:schemeClr val="bg1"/>
                </a:solidFill>
                <a:latin typeface="Gobold Lowplus"/>
              </a:rPr>
              <a:t>THE RAMP  </a:t>
            </a:r>
            <a:br>
              <a:rPr lang="en-US" sz="2800" spc="600" dirty="0">
                <a:solidFill>
                  <a:schemeClr val="bg1"/>
                </a:solidFill>
                <a:latin typeface="Gobold Lowplus"/>
              </a:rPr>
            </a:br>
            <a:r>
              <a:rPr lang="en-US" sz="2800" spc="600" dirty="0">
                <a:solidFill>
                  <a:schemeClr val="bg1"/>
                </a:solidFill>
                <a:latin typeface="Gobold Lowplus"/>
              </a:rPr>
              <a:t>Actions Have Consequences</a:t>
            </a:r>
            <a:endParaRPr lang="en-US" sz="2800" spc="600" dirty="0">
              <a:solidFill>
                <a:schemeClr val="bg1"/>
              </a:solidFill>
              <a:latin typeface="Gobold Lowplus" panose="02000500000000000000" pitchFamily="2" charset="0"/>
            </a:endParaRPr>
          </a:p>
          <a:p>
            <a:pPr algn="r"/>
            <a:r>
              <a:rPr lang="en-US" sz="2800" spc="600" dirty="0">
                <a:solidFill>
                  <a:schemeClr val="bg1"/>
                </a:solidFill>
                <a:latin typeface="Gobold Lowplus" panose="020005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B008C2-BD66-AA6A-A51D-3B13462EE8B1}"/>
              </a:ext>
            </a:extLst>
          </p:cNvPr>
          <p:cNvSpPr txBox="1"/>
          <p:nvPr/>
        </p:nvSpPr>
        <p:spPr>
          <a:xfrm>
            <a:off x="5454657" y="6242750"/>
            <a:ext cx="6288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pc="100" dirty="0">
                <a:solidFill>
                  <a:srgbClr val="97999B"/>
                </a:solidFill>
                <a:latin typeface="Obvia Wide Medium" panose="02000503040000020004" pitchFamily="2" charset="77"/>
              </a:rPr>
              <a:t>MENS OFFICIALS DEVELOPMENT  </a:t>
            </a:r>
            <a:endParaRPr lang="en-US" i="0" spc="100" baseline="0" dirty="0">
              <a:solidFill>
                <a:srgbClr val="97999B"/>
              </a:solidFill>
              <a:latin typeface="Obvia Wide Medium" panose="0200050304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74758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RAMP – NFHS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924981" y="4111441"/>
            <a:ext cx="1880095" cy="1748019"/>
            <a:chOff x="899041" y="3302578"/>
            <a:chExt cx="1880094" cy="1748018"/>
          </a:xfrm>
        </p:grpSpPr>
        <p:sp>
          <p:nvSpPr>
            <p:cNvPr id="5" name="L-Shape 4"/>
            <p:cNvSpPr/>
            <p:nvPr/>
          </p:nvSpPr>
          <p:spPr>
            <a:xfrm rot="5400000">
              <a:off x="1236303" y="3511528"/>
              <a:ext cx="1201806" cy="1876330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Freeform: Shape 10"/>
            <p:cNvSpPr/>
            <p:nvPr/>
          </p:nvSpPr>
          <p:spPr>
            <a:xfrm>
              <a:off x="1085172" y="4047308"/>
              <a:ext cx="1693963" cy="684805"/>
            </a:xfrm>
            <a:custGeom>
              <a:avLst/>
              <a:gdLst>
                <a:gd name="connsiteX0" fmla="*/ 0 w 1367604"/>
                <a:gd name="connsiteY0" fmla="*/ 0 h 1198785"/>
                <a:gd name="connsiteX1" fmla="*/ 1367604 w 1367604"/>
                <a:gd name="connsiteY1" fmla="*/ 0 h 1198785"/>
                <a:gd name="connsiteX2" fmla="*/ 1367604 w 1367604"/>
                <a:gd name="connsiteY2" fmla="*/ 1198785 h 1198785"/>
                <a:gd name="connsiteX3" fmla="*/ 0 w 1367604"/>
                <a:gd name="connsiteY3" fmla="*/ 1198785 h 1198785"/>
                <a:gd name="connsiteX4" fmla="*/ 0 w 1367604"/>
                <a:gd name="connsiteY4" fmla="*/ 0 h 1198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7604" h="1198785">
                  <a:moveTo>
                    <a:pt x="0" y="0"/>
                  </a:moveTo>
                  <a:lnTo>
                    <a:pt x="1367604" y="0"/>
                  </a:lnTo>
                  <a:lnTo>
                    <a:pt x="1367604" y="1198785"/>
                  </a:lnTo>
                  <a:lnTo>
                    <a:pt x="0" y="119878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64771" rIns="64771" bIns="64771" numCol="1" spcCol="1270" anchor="t" anchorCtr="0">
              <a:spAutoFit/>
            </a:bodyPr>
            <a:lstStyle/>
            <a:p>
              <a:pPr defTabSz="75563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>
                  <a:solidFill>
                    <a:srgbClr val="1C1C1C"/>
                  </a:solidFill>
                  <a:latin typeface="Gotham Book" panose="02000603040000020004" pitchFamily="2" charset="0"/>
                </a:rPr>
                <a:t>Verbal Warning</a:t>
              </a:r>
            </a:p>
          </p:txBody>
        </p:sp>
        <p:sp>
          <p:nvSpPr>
            <p:cNvPr id="12" name="Isosceles Triangle 11"/>
            <p:cNvSpPr/>
            <p:nvPr/>
          </p:nvSpPr>
          <p:spPr>
            <a:xfrm>
              <a:off x="2459517" y="3302578"/>
              <a:ext cx="319615" cy="340643"/>
            </a:xfrm>
            <a:prstGeom prst="triangle">
              <a:avLst>
                <a:gd name="adj" fmla="val 10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hemeClr val="accent3">
                <a:hueOff val="1406283"/>
                <a:satOff val="-2110"/>
                <a:lumOff val="-343"/>
                <a:alphaOff val="0"/>
              </a:schemeClr>
            </a:fillRef>
            <a:effectRef idx="0">
              <a:schemeClr val="accent3">
                <a:hueOff val="1406283"/>
                <a:satOff val="-2110"/>
                <a:lumOff val="-343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998723" y="3564533"/>
            <a:ext cx="1880091" cy="1748019"/>
            <a:chOff x="2972783" y="2755668"/>
            <a:chExt cx="1880091" cy="1748018"/>
          </a:xfrm>
        </p:grpSpPr>
        <p:sp>
          <p:nvSpPr>
            <p:cNvPr id="13" name="L-Shape 12"/>
            <p:cNvSpPr/>
            <p:nvPr/>
          </p:nvSpPr>
          <p:spPr>
            <a:xfrm rot="5400000">
              <a:off x="3310045" y="2964618"/>
              <a:ext cx="1201806" cy="1876330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2812566"/>
                <a:satOff val="-4220"/>
                <a:lumOff val="-686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Freeform: Shape 13"/>
            <p:cNvSpPr/>
            <p:nvPr/>
          </p:nvSpPr>
          <p:spPr>
            <a:xfrm>
              <a:off x="3158911" y="3500397"/>
              <a:ext cx="1693962" cy="961804"/>
            </a:xfrm>
            <a:custGeom>
              <a:avLst/>
              <a:gdLst>
                <a:gd name="connsiteX0" fmla="*/ 0 w 1367604"/>
                <a:gd name="connsiteY0" fmla="*/ 0 h 1198785"/>
                <a:gd name="connsiteX1" fmla="*/ 1367604 w 1367604"/>
                <a:gd name="connsiteY1" fmla="*/ 0 h 1198785"/>
                <a:gd name="connsiteX2" fmla="*/ 1367604 w 1367604"/>
                <a:gd name="connsiteY2" fmla="*/ 1198785 h 1198785"/>
                <a:gd name="connsiteX3" fmla="*/ 0 w 1367604"/>
                <a:gd name="connsiteY3" fmla="*/ 1198785 h 1198785"/>
                <a:gd name="connsiteX4" fmla="*/ 0 w 1367604"/>
                <a:gd name="connsiteY4" fmla="*/ 0 h 1198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7604" h="1198785">
                  <a:moveTo>
                    <a:pt x="0" y="0"/>
                  </a:moveTo>
                  <a:lnTo>
                    <a:pt x="1367604" y="0"/>
                  </a:lnTo>
                  <a:lnTo>
                    <a:pt x="1367604" y="1198785"/>
                  </a:lnTo>
                  <a:lnTo>
                    <a:pt x="0" y="119878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64771" rIns="64771" bIns="64771" numCol="1" spcCol="1270" anchor="t" anchorCtr="0">
              <a:spAutoFit/>
            </a:bodyPr>
            <a:lstStyle/>
            <a:p>
              <a:pPr defTabSz="75563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>
                  <a:solidFill>
                    <a:srgbClr val="1C1C1C"/>
                  </a:solidFill>
                  <a:latin typeface="Gotham Book" panose="02000603040000020004" pitchFamily="2" charset="0"/>
                </a:rPr>
                <a:t>Conduct foul with possession</a:t>
              </a:r>
            </a:p>
          </p:txBody>
        </p:sp>
        <p:sp>
          <p:nvSpPr>
            <p:cNvPr id="15" name="Isosceles Triangle 14"/>
            <p:cNvSpPr/>
            <p:nvPr/>
          </p:nvSpPr>
          <p:spPr>
            <a:xfrm>
              <a:off x="4533259" y="2755668"/>
              <a:ext cx="319615" cy="340643"/>
            </a:xfrm>
            <a:prstGeom prst="triangle">
              <a:avLst>
                <a:gd name="adj" fmla="val 100000"/>
              </a:avLst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4218849"/>
                <a:satOff val="-6330"/>
                <a:lumOff val="-1029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072464" y="3017623"/>
            <a:ext cx="1880091" cy="2368251"/>
            <a:chOff x="5046525" y="2208758"/>
            <a:chExt cx="1880090" cy="2368250"/>
          </a:xfrm>
        </p:grpSpPr>
        <p:sp>
          <p:nvSpPr>
            <p:cNvPr id="16" name="L-Shape 15"/>
            <p:cNvSpPr/>
            <p:nvPr/>
          </p:nvSpPr>
          <p:spPr>
            <a:xfrm rot="5400000">
              <a:off x="5383787" y="2417707"/>
              <a:ext cx="1201806" cy="1876330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5625132"/>
                <a:satOff val="-8440"/>
                <a:lumOff val="-1373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Freeform: Shape 16"/>
            <p:cNvSpPr/>
            <p:nvPr/>
          </p:nvSpPr>
          <p:spPr>
            <a:xfrm>
              <a:off x="5232653" y="2953486"/>
              <a:ext cx="1693962" cy="1623522"/>
            </a:xfrm>
            <a:custGeom>
              <a:avLst/>
              <a:gdLst>
                <a:gd name="connsiteX0" fmla="*/ 0 w 1367604"/>
                <a:gd name="connsiteY0" fmla="*/ 0 h 1198785"/>
                <a:gd name="connsiteX1" fmla="*/ 1367604 w 1367604"/>
                <a:gd name="connsiteY1" fmla="*/ 0 h 1198785"/>
                <a:gd name="connsiteX2" fmla="*/ 1367604 w 1367604"/>
                <a:gd name="connsiteY2" fmla="*/ 1198785 h 1198785"/>
                <a:gd name="connsiteX3" fmla="*/ 0 w 1367604"/>
                <a:gd name="connsiteY3" fmla="*/ 1198785 h 1198785"/>
                <a:gd name="connsiteX4" fmla="*/ 0 w 1367604"/>
                <a:gd name="connsiteY4" fmla="*/ 0 h 1198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7604" h="1198785">
                  <a:moveTo>
                    <a:pt x="0" y="0"/>
                  </a:moveTo>
                  <a:lnTo>
                    <a:pt x="1367604" y="0"/>
                  </a:lnTo>
                  <a:lnTo>
                    <a:pt x="1367604" y="1198785"/>
                  </a:lnTo>
                  <a:lnTo>
                    <a:pt x="0" y="119878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0">
              <a:scrgbClr r="0" g="0" b="0"/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64771" rIns="64771" bIns="64771" numCol="1" spcCol="1270" anchor="t" anchorCtr="0">
              <a:spAutoFit/>
            </a:bodyPr>
            <a:lstStyle/>
            <a:p>
              <a:pPr defTabSz="75563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>
                  <a:solidFill>
                    <a:srgbClr val="1C1C1C"/>
                  </a:solidFill>
                  <a:latin typeface="Gotham Book" panose="02000603040000020004" pitchFamily="2" charset="0"/>
                </a:rPr>
                <a:t>Conduct foul with opponent possession</a:t>
              </a:r>
            </a:p>
            <a:p>
              <a:pPr defTabSz="75563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>
                  <a:solidFill>
                    <a:srgbClr val="1C1C1C"/>
                  </a:solidFill>
                  <a:latin typeface="Gotham Book" panose="02000603040000020004" pitchFamily="2" charset="0"/>
                </a:rPr>
                <a:t>30-seconds</a:t>
              </a:r>
            </a:p>
          </p:txBody>
        </p:sp>
        <p:sp>
          <p:nvSpPr>
            <p:cNvPr id="18" name="Isosceles Triangle 17"/>
            <p:cNvSpPr/>
            <p:nvPr/>
          </p:nvSpPr>
          <p:spPr>
            <a:xfrm>
              <a:off x="6607000" y="2208758"/>
              <a:ext cx="319615" cy="340643"/>
            </a:xfrm>
            <a:prstGeom prst="triangle">
              <a:avLst>
                <a:gd name="adj" fmla="val 100000"/>
              </a:avLst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7031415"/>
                <a:satOff val="-10550"/>
                <a:lumOff val="-1716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146204" y="2470711"/>
            <a:ext cx="1880091" cy="1748019"/>
            <a:chOff x="7120265" y="1661847"/>
            <a:chExt cx="1880091" cy="1748018"/>
          </a:xfrm>
        </p:grpSpPr>
        <p:sp>
          <p:nvSpPr>
            <p:cNvPr id="19" name="L-Shape 18"/>
            <p:cNvSpPr/>
            <p:nvPr/>
          </p:nvSpPr>
          <p:spPr>
            <a:xfrm rot="5400000">
              <a:off x="7457527" y="1870797"/>
              <a:ext cx="1201806" cy="1876330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8437698"/>
                <a:satOff val="-12660"/>
                <a:lumOff val="-2059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Freeform: Shape 19"/>
            <p:cNvSpPr/>
            <p:nvPr/>
          </p:nvSpPr>
          <p:spPr>
            <a:xfrm>
              <a:off x="7306394" y="2406576"/>
              <a:ext cx="1693962" cy="961804"/>
            </a:xfrm>
            <a:custGeom>
              <a:avLst/>
              <a:gdLst>
                <a:gd name="connsiteX0" fmla="*/ 0 w 1367604"/>
                <a:gd name="connsiteY0" fmla="*/ 0 h 1198785"/>
                <a:gd name="connsiteX1" fmla="*/ 1367604 w 1367604"/>
                <a:gd name="connsiteY1" fmla="*/ 0 h 1198785"/>
                <a:gd name="connsiteX2" fmla="*/ 1367604 w 1367604"/>
                <a:gd name="connsiteY2" fmla="*/ 1198785 h 1198785"/>
                <a:gd name="connsiteX3" fmla="*/ 0 w 1367604"/>
                <a:gd name="connsiteY3" fmla="*/ 1198785 h 1198785"/>
                <a:gd name="connsiteX4" fmla="*/ 0 w 1367604"/>
                <a:gd name="connsiteY4" fmla="*/ 0 h 1198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7604" h="1198785">
                  <a:moveTo>
                    <a:pt x="0" y="0"/>
                  </a:moveTo>
                  <a:lnTo>
                    <a:pt x="1367604" y="0"/>
                  </a:lnTo>
                  <a:lnTo>
                    <a:pt x="1367604" y="1198785"/>
                  </a:lnTo>
                  <a:lnTo>
                    <a:pt x="0" y="119878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64771" rIns="64771" bIns="64771" numCol="1" spcCol="1270" anchor="t" anchorCtr="0">
              <a:spAutoFit/>
            </a:bodyPr>
            <a:lstStyle/>
            <a:p>
              <a:pPr defTabSz="75563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>
                  <a:solidFill>
                    <a:srgbClr val="1C1C1C"/>
                  </a:solidFill>
                  <a:latin typeface="Gotham Book" panose="02000603040000020004" pitchFamily="2" charset="0"/>
                </a:rPr>
                <a:t>USC </a:t>
              </a:r>
              <a:br>
                <a:rPr lang="en-US" sz="2000" b="1" dirty="0">
                  <a:solidFill>
                    <a:srgbClr val="1C1C1C"/>
                  </a:solidFill>
                  <a:latin typeface="Gotham Book" panose="02000603040000020004" pitchFamily="2" charset="0"/>
                </a:rPr>
              </a:br>
              <a:r>
                <a:rPr lang="en-US" sz="2000" b="1" dirty="0">
                  <a:solidFill>
                    <a:srgbClr val="1C1C1C"/>
                  </a:solidFill>
                  <a:latin typeface="Gotham Book" panose="02000603040000020004" pitchFamily="2" charset="0"/>
                </a:rPr>
                <a:t>1-minute </a:t>
              </a:r>
              <a:br>
                <a:rPr lang="en-US" sz="2000" b="1" dirty="0">
                  <a:solidFill>
                    <a:srgbClr val="1C1C1C"/>
                  </a:solidFill>
                  <a:latin typeface="Gotham Book" panose="02000603040000020004" pitchFamily="2" charset="0"/>
                </a:rPr>
              </a:br>
              <a:r>
                <a:rPr lang="en-US" sz="2000" b="1" dirty="0">
                  <a:solidFill>
                    <a:srgbClr val="1C1C1C"/>
                  </a:solidFill>
                  <a:latin typeface="Gotham Book" panose="02000603040000020004" pitchFamily="2" charset="0"/>
                </a:rPr>
                <a:t>NR</a:t>
              </a:r>
            </a:p>
          </p:txBody>
        </p:sp>
        <p:sp>
          <p:nvSpPr>
            <p:cNvPr id="21" name="Isosceles Triangle 20"/>
            <p:cNvSpPr/>
            <p:nvPr/>
          </p:nvSpPr>
          <p:spPr>
            <a:xfrm>
              <a:off x="8680740" y="1661847"/>
              <a:ext cx="319615" cy="340643"/>
            </a:xfrm>
            <a:prstGeom prst="triangle">
              <a:avLst>
                <a:gd name="adj" fmla="val 100000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9843981"/>
                <a:satOff val="-14770"/>
                <a:lumOff val="-2402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219945" y="2470014"/>
            <a:ext cx="1880091" cy="1201807"/>
            <a:chOff x="9194006" y="1661149"/>
            <a:chExt cx="1880091" cy="1201806"/>
          </a:xfrm>
        </p:grpSpPr>
        <p:sp>
          <p:nvSpPr>
            <p:cNvPr id="22" name="L-Shape 21"/>
            <p:cNvSpPr/>
            <p:nvPr/>
          </p:nvSpPr>
          <p:spPr>
            <a:xfrm rot="5400000">
              <a:off x="9531268" y="1323887"/>
              <a:ext cx="1201806" cy="1876330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Freeform: Shape 22"/>
            <p:cNvSpPr/>
            <p:nvPr/>
          </p:nvSpPr>
          <p:spPr>
            <a:xfrm>
              <a:off x="9380135" y="1859666"/>
              <a:ext cx="1693962" cy="407806"/>
            </a:xfrm>
            <a:custGeom>
              <a:avLst/>
              <a:gdLst>
                <a:gd name="connsiteX0" fmla="*/ 0 w 1367604"/>
                <a:gd name="connsiteY0" fmla="*/ 0 h 1198785"/>
                <a:gd name="connsiteX1" fmla="*/ 1367604 w 1367604"/>
                <a:gd name="connsiteY1" fmla="*/ 0 h 1198785"/>
                <a:gd name="connsiteX2" fmla="*/ 1367604 w 1367604"/>
                <a:gd name="connsiteY2" fmla="*/ 1198785 h 1198785"/>
                <a:gd name="connsiteX3" fmla="*/ 0 w 1367604"/>
                <a:gd name="connsiteY3" fmla="*/ 1198785 h 1198785"/>
                <a:gd name="connsiteX4" fmla="*/ 0 w 1367604"/>
                <a:gd name="connsiteY4" fmla="*/ 0 h 1198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7604" h="1198785">
                  <a:moveTo>
                    <a:pt x="0" y="0"/>
                  </a:moveTo>
                  <a:lnTo>
                    <a:pt x="1367604" y="0"/>
                  </a:lnTo>
                  <a:lnTo>
                    <a:pt x="1367604" y="1198785"/>
                  </a:lnTo>
                  <a:lnTo>
                    <a:pt x="0" y="119878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64771" rIns="64771" bIns="64771" numCol="1" spcCol="1270" anchor="t" anchorCtr="0">
              <a:spAutoFit/>
            </a:bodyPr>
            <a:lstStyle/>
            <a:p>
              <a:pPr defTabSz="75563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>
                  <a:solidFill>
                    <a:srgbClr val="1C1C1C"/>
                  </a:solidFill>
                  <a:latin typeface="Gotham Book" panose="02000603040000020004" pitchFamily="2" charset="0"/>
                </a:rPr>
                <a:t>Ejection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131" y="2886227"/>
            <a:ext cx="1622613" cy="1356611"/>
          </a:xfrm>
          <a:prstGeom prst="rect">
            <a:avLst/>
          </a:prstGeom>
        </p:spPr>
      </p:pic>
      <p:pic>
        <p:nvPicPr>
          <p:cNvPr id="1026" name="Picture 2" descr="C:\Users\gcorsetti\AppData\Local\Microsoft\Windows\Temporary Internet Files\Content.IE5\YWPKH8CJ\15676-illustration-of-a-cartoon-speech-bubble-pv[1]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109" y="3358265"/>
            <a:ext cx="1285560" cy="128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72929" y="2167175"/>
            <a:ext cx="1438103" cy="143810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800" y="1803401"/>
            <a:ext cx="2031099" cy="112960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9FF6445-5639-44F6-B09B-DAE79DB9008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21211" y="815496"/>
            <a:ext cx="1263687" cy="154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334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MAGIC WORDS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262940" y="1028701"/>
            <a:ext cx="6313488" cy="1424546"/>
          </a:xfrm>
        </p:spPr>
        <p:txBody>
          <a:bodyPr/>
          <a:lstStyle/>
          <a:p>
            <a:r>
              <a:rPr lang="en-US" sz="4000" b="1" dirty="0"/>
              <a:t>Attacks against integrity</a:t>
            </a:r>
          </a:p>
          <a:p>
            <a:r>
              <a:rPr lang="en-US" sz="4000" b="1" dirty="0"/>
              <a:t>F-Bombs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178664" y="2255427"/>
            <a:ext cx="1880091" cy="1748019"/>
            <a:chOff x="7120265" y="1661847"/>
            <a:chExt cx="1880091" cy="1748018"/>
          </a:xfrm>
        </p:grpSpPr>
        <p:sp>
          <p:nvSpPr>
            <p:cNvPr id="19" name="L-Shape 18"/>
            <p:cNvSpPr/>
            <p:nvPr/>
          </p:nvSpPr>
          <p:spPr>
            <a:xfrm rot="5400000">
              <a:off x="7457527" y="1870797"/>
              <a:ext cx="1201806" cy="1876330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8437698"/>
                <a:satOff val="-12660"/>
                <a:lumOff val="-2059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Freeform: Shape 19"/>
            <p:cNvSpPr/>
            <p:nvPr/>
          </p:nvSpPr>
          <p:spPr>
            <a:xfrm>
              <a:off x="7306394" y="2406576"/>
              <a:ext cx="1693962" cy="961804"/>
            </a:xfrm>
            <a:custGeom>
              <a:avLst/>
              <a:gdLst>
                <a:gd name="connsiteX0" fmla="*/ 0 w 1367604"/>
                <a:gd name="connsiteY0" fmla="*/ 0 h 1198785"/>
                <a:gd name="connsiteX1" fmla="*/ 1367604 w 1367604"/>
                <a:gd name="connsiteY1" fmla="*/ 0 h 1198785"/>
                <a:gd name="connsiteX2" fmla="*/ 1367604 w 1367604"/>
                <a:gd name="connsiteY2" fmla="*/ 1198785 h 1198785"/>
                <a:gd name="connsiteX3" fmla="*/ 0 w 1367604"/>
                <a:gd name="connsiteY3" fmla="*/ 1198785 h 1198785"/>
                <a:gd name="connsiteX4" fmla="*/ 0 w 1367604"/>
                <a:gd name="connsiteY4" fmla="*/ 0 h 1198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7604" h="1198785">
                  <a:moveTo>
                    <a:pt x="0" y="0"/>
                  </a:moveTo>
                  <a:lnTo>
                    <a:pt x="1367604" y="0"/>
                  </a:lnTo>
                  <a:lnTo>
                    <a:pt x="1367604" y="1198785"/>
                  </a:lnTo>
                  <a:lnTo>
                    <a:pt x="0" y="119878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64771" rIns="64771" bIns="64771" numCol="1" spcCol="1270" anchor="t" anchorCtr="0">
              <a:spAutoFit/>
            </a:bodyPr>
            <a:lstStyle/>
            <a:p>
              <a:pPr defTabSz="75563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>
                  <a:solidFill>
                    <a:srgbClr val="1C1C1C"/>
                  </a:solidFill>
                  <a:latin typeface="Gotham Book" panose="02000603040000020004" pitchFamily="2" charset="0"/>
                </a:rPr>
                <a:t>USC </a:t>
              </a:r>
              <a:br>
                <a:rPr lang="en-US" sz="2000" b="1" dirty="0">
                  <a:solidFill>
                    <a:srgbClr val="1C1C1C"/>
                  </a:solidFill>
                  <a:latin typeface="Gotham Book" panose="02000603040000020004" pitchFamily="2" charset="0"/>
                </a:rPr>
              </a:br>
              <a:r>
                <a:rPr lang="en-US" sz="2000" b="1" dirty="0">
                  <a:solidFill>
                    <a:srgbClr val="1C1C1C"/>
                  </a:solidFill>
                  <a:latin typeface="Gotham Book" panose="02000603040000020004" pitchFamily="2" charset="0"/>
                </a:rPr>
                <a:t>1-minute </a:t>
              </a:r>
              <a:br>
                <a:rPr lang="en-US" sz="2000" b="1" dirty="0">
                  <a:solidFill>
                    <a:srgbClr val="1C1C1C"/>
                  </a:solidFill>
                  <a:latin typeface="Gotham Book" panose="02000603040000020004" pitchFamily="2" charset="0"/>
                </a:rPr>
              </a:br>
              <a:r>
                <a:rPr lang="en-US" sz="2000" b="1" dirty="0">
                  <a:solidFill>
                    <a:srgbClr val="1C1C1C"/>
                  </a:solidFill>
                  <a:latin typeface="Gotham Book" panose="02000603040000020004" pitchFamily="2" charset="0"/>
                </a:rPr>
                <a:t>NR</a:t>
              </a:r>
            </a:p>
          </p:txBody>
        </p:sp>
        <p:sp>
          <p:nvSpPr>
            <p:cNvPr id="21" name="Isosceles Triangle 20"/>
            <p:cNvSpPr/>
            <p:nvPr/>
          </p:nvSpPr>
          <p:spPr>
            <a:xfrm>
              <a:off x="8680740" y="1661847"/>
              <a:ext cx="319615" cy="340643"/>
            </a:xfrm>
            <a:prstGeom prst="triangle">
              <a:avLst>
                <a:gd name="adj" fmla="val 100000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9843981"/>
                <a:satOff val="-14770"/>
                <a:lumOff val="-2402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252405" y="2254730"/>
            <a:ext cx="1880091" cy="1201807"/>
            <a:chOff x="9194006" y="1661149"/>
            <a:chExt cx="1880091" cy="1201806"/>
          </a:xfrm>
        </p:grpSpPr>
        <p:sp>
          <p:nvSpPr>
            <p:cNvPr id="22" name="L-Shape 21"/>
            <p:cNvSpPr/>
            <p:nvPr/>
          </p:nvSpPr>
          <p:spPr>
            <a:xfrm rot="5400000">
              <a:off x="9531268" y="1323887"/>
              <a:ext cx="1201806" cy="1876330"/>
            </a:xfrm>
            <a:prstGeom prst="corner">
              <a:avLst>
                <a:gd name="adj1" fmla="val 16120"/>
                <a:gd name="adj2" fmla="val 16110"/>
              </a:avLst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Freeform: Shape 22"/>
            <p:cNvSpPr/>
            <p:nvPr/>
          </p:nvSpPr>
          <p:spPr>
            <a:xfrm>
              <a:off x="9380135" y="1859666"/>
              <a:ext cx="1693962" cy="407806"/>
            </a:xfrm>
            <a:custGeom>
              <a:avLst/>
              <a:gdLst>
                <a:gd name="connsiteX0" fmla="*/ 0 w 1367604"/>
                <a:gd name="connsiteY0" fmla="*/ 0 h 1198785"/>
                <a:gd name="connsiteX1" fmla="*/ 1367604 w 1367604"/>
                <a:gd name="connsiteY1" fmla="*/ 0 h 1198785"/>
                <a:gd name="connsiteX2" fmla="*/ 1367604 w 1367604"/>
                <a:gd name="connsiteY2" fmla="*/ 1198785 h 1198785"/>
                <a:gd name="connsiteX3" fmla="*/ 0 w 1367604"/>
                <a:gd name="connsiteY3" fmla="*/ 1198785 h 1198785"/>
                <a:gd name="connsiteX4" fmla="*/ 0 w 1367604"/>
                <a:gd name="connsiteY4" fmla="*/ 0 h 1198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7604" h="1198785">
                  <a:moveTo>
                    <a:pt x="0" y="0"/>
                  </a:moveTo>
                  <a:lnTo>
                    <a:pt x="1367604" y="0"/>
                  </a:lnTo>
                  <a:lnTo>
                    <a:pt x="1367604" y="1198785"/>
                  </a:lnTo>
                  <a:lnTo>
                    <a:pt x="0" y="119878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64771" rIns="64771" bIns="64771" numCol="1" spcCol="1270" anchor="t" anchorCtr="0">
              <a:spAutoFit/>
            </a:bodyPr>
            <a:lstStyle/>
            <a:p>
              <a:pPr defTabSz="75563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dirty="0">
                  <a:solidFill>
                    <a:srgbClr val="1C1C1C"/>
                  </a:solidFill>
                  <a:latin typeface="Gotham Book" panose="02000603040000020004" pitchFamily="2" charset="0"/>
                </a:rPr>
                <a:t>Ejection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89" y="3733801"/>
            <a:ext cx="4398440" cy="24462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376" y="3129437"/>
            <a:ext cx="1756869" cy="34237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20F8CFB-E1A0-4226-AA6A-26713A924F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36223" y="804359"/>
            <a:ext cx="1263687" cy="154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149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490F7-94E4-4D4B-A882-3FB05BA41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PLAYER EJECTION PROCEDURE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C001825-0D64-4B77-BE32-E2272B210D24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5638"/>
            <a:ext cx="5384800" cy="3844925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0E5656-AA14-45D8-8418-86D1EFE043D1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230166" y="990600"/>
            <a:ext cx="5384800" cy="4572000"/>
          </a:xfrm>
        </p:spPr>
        <p:txBody>
          <a:bodyPr>
            <a:normAutofit/>
          </a:bodyPr>
          <a:lstStyle/>
          <a:p>
            <a:r>
              <a:rPr lang="en-US" sz="4000" b="1" dirty="0"/>
              <a:t>May leave if supervised by a parent/guardian</a:t>
            </a:r>
          </a:p>
          <a:p>
            <a:r>
              <a:rPr lang="en-US" sz="4000" b="1" dirty="0"/>
              <a:t>Confined to the end of the bench without equipment if no supervision is available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C4AC21-FBC1-4F62-85B6-E3A5AD6879EB}"/>
              </a:ext>
            </a:extLst>
          </p:cNvPr>
          <p:cNvSpPr/>
          <p:nvPr/>
        </p:nvSpPr>
        <p:spPr>
          <a:xfrm>
            <a:off x="914400" y="5945204"/>
            <a:ext cx="11277600" cy="912796"/>
          </a:xfrm>
          <a:prstGeom prst="rect">
            <a:avLst/>
          </a:prstGeom>
          <a:solidFill>
            <a:srgbClr val="FF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latin typeface="Obvia" panose="02000506040000020004" pitchFamily="50" charset="0"/>
              </a:rPr>
              <a:t>Mandatory 3-minute </a:t>
            </a:r>
            <a:r>
              <a:rPr lang="en-US" sz="2600" b="1" dirty="0" err="1">
                <a:latin typeface="Obvia" panose="02000506040000020004" pitchFamily="50" charset="0"/>
              </a:rPr>
              <a:t>nonreleasable</a:t>
            </a:r>
            <a:r>
              <a:rPr lang="en-US" sz="2600" b="1" dirty="0">
                <a:latin typeface="Obvia" panose="02000506040000020004" pitchFamily="50" charset="0"/>
              </a:rPr>
              <a:t> unsportsmanlike conduct (USC)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A920627A-1F61-46C4-7570-BF2CAFE61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456" y="1098531"/>
            <a:ext cx="6398095" cy="45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513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CDC85-3D8D-4270-8DC8-28DF6CD22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COACH EJECTION PROCEDURES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960A838-0BBA-4F9E-A5A4-D942E85D587A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2638"/>
            <a:ext cx="5381625" cy="3590925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DEB9E8-0E2E-4474-9C11-2815DC10DD11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266700" y="1028921"/>
            <a:ext cx="4686300" cy="5410200"/>
          </a:xfrm>
        </p:spPr>
        <p:txBody>
          <a:bodyPr/>
          <a:lstStyle/>
          <a:p>
            <a:r>
              <a:rPr lang="en-US" sz="4000" b="1" dirty="0"/>
              <a:t>Coach must leave the premises </a:t>
            </a:r>
          </a:p>
          <a:p>
            <a:endParaRPr lang="en-US" sz="40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B72F5A-A4E4-4909-BBC0-BD184ECEA9E9}"/>
              </a:ext>
            </a:extLst>
          </p:cNvPr>
          <p:cNvSpPr/>
          <p:nvPr/>
        </p:nvSpPr>
        <p:spPr>
          <a:xfrm>
            <a:off x="914400" y="5982723"/>
            <a:ext cx="11303268" cy="912796"/>
          </a:xfrm>
          <a:prstGeom prst="rect">
            <a:avLst/>
          </a:prstGeom>
          <a:solidFill>
            <a:srgbClr val="FF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Obvia" panose="02000506040000020004" pitchFamily="50" charset="0"/>
              </a:rPr>
              <a:t>In-home serves 1-minute </a:t>
            </a:r>
            <a:r>
              <a:rPr lang="en-US" b="1" dirty="0" err="1">
                <a:latin typeface="Obvia" panose="02000506040000020004" pitchFamily="50" charset="0"/>
              </a:rPr>
              <a:t>nonreleasable</a:t>
            </a:r>
            <a:r>
              <a:rPr lang="en-US" b="1" dirty="0">
                <a:latin typeface="Obvia" panose="02000506040000020004" pitchFamily="50" charset="0"/>
              </a:rPr>
              <a:t> USC based on official’s judgment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850D4D5B-BF98-D38A-E628-5932EF556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614" y="1168141"/>
            <a:ext cx="6865257" cy="45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871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CROWD EJECTIONS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85081"/>
            <a:ext cx="10972800" cy="42878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6F19ED8D-D0AA-49BE-9F88-1B1A4D8E3ABF}"/>
              </a:ext>
            </a:extLst>
          </p:cNvPr>
          <p:cNvSpPr/>
          <p:nvPr/>
        </p:nvSpPr>
        <p:spPr>
          <a:xfrm>
            <a:off x="3911600" y="990600"/>
            <a:ext cx="5943600" cy="1828800"/>
          </a:xfrm>
          <a:prstGeom prst="wedgeEllipseCallout">
            <a:avLst>
              <a:gd name="adj1" fmla="val -58399"/>
              <a:gd name="adj2" fmla="val 203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/>
              <a:t>The referee informed me that the game will not continue until everyone has left.</a:t>
            </a:r>
          </a:p>
        </p:txBody>
      </p:sp>
    </p:spTree>
    <p:extLst>
      <p:ext uri="{BB962C8B-B14F-4D97-AF65-F5344CB8AC3E}">
        <p14:creationId xmlns:p14="http://schemas.microsoft.com/office/powerpoint/2010/main" val="453028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Crowd Removal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32" y="1371600"/>
            <a:ext cx="10058400" cy="47577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3" name="Picture 5" descr="C:\Users\gcorsetti\AppData\Local\Microsoft\Windows\Temporary Internet Files\Content.IE5\RH06TS0G\1-12121495914tsn[1]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6414" y="1371600"/>
            <a:ext cx="2388786" cy="19110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798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5C883699-E222-ADBA-51DE-E163F5FA79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3201" y="5135791"/>
            <a:ext cx="4065598" cy="15731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95ABAE9-E213-0DF8-1AA8-67A8263A5023}"/>
              </a:ext>
            </a:extLst>
          </p:cNvPr>
          <p:cNvSpPr txBox="1"/>
          <p:nvPr/>
        </p:nvSpPr>
        <p:spPr>
          <a:xfrm>
            <a:off x="2974443" y="4284914"/>
            <a:ext cx="5738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pc="300" dirty="0">
                <a:solidFill>
                  <a:schemeClr val="bg1"/>
                </a:solidFill>
                <a:latin typeface="Alt Gothic Comp ATF" panose="020B0608040502040204" pitchFamily="34" charset="77"/>
              </a:rPr>
              <a:t>TAKE CARE OF YOUR CREW</a:t>
            </a:r>
            <a:endParaRPr lang="en-US" sz="3200" b="1" i="0" spc="300" dirty="0">
              <a:solidFill>
                <a:schemeClr val="bg1"/>
              </a:solidFill>
              <a:latin typeface="Alt Gothic Comp ATF" panose="020B060804050204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43299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3B1E1D-C4A8-F541-8AFF-7276F164863D}"/>
              </a:ext>
            </a:extLst>
          </p:cNvPr>
          <p:cNvSpPr txBox="1"/>
          <p:nvPr/>
        </p:nvSpPr>
        <p:spPr>
          <a:xfrm>
            <a:off x="603738" y="5307132"/>
            <a:ext cx="109845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spc="300">
                <a:solidFill>
                  <a:schemeClr val="bg1"/>
                </a:solidFill>
                <a:latin typeface="Gobold Lowplus" panose="02000500000000000000" pitchFamily="2" charset="0"/>
              </a:rPr>
              <a:t>DIVIDER PAGE TITLE</a:t>
            </a:r>
          </a:p>
        </p:txBody>
      </p:sp>
    </p:spTree>
    <p:extLst>
      <p:ext uri="{BB962C8B-B14F-4D97-AF65-F5344CB8AC3E}">
        <p14:creationId xmlns:p14="http://schemas.microsoft.com/office/powerpoint/2010/main" val="3717449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SAL PPT TEMPLATE  -  Read-Only" id="{C27C8929-0C67-774B-A810-DB6EAA95E1FF}" vid="{80E62786-5B2B-6242-BE74-E566DB5C657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1965e93-ae8c-442d-9ec4-149738af66dd">
      <UserInfo>
        <DisplayName>Preston Laurent, Eboni</DisplayName>
        <AccountId>87</AccountId>
        <AccountType/>
      </UserInfo>
      <UserInfo>
        <DisplayName>Donovan Dennis</DisplayName>
        <AccountId>117</AccountId>
        <AccountType/>
      </UserInfo>
      <UserInfo>
        <DisplayName>Hughes, Heather</DisplayName>
        <AccountId>108</AccountId>
        <AccountType/>
      </UserInfo>
      <UserInfo>
        <DisplayName>March, Alyssa</DisplayName>
        <AccountId>156</AccountId>
        <AccountType/>
      </UserInfo>
    </SharedWithUsers>
    <TaxCatchAll xmlns="91965e93-ae8c-442d-9ec4-149738af66dd" xsi:nil="true"/>
    <lcf76f155ced4ddcb4097134ff3c332f xmlns="f4bcc57d-5958-4083-8f93-a1c6c20683a6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F246980BFB2340B1C845AE60DDB038" ma:contentTypeVersion="18" ma:contentTypeDescription="Create a new document." ma:contentTypeScope="" ma:versionID="f6cde86a03c9b35117aad11f9eb3db95">
  <xsd:schema xmlns:xsd="http://www.w3.org/2001/XMLSchema" xmlns:xs="http://www.w3.org/2001/XMLSchema" xmlns:p="http://schemas.microsoft.com/office/2006/metadata/properties" xmlns:ns2="f4bcc57d-5958-4083-8f93-a1c6c20683a6" xmlns:ns3="91965e93-ae8c-442d-9ec4-149738af66dd" targetNamespace="http://schemas.microsoft.com/office/2006/metadata/properties" ma:root="true" ma:fieldsID="f6cbfc3fd43ac4b14c67050a0c66fdc1" ns2:_="" ns3:_="">
    <xsd:import namespace="f4bcc57d-5958-4083-8f93-a1c6c20683a6"/>
    <xsd:import namespace="91965e93-ae8c-442d-9ec4-149738af66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bcc57d-5958-4083-8f93-a1c6c20683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8b26a1b2-d6a7-4698-baa2-dcbee4c751a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965e93-ae8c-442d-9ec4-149738af66d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eac1e97-b96f-47cf-bda7-06d069336ac6}" ma:internalName="TaxCatchAll" ma:showField="CatchAllData" ma:web="91965e93-ae8c-442d-9ec4-149738af66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65E185A-0405-4A20-BECF-0E4BABEC212F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f4bcc57d-5958-4083-8f93-a1c6c20683a6"/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infopath/2007/PartnerControls"/>
    <ds:schemaRef ds:uri="91965e93-ae8c-442d-9ec4-149738af66dd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42EEB2C-6F87-4FFC-B3D8-7FE91B543D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bcc57d-5958-4083-8f93-a1c6c20683a6"/>
    <ds:schemaRef ds:uri="91965e93-ae8c-442d-9ec4-149738af66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A57BD7D-1B2A-4460-8BC7-D347C66110B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</TotalTime>
  <Words>324</Words>
  <Application>Microsoft Macintosh PowerPoint</Application>
  <PresentationFormat>Widescreen</PresentationFormat>
  <Paragraphs>54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Obvia Wide Medium</vt:lpstr>
      <vt:lpstr>Alt Gothic Comp ATF</vt:lpstr>
      <vt:lpstr>Obvia</vt:lpstr>
      <vt:lpstr>Gotham Book</vt:lpstr>
      <vt:lpstr>Aptos</vt:lpstr>
      <vt:lpstr>Gobold Lowplus</vt:lpstr>
      <vt:lpstr>Arial</vt:lpstr>
      <vt:lpstr>Office Theme</vt:lpstr>
      <vt:lpstr>PowerPoint Presentation</vt:lpstr>
      <vt:lpstr>THE RAMP – NFHS</vt:lpstr>
      <vt:lpstr>MAGIC WORDS</vt:lpstr>
      <vt:lpstr>PLAYER EJECTION PROCEDURE</vt:lpstr>
      <vt:lpstr>COACH EJECTION PROCEDURES</vt:lpstr>
      <vt:lpstr>CROWD EJECTIONS</vt:lpstr>
      <vt:lpstr>Crowd Removal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Mark Burnett</dc:creator>
  <cp:lastModifiedBy>Mark Burnett</cp:lastModifiedBy>
  <cp:revision>2</cp:revision>
  <dcterms:created xsi:type="dcterms:W3CDTF">2024-11-26T15:27:06Z</dcterms:created>
  <dcterms:modified xsi:type="dcterms:W3CDTF">2025-01-30T18:35:52Z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0x0101004FF246980BFB2340B1C845AE60DDB038</vt:lpwstr>
  </property>
  <property fmtid="{D5CDD505-2E9C-101B-9397-08002B2CF9AE}" pid="3" name="MediaServiceImageTags">
    <vt:lpwstr/>
  </property>
</Properties>
</file>