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xml" ContentType="application/vnd.openxmlformats-officedocument.presentationml.tags+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tags/tag3.xml" ContentType="application/vnd.openxmlformats-officedocument.presentationml.tags+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xml" ContentType="application/vnd.openxmlformats-officedocument.presentationml.tags+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tags/tag5.xml" ContentType="application/vnd.openxmlformats-officedocument.presentationml.tags+xml"/>
  <Override PartName="/ppt/notesSlides/notesSlide3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6.xml" ContentType="application/vnd.openxmlformats-officedocument.presentationml.tags+xml"/>
  <Override PartName="/ppt/notesSlides/notesSlide39.xml" ContentType="application/vnd.openxmlformats-officedocument.presentationml.notesSlide+xml"/>
  <Override PartName="/ppt/tags/tag7.xml" ContentType="application/vnd.openxmlformats-officedocument.presentationml.tags+xml"/>
  <Override PartName="/ppt/notesSlides/notesSlide4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8.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9.xml" ContentType="application/vnd.openxmlformats-officedocument.presentationml.tags+xml"/>
  <Override PartName="/ppt/notesSlides/notesSlide45.xml" ContentType="application/vnd.openxmlformats-officedocument.presentationml.notesSlide+xml"/>
  <Override PartName="/ppt/tags/tag10.xml" ContentType="application/vnd.openxmlformats-officedocument.presentationml.tags+xml"/>
  <Override PartName="/ppt/notesSlides/notesSlide46.xml" ContentType="application/vnd.openxmlformats-officedocument.presentationml.notesSlide+xml"/>
  <Override PartName="/ppt/tags/tag11.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2.xml" ContentType="application/vnd.openxmlformats-officedocument.presentationml.tags+xml"/>
  <Override PartName="/ppt/notesSlides/notesSlide5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3.xml" ContentType="application/vnd.openxmlformats-officedocument.presentationml.tags+xml"/>
  <Override PartName="/ppt/notesSlides/notesSlide51.xml" ContentType="application/vnd.openxmlformats-officedocument.presentationml.notesSlide+xml"/>
  <Override PartName="/ppt/tags/tag14.xml" ContentType="application/vnd.openxmlformats-officedocument.presentationml.tags+xml"/>
  <Override PartName="/ppt/notesSlides/notesSlide5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15.xml" ContentType="application/vnd.openxmlformats-officedocument.presentationml.tags+xml"/>
  <Override PartName="/ppt/notesSlides/notesSlide53.xml" ContentType="application/vnd.openxmlformats-officedocument.presentationml.notesSlide+xml"/>
  <Override PartName="/ppt/tags/tag16.xml" ContentType="application/vnd.openxmlformats-officedocument.presentationml.tags+xml"/>
  <Override PartName="/ppt/notesSlides/notesSlide54.xml" ContentType="application/vnd.openxmlformats-officedocument.presentationml.notesSlide+xml"/>
  <Override PartName="/ppt/tags/tag17.xml" ContentType="application/vnd.openxmlformats-officedocument.presentationml.tags+xml"/>
  <Override PartName="/ppt/notesSlides/notesSlide55.xml" ContentType="application/vnd.openxmlformats-officedocument.presentationml.notesSlide+xml"/>
  <Override PartName="/ppt/tags/tag18.xml" ContentType="application/vnd.openxmlformats-officedocument.presentationml.tags+xml"/>
  <Override PartName="/ppt/notesSlides/notesSlide56.xml" ContentType="application/vnd.openxmlformats-officedocument.presentationml.notesSlide+xml"/>
  <Override PartName="/ppt/tags/tag19.xml" ContentType="application/vnd.openxmlformats-officedocument.presentationml.tags+xml"/>
  <Override PartName="/ppt/notesSlides/notesSlide5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20.xml" ContentType="application/vnd.openxmlformats-officedocument.presentationml.tags+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2" r:id="rId4"/>
  </p:sldMasterIdLst>
  <p:notesMasterIdLst>
    <p:notesMasterId r:id="rId68"/>
  </p:notesMasterIdLst>
  <p:handoutMasterIdLst>
    <p:handoutMasterId r:id="rId69"/>
  </p:handoutMasterIdLst>
  <p:sldIdLst>
    <p:sldId id="256" r:id="rId5"/>
    <p:sldId id="348" r:id="rId6"/>
    <p:sldId id="377" r:id="rId7"/>
    <p:sldId id="306" r:id="rId8"/>
    <p:sldId id="307" r:id="rId9"/>
    <p:sldId id="378" r:id="rId10"/>
    <p:sldId id="399" r:id="rId11"/>
    <p:sldId id="272" r:id="rId12"/>
    <p:sldId id="312" r:id="rId13"/>
    <p:sldId id="274" r:id="rId14"/>
    <p:sldId id="379" r:id="rId15"/>
    <p:sldId id="318" r:id="rId16"/>
    <p:sldId id="258" r:id="rId17"/>
    <p:sldId id="276" r:id="rId18"/>
    <p:sldId id="278" r:id="rId19"/>
    <p:sldId id="279" r:id="rId20"/>
    <p:sldId id="280" r:id="rId21"/>
    <p:sldId id="281" r:id="rId22"/>
    <p:sldId id="282" r:id="rId23"/>
    <p:sldId id="283" r:id="rId24"/>
    <p:sldId id="401" r:id="rId25"/>
    <p:sldId id="285" r:id="rId26"/>
    <p:sldId id="344" r:id="rId27"/>
    <p:sldId id="400" r:id="rId28"/>
    <p:sldId id="287" r:id="rId29"/>
    <p:sldId id="346" r:id="rId30"/>
    <p:sldId id="295" r:id="rId31"/>
    <p:sldId id="297" r:id="rId32"/>
    <p:sldId id="329" r:id="rId33"/>
    <p:sldId id="296" r:id="rId34"/>
    <p:sldId id="308" r:id="rId35"/>
    <p:sldId id="330" r:id="rId36"/>
    <p:sldId id="341" r:id="rId37"/>
    <p:sldId id="316" r:id="rId38"/>
    <p:sldId id="332" r:id="rId39"/>
    <p:sldId id="398" r:id="rId40"/>
    <p:sldId id="284" r:id="rId41"/>
    <p:sldId id="367" r:id="rId42"/>
    <p:sldId id="301" r:id="rId43"/>
    <p:sldId id="289" r:id="rId44"/>
    <p:sldId id="300" r:id="rId45"/>
    <p:sldId id="368" r:id="rId46"/>
    <p:sldId id="302" r:id="rId47"/>
    <p:sldId id="369" r:id="rId48"/>
    <p:sldId id="290" r:id="rId49"/>
    <p:sldId id="299" r:id="rId50"/>
    <p:sldId id="291" r:id="rId51"/>
    <p:sldId id="373" r:id="rId52"/>
    <p:sldId id="309" r:id="rId53"/>
    <p:sldId id="375" r:id="rId54"/>
    <p:sldId id="376" r:id="rId55"/>
    <p:sldId id="350" r:id="rId56"/>
    <p:sldId id="260" r:id="rId57"/>
    <p:sldId id="271" r:id="rId58"/>
    <p:sldId id="277" r:id="rId59"/>
    <p:sldId id="403" r:id="rId60"/>
    <p:sldId id="264" r:id="rId61"/>
    <p:sldId id="404" r:id="rId62"/>
    <p:sldId id="406" r:id="rId63"/>
    <p:sldId id="407" r:id="rId64"/>
    <p:sldId id="409" r:id="rId65"/>
    <p:sldId id="410" r:id="rId66"/>
    <p:sldId id="411" r:id="rId67"/>
  </p:sldIdLst>
  <p:sldSz cx="12192000" cy="6858000"/>
  <p:notesSz cx="6858000" cy="9144000"/>
  <p:embeddedFontLst>
    <p:embeddedFont>
      <p:font typeface="Alt Gothic Comp ATF" panose="020B0608040502040204" pitchFamily="34" charset="77"/>
      <p:regular r:id="rId70"/>
      <p:bold r:id="rId71"/>
    </p:embeddedFont>
    <p:embeddedFont>
      <p:font typeface="Alt Gothic Comp ATF Blk" panose="020B0A08040502040204" pitchFamily="34" charset="77"/>
      <p:bold r:id="rId72"/>
    </p:embeddedFont>
    <p:embeddedFont>
      <p:font typeface="Book Antiqua" panose="02040602050305030304" pitchFamily="18" charset="0"/>
      <p:regular r:id="rId73"/>
      <p:bold r:id="rId74"/>
      <p:italic r:id="rId75"/>
      <p:boldItalic r:id="rId76"/>
    </p:embeddedFont>
    <p:embeddedFont>
      <p:font typeface="Calibri" panose="020F0502020204030204" pitchFamily="34" charset="0"/>
      <p:regular r:id="rId77"/>
      <p:bold r:id="rId78"/>
      <p:italic r:id="rId79"/>
      <p:boldItalic r:id="rId80"/>
    </p:embeddedFont>
    <p:embeddedFont>
      <p:font typeface="Calibri Light" panose="020F0302020204030204" pitchFamily="34" charset="0"/>
      <p:regular r:id="rId81"/>
      <p:italic r:id="rId82"/>
    </p:embeddedFont>
    <p:embeddedFont>
      <p:font typeface="Century" panose="02040604050505020304" pitchFamily="18" charset="0"/>
      <p:regular r:id="rId83"/>
    </p:embeddedFont>
    <p:embeddedFont>
      <p:font typeface="Helvetica" pitchFamily="2" charset="0"/>
      <p:regular r:id="rId84"/>
      <p:bold r:id="rId85"/>
      <p:italic r:id="rId86"/>
      <p:boldItalic r:id="rId87"/>
    </p:embeddedFont>
    <p:embeddedFont>
      <p:font typeface="Montserrat" pitchFamily="2" charset="77"/>
      <p:regular r:id="rId88"/>
      <p:bold r:id="rId89"/>
      <p:italic r:id="rId90"/>
      <p:boldItalic r:id="rId91"/>
    </p:embeddedFont>
    <p:embeddedFont>
      <p:font typeface="Obvia" panose="02000503040000020004" pitchFamily="2" charset="77"/>
      <p:regular r:id="rId92"/>
      <p:bold r:id="rId93"/>
      <p:italic r:id="rId94"/>
      <p:boldItalic r:id="rId95"/>
    </p:embeddedFont>
    <p:embeddedFont>
      <p:font typeface="Obvia Wide" panose="02000503030000020004" pitchFamily="2" charset="77"/>
      <p:regular r:id="rId96"/>
      <p:bold r:id="rId97"/>
    </p:embeddedFont>
    <p:embeddedFont>
      <p:font typeface="Tahoma" panose="020B0604030504040204" pitchFamily="34" charset="0"/>
      <p:regular r:id="rId98"/>
      <p:bold r:id="rId9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E79"/>
    <a:srgbClr val="00205B"/>
    <a:srgbClr val="C8102E"/>
    <a:srgbClr val="97999B"/>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14"/>
    <p:restoredTop sz="94681"/>
  </p:normalViewPr>
  <p:slideViewPr>
    <p:cSldViewPr snapToGrid="0">
      <p:cViewPr varScale="1">
        <p:scale>
          <a:sx n="190" d="100"/>
          <a:sy n="190" d="100"/>
        </p:scale>
        <p:origin x="1064"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84" Type="http://schemas.openxmlformats.org/officeDocument/2006/relationships/font" Target="fonts/font15.fntdata"/><Relationship Id="rId89" Type="http://schemas.openxmlformats.org/officeDocument/2006/relationships/font" Target="fonts/font20.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5.fntdata"/><Relationship Id="rId79" Type="http://schemas.openxmlformats.org/officeDocument/2006/relationships/font" Target="fonts/font10.fntdata"/><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font" Target="fonts/font21.fntdata"/><Relationship Id="rId95" Type="http://schemas.openxmlformats.org/officeDocument/2006/relationships/font" Target="fonts/font26.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handoutMaster" Target="handoutMasters/handoutMaster1.xml"/><Relationship Id="rId80" Type="http://schemas.openxmlformats.org/officeDocument/2006/relationships/font" Target="fonts/font11.fntdata"/><Relationship Id="rId85" Type="http://schemas.openxmlformats.org/officeDocument/2006/relationships/font" Target="fonts/font16.fntdata"/><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font" Target="fonts/font19.fntdata"/><Relationship Id="rId91" Type="http://schemas.openxmlformats.org/officeDocument/2006/relationships/font" Target="fonts/font22.fntdata"/><Relationship Id="rId96" Type="http://schemas.openxmlformats.org/officeDocument/2006/relationships/font" Target="fonts/font27.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94" Type="http://schemas.openxmlformats.org/officeDocument/2006/relationships/font" Target="fonts/font25.fntdata"/><Relationship Id="rId99" Type="http://schemas.openxmlformats.org/officeDocument/2006/relationships/font" Target="fonts/font30.fntdata"/><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7.fntdata"/><Relationship Id="rId97" Type="http://schemas.openxmlformats.org/officeDocument/2006/relationships/font" Target="fonts/font28.fntdata"/><Relationship Id="rId7" Type="http://schemas.openxmlformats.org/officeDocument/2006/relationships/slide" Target="slides/slide3.xml"/><Relationship Id="rId71" Type="http://schemas.openxmlformats.org/officeDocument/2006/relationships/font" Target="fonts/font2.fntdata"/><Relationship Id="rId92" Type="http://schemas.openxmlformats.org/officeDocument/2006/relationships/font" Target="fonts/font23.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8.fntdata"/><Relationship Id="rId61" Type="http://schemas.openxmlformats.org/officeDocument/2006/relationships/slide" Target="slides/slide57.xml"/><Relationship Id="rId82" Type="http://schemas.openxmlformats.org/officeDocument/2006/relationships/font" Target="fonts/font13.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8.fntdata"/><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3.fntdata"/><Relationship Id="rId93" Type="http://schemas.openxmlformats.org/officeDocument/2006/relationships/font" Target="fonts/font24.fntdata"/><Relationship Id="rId98" Type="http://schemas.openxmlformats.org/officeDocument/2006/relationships/font" Target="fonts/font29.fntdata"/><Relationship Id="rId3" Type="http://schemas.openxmlformats.org/officeDocument/2006/relationships/customXml" Target="../customXml/item3.xml"/></Relationships>
</file>

<file path=ppt/diagrams/_rels/data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s>
</file>

<file path=ppt/diagrams/_rels/data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diagrams/_rels/data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image" Target="../media/image56.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diagrams/_rels/drawing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image" Target="../media/image56.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6E4E2F-9532-42C4-886F-1066FD8FDB2B}" type="doc">
      <dgm:prSet loTypeId="urn:microsoft.com/office/officeart/2005/8/layout/vList2" loCatId="list" qsTypeId="urn:microsoft.com/office/officeart/2005/8/quickstyle/simple4" qsCatId="simple" csTypeId="urn:microsoft.com/office/officeart/2005/8/colors/accent1_3" csCatId="accent1"/>
      <dgm:spPr/>
      <dgm:t>
        <a:bodyPr/>
        <a:lstStyle/>
        <a:p>
          <a:endParaRPr lang="en-US"/>
        </a:p>
      </dgm:t>
    </dgm:pt>
    <dgm:pt modelId="{A97D290F-1CC0-4A32-B9B3-2E1A348265EA}">
      <dgm:prSet/>
      <dgm:spPr/>
      <dgm:t>
        <a:bodyPr/>
        <a:lstStyle/>
        <a:p>
          <a:pPr rtl="0"/>
          <a:r>
            <a:rPr lang="en-US"/>
            <a:t>To put us in the best position to </a:t>
          </a:r>
          <a:r>
            <a:rPr lang="en-US" b="1"/>
            <a:t>make the calls </a:t>
          </a:r>
          <a:r>
            <a:rPr lang="en-US"/>
            <a:t>that allow us to keep the game </a:t>
          </a:r>
          <a:r>
            <a:rPr lang="en-US" b="1"/>
            <a:t>safe</a:t>
          </a:r>
          <a:r>
            <a:rPr lang="en-US"/>
            <a:t> and </a:t>
          </a:r>
          <a:r>
            <a:rPr lang="en-US" b="1"/>
            <a:t>fair</a:t>
          </a:r>
          <a:r>
            <a:rPr lang="en-US"/>
            <a:t>.</a:t>
          </a:r>
        </a:p>
      </dgm:t>
    </dgm:pt>
    <dgm:pt modelId="{DD91C56E-DD3F-4B19-87F0-8F7A035510FD}" type="parTrans" cxnId="{C90877BA-7905-4CD2-9BF5-E9A4D09C77B0}">
      <dgm:prSet/>
      <dgm:spPr/>
      <dgm:t>
        <a:bodyPr/>
        <a:lstStyle/>
        <a:p>
          <a:endParaRPr lang="en-US"/>
        </a:p>
      </dgm:t>
    </dgm:pt>
    <dgm:pt modelId="{950EFC0D-8719-40B9-8515-8BF95A7F8F23}" type="sibTrans" cxnId="{C90877BA-7905-4CD2-9BF5-E9A4D09C77B0}">
      <dgm:prSet/>
      <dgm:spPr/>
      <dgm:t>
        <a:bodyPr/>
        <a:lstStyle/>
        <a:p>
          <a:endParaRPr lang="en-US"/>
        </a:p>
      </dgm:t>
    </dgm:pt>
    <dgm:pt modelId="{7393D7CD-BF2D-442E-A062-041B5ACA3EDD}">
      <dgm:prSet/>
      <dgm:spPr/>
      <dgm:t>
        <a:bodyPr/>
        <a:lstStyle/>
        <a:p>
          <a:pPr rtl="0"/>
          <a:r>
            <a:rPr lang="en-US"/>
            <a:t>To work as a TEAM to </a:t>
          </a:r>
          <a:r>
            <a:rPr lang="en-US" b="1"/>
            <a:t>cover all areas </a:t>
          </a:r>
          <a:r>
            <a:rPr lang="en-US"/>
            <a:t>of the field efficiently and consistently.</a:t>
          </a:r>
        </a:p>
      </dgm:t>
    </dgm:pt>
    <dgm:pt modelId="{1731E238-3D52-4B3D-A650-69D12897F364}" type="parTrans" cxnId="{FB600A5D-AF80-4D67-80A5-F07687CA5E58}">
      <dgm:prSet/>
      <dgm:spPr/>
      <dgm:t>
        <a:bodyPr/>
        <a:lstStyle/>
        <a:p>
          <a:endParaRPr lang="en-US"/>
        </a:p>
      </dgm:t>
    </dgm:pt>
    <dgm:pt modelId="{8F5AF340-5240-4C7D-B00C-9F3A1ECF657A}" type="sibTrans" cxnId="{FB600A5D-AF80-4D67-80A5-F07687CA5E58}">
      <dgm:prSet/>
      <dgm:spPr/>
      <dgm:t>
        <a:bodyPr/>
        <a:lstStyle/>
        <a:p>
          <a:endParaRPr lang="en-US"/>
        </a:p>
      </dgm:t>
    </dgm:pt>
    <dgm:pt modelId="{272138F8-7F70-47E6-9081-58FD6767425C}" type="pres">
      <dgm:prSet presAssocID="{7C6E4E2F-9532-42C4-886F-1066FD8FDB2B}" presName="linear" presStyleCnt="0">
        <dgm:presLayoutVars>
          <dgm:animLvl val="lvl"/>
          <dgm:resizeHandles val="exact"/>
        </dgm:presLayoutVars>
      </dgm:prSet>
      <dgm:spPr/>
    </dgm:pt>
    <dgm:pt modelId="{2E13DEFC-8992-4BBA-BF1D-8548967D6E20}" type="pres">
      <dgm:prSet presAssocID="{A97D290F-1CC0-4A32-B9B3-2E1A348265EA}" presName="parentText" presStyleLbl="node1" presStyleIdx="0" presStyleCnt="2" custLinFactNeighborX="-2690" custLinFactNeighborY="-51984">
        <dgm:presLayoutVars>
          <dgm:chMax val="0"/>
          <dgm:bulletEnabled val="1"/>
        </dgm:presLayoutVars>
      </dgm:prSet>
      <dgm:spPr/>
    </dgm:pt>
    <dgm:pt modelId="{7B15FEF4-E10B-41AB-9BD4-F1CB5A52C1AB}" type="pres">
      <dgm:prSet presAssocID="{950EFC0D-8719-40B9-8515-8BF95A7F8F23}" presName="spacer" presStyleCnt="0"/>
      <dgm:spPr/>
    </dgm:pt>
    <dgm:pt modelId="{37248E3A-0CF2-4FBB-BC0C-28FA627C51CF}" type="pres">
      <dgm:prSet presAssocID="{7393D7CD-BF2D-442E-A062-041B5ACA3EDD}" presName="parentText" presStyleLbl="node1" presStyleIdx="1" presStyleCnt="2" custLinFactY="31816" custLinFactNeighborY="100000">
        <dgm:presLayoutVars>
          <dgm:chMax val="0"/>
          <dgm:bulletEnabled val="1"/>
        </dgm:presLayoutVars>
      </dgm:prSet>
      <dgm:spPr/>
    </dgm:pt>
  </dgm:ptLst>
  <dgm:cxnLst>
    <dgm:cxn modelId="{7FBF3C4C-FAE7-4EFD-AA9D-B1F9A35DB87B}" type="presOf" srcId="{7C6E4E2F-9532-42C4-886F-1066FD8FDB2B}" destId="{272138F8-7F70-47E6-9081-58FD6767425C}" srcOrd="0" destOrd="0" presId="urn:microsoft.com/office/officeart/2005/8/layout/vList2"/>
    <dgm:cxn modelId="{FB600A5D-AF80-4D67-80A5-F07687CA5E58}" srcId="{7C6E4E2F-9532-42C4-886F-1066FD8FDB2B}" destId="{7393D7CD-BF2D-442E-A062-041B5ACA3EDD}" srcOrd="1" destOrd="0" parTransId="{1731E238-3D52-4B3D-A650-69D12897F364}" sibTransId="{8F5AF340-5240-4C7D-B00C-9F3A1ECF657A}"/>
    <dgm:cxn modelId="{1DE5788A-F635-42BD-AACA-BCCFE2CE459E}" type="presOf" srcId="{7393D7CD-BF2D-442E-A062-041B5ACA3EDD}" destId="{37248E3A-0CF2-4FBB-BC0C-28FA627C51CF}" srcOrd="0" destOrd="0" presId="urn:microsoft.com/office/officeart/2005/8/layout/vList2"/>
    <dgm:cxn modelId="{C90877BA-7905-4CD2-9BF5-E9A4D09C77B0}" srcId="{7C6E4E2F-9532-42C4-886F-1066FD8FDB2B}" destId="{A97D290F-1CC0-4A32-B9B3-2E1A348265EA}" srcOrd="0" destOrd="0" parTransId="{DD91C56E-DD3F-4B19-87F0-8F7A035510FD}" sibTransId="{950EFC0D-8719-40B9-8515-8BF95A7F8F23}"/>
    <dgm:cxn modelId="{617D12DD-E435-461B-844A-8033D01D329B}" type="presOf" srcId="{A97D290F-1CC0-4A32-B9B3-2E1A348265EA}" destId="{2E13DEFC-8992-4BBA-BF1D-8548967D6E20}" srcOrd="0" destOrd="0" presId="urn:microsoft.com/office/officeart/2005/8/layout/vList2"/>
    <dgm:cxn modelId="{CA2CAF68-4CFB-46D6-9F8F-B888A770FA18}" type="presParOf" srcId="{272138F8-7F70-47E6-9081-58FD6767425C}" destId="{2E13DEFC-8992-4BBA-BF1D-8548967D6E20}" srcOrd="0" destOrd="0" presId="urn:microsoft.com/office/officeart/2005/8/layout/vList2"/>
    <dgm:cxn modelId="{2CE7AD74-FF5B-4A2A-9860-935F369FD64A}" type="presParOf" srcId="{272138F8-7F70-47E6-9081-58FD6767425C}" destId="{7B15FEF4-E10B-41AB-9BD4-F1CB5A52C1AB}" srcOrd="1" destOrd="0" presId="urn:microsoft.com/office/officeart/2005/8/layout/vList2"/>
    <dgm:cxn modelId="{5617A00C-2DE7-4241-9966-03CAAFFE4064}" type="presParOf" srcId="{272138F8-7F70-47E6-9081-58FD6767425C}" destId="{37248E3A-0CF2-4FBB-BC0C-28FA627C51CF}"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D67154B-CA6A-42AF-AFBE-BFD562B765C8}"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DBF2BAA8-3C64-4418-998D-0BFC8E0CE536}">
      <dgm:prSet phldrT="[Text]"/>
      <dgm:spPr/>
      <dgm:t>
        <a:bodyPr/>
        <a:lstStyle/>
        <a:p>
          <a:r>
            <a:rPr lang="en-US"/>
            <a:t>Character</a:t>
          </a:r>
        </a:p>
      </dgm:t>
    </dgm:pt>
    <dgm:pt modelId="{91F60634-B5C2-4304-BC9F-DB44AD0880F8}" type="parTrans" cxnId="{112F188D-3851-4525-A4A7-22CBB4416A8F}">
      <dgm:prSet/>
      <dgm:spPr/>
      <dgm:t>
        <a:bodyPr/>
        <a:lstStyle/>
        <a:p>
          <a:endParaRPr lang="en-US"/>
        </a:p>
      </dgm:t>
    </dgm:pt>
    <dgm:pt modelId="{E205E427-D8C6-4C22-BA00-4EBFCF51BC36}" type="sibTrans" cxnId="{112F188D-3851-4525-A4A7-22CBB4416A8F}">
      <dgm:prSet/>
      <dgm:spPr/>
      <dgm:t>
        <a:bodyPr/>
        <a:lstStyle/>
        <a:p>
          <a:endParaRPr lang="en-US"/>
        </a:p>
      </dgm:t>
    </dgm:pt>
    <dgm:pt modelId="{C9877B39-2E20-4AD2-A52D-DE1AE9BED4E5}">
      <dgm:prSet phldrT="[Text]"/>
      <dgm:spPr/>
      <dgm:t>
        <a:bodyPr/>
        <a:lstStyle/>
        <a:p>
          <a:r>
            <a:rPr lang="en-US"/>
            <a:t>Attitude</a:t>
          </a:r>
        </a:p>
      </dgm:t>
    </dgm:pt>
    <dgm:pt modelId="{682C2E08-5D67-4FEB-9562-A4F84D218B3D}" type="parTrans" cxnId="{F24E36D7-F3A2-47F7-93DE-D4B3C78D14ED}">
      <dgm:prSet/>
      <dgm:spPr/>
      <dgm:t>
        <a:bodyPr/>
        <a:lstStyle/>
        <a:p>
          <a:endParaRPr lang="en-US"/>
        </a:p>
      </dgm:t>
    </dgm:pt>
    <dgm:pt modelId="{8D02845C-58AF-4C4B-A90D-4AD773F2B1F5}" type="sibTrans" cxnId="{F24E36D7-F3A2-47F7-93DE-D4B3C78D14ED}">
      <dgm:prSet/>
      <dgm:spPr/>
      <dgm:t>
        <a:bodyPr/>
        <a:lstStyle/>
        <a:p>
          <a:endParaRPr lang="en-US"/>
        </a:p>
      </dgm:t>
    </dgm:pt>
    <dgm:pt modelId="{3D20D8D5-7FD5-411C-82AD-0C989D33766F}">
      <dgm:prSet phldrT="[Text]"/>
      <dgm:spPr/>
      <dgm:t>
        <a:bodyPr/>
        <a:lstStyle/>
        <a:p>
          <a:r>
            <a:rPr lang="en-US"/>
            <a:t>Excellence</a:t>
          </a:r>
        </a:p>
      </dgm:t>
    </dgm:pt>
    <dgm:pt modelId="{18005C84-4171-4DAF-AED4-E4EA8F3856F5}" type="parTrans" cxnId="{080BFE84-E946-4F57-A962-F28FEB70E5C8}">
      <dgm:prSet/>
      <dgm:spPr/>
      <dgm:t>
        <a:bodyPr/>
        <a:lstStyle/>
        <a:p>
          <a:endParaRPr lang="en-US"/>
        </a:p>
      </dgm:t>
    </dgm:pt>
    <dgm:pt modelId="{A059CD31-BA85-4314-9ADD-DC798383B27C}" type="sibTrans" cxnId="{080BFE84-E946-4F57-A962-F28FEB70E5C8}">
      <dgm:prSet/>
      <dgm:spPr/>
      <dgm:t>
        <a:bodyPr/>
        <a:lstStyle/>
        <a:p>
          <a:endParaRPr lang="en-US"/>
        </a:p>
      </dgm:t>
    </dgm:pt>
    <dgm:pt modelId="{FDB083AF-7AE7-4C14-ACC8-C3E229D2AABB}">
      <dgm:prSet phldrT="[Text]"/>
      <dgm:spPr/>
      <dgm:t>
        <a:bodyPr/>
        <a:lstStyle/>
        <a:p>
          <a:r>
            <a:rPr lang="en-US"/>
            <a:t>Competency</a:t>
          </a:r>
        </a:p>
      </dgm:t>
    </dgm:pt>
    <dgm:pt modelId="{64524C08-5DBA-4661-86E2-BE4D5C090238}" type="parTrans" cxnId="{6BB5C2F6-7B5C-4189-8C8F-304277BF12FA}">
      <dgm:prSet/>
      <dgm:spPr/>
      <dgm:t>
        <a:bodyPr/>
        <a:lstStyle/>
        <a:p>
          <a:endParaRPr lang="en-US"/>
        </a:p>
      </dgm:t>
    </dgm:pt>
    <dgm:pt modelId="{96D048D6-F5F9-492B-B0F7-70543C1DAD5E}" type="sibTrans" cxnId="{6BB5C2F6-7B5C-4189-8C8F-304277BF12FA}">
      <dgm:prSet/>
      <dgm:spPr/>
      <dgm:t>
        <a:bodyPr/>
        <a:lstStyle/>
        <a:p>
          <a:endParaRPr lang="en-US"/>
        </a:p>
      </dgm:t>
    </dgm:pt>
    <dgm:pt modelId="{A694990D-E36F-4CA2-A35B-DF6707AF96D5}">
      <dgm:prSet phldrT="[Text]"/>
      <dgm:spPr/>
      <dgm:t>
        <a:bodyPr/>
        <a:lstStyle/>
        <a:p>
          <a:r>
            <a:rPr lang="en-US"/>
            <a:t>Conduct</a:t>
          </a:r>
        </a:p>
      </dgm:t>
    </dgm:pt>
    <dgm:pt modelId="{36EBFA66-4926-4E5D-8221-6974D34F30BA}" type="parTrans" cxnId="{D6937B59-0990-4874-90D3-07B179D67609}">
      <dgm:prSet/>
      <dgm:spPr/>
      <dgm:t>
        <a:bodyPr/>
        <a:lstStyle/>
        <a:p>
          <a:endParaRPr lang="en-US"/>
        </a:p>
      </dgm:t>
    </dgm:pt>
    <dgm:pt modelId="{EDBB6314-6A14-4025-8979-BBFB94FCDCE0}" type="sibTrans" cxnId="{D6937B59-0990-4874-90D3-07B179D67609}">
      <dgm:prSet/>
      <dgm:spPr/>
      <dgm:t>
        <a:bodyPr/>
        <a:lstStyle/>
        <a:p>
          <a:endParaRPr lang="en-US"/>
        </a:p>
      </dgm:t>
    </dgm:pt>
    <dgm:pt modelId="{0F522DF6-5189-4550-9E4B-0BB0DE7F83AB}" type="pres">
      <dgm:prSet presAssocID="{ED67154B-CA6A-42AF-AFBE-BFD562B765C8}" presName="Name0" presStyleCnt="0">
        <dgm:presLayoutVars>
          <dgm:dir/>
          <dgm:resizeHandles val="exact"/>
        </dgm:presLayoutVars>
      </dgm:prSet>
      <dgm:spPr/>
    </dgm:pt>
    <dgm:pt modelId="{933FD7AB-61D7-43BA-8B74-FA8B3C464A12}" type="pres">
      <dgm:prSet presAssocID="{ED67154B-CA6A-42AF-AFBE-BFD562B765C8}" presName="cycle" presStyleCnt="0"/>
      <dgm:spPr/>
    </dgm:pt>
    <dgm:pt modelId="{ED63A484-0509-4527-BC99-DC81C7016E95}" type="pres">
      <dgm:prSet presAssocID="{DBF2BAA8-3C64-4418-998D-0BFC8E0CE536}" presName="nodeFirstNode" presStyleLbl="node1" presStyleIdx="0" presStyleCnt="5">
        <dgm:presLayoutVars>
          <dgm:bulletEnabled val="1"/>
        </dgm:presLayoutVars>
      </dgm:prSet>
      <dgm:spPr/>
    </dgm:pt>
    <dgm:pt modelId="{EFAEF2DE-A589-456E-84C0-FC50746C05ED}" type="pres">
      <dgm:prSet presAssocID="{E205E427-D8C6-4C22-BA00-4EBFCF51BC36}" presName="sibTransFirstNode" presStyleLbl="bgShp" presStyleIdx="0" presStyleCnt="1"/>
      <dgm:spPr/>
    </dgm:pt>
    <dgm:pt modelId="{915353FE-A73E-475C-8E00-DDCDD04FDE75}" type="pres">
      <dgm:prSet presAssocID="{C9877B39-2E20-4AD2-A52D-DE1AE9BED4E5}" presName="nodeFollowingNodes" presStyleLbl="node1" presStyleIdx="1" presStyleCnt="5">
        <dgm:presLayoutVars>
          <dgm:bulletEnabled val="1"/>
        </dgm:presLayoutVars>
      </dgm:prSet>
      <dgm:spPr/>
    </dgm:pt>
    <dgm:pt modelId="{EF2F0A33-D4C6-4855-8CAD-54A74C2DAEFE}" type="pres">
      <dgm:prSet presAssocID="{3D20D8D5-7FD5-411C-82AD-0C989D33766F}" presName="nodeFollowingNodes" presStyleLbl="node1" presStyleIdx="2" presStyleCnt="5">
        <dgm:presLayoutVars>
          <dgm:bulletEnabled val="1"/>
        </dgm:presLayoutVars>
      </dgm:prSet>
      <dgm:spPr/>
    </dgm:pt>
    <dgm:pt modelId="{BD7723C5-4602-4F19-895D-FA3B8E8D0A17}" type="pres">
      <dgm:prSet presAssocID="{FDB083AF-7AE7-4C14-ACC8-C3E229D2AABB}" presName="nodeFollowingNodes" presStyleLbl="node1" presStyleIdx="3" presStyleCnt="5">
        <dgm:presLayoutVars>
          <dgm:bulletEnabled val="1"/>
        </dgm:presLayoutVars>
      </dgm:prSet>
      <dgm:spPr/>
    </dgm:pt>
    <dgm:pt modelId="{BAEBFC27-7789-4A6C-9CC8-4D01BC053DED}" type="pres">
      <dgm:prSet presAssocID="{A694990D-E36F-4CA2-A35B-DF6707AF96D5}" presName="nodeFollowingNodes" presStyleLbl="node1" presStyleIdx="4" presStyleCnt="5">
        <dgm:presLayoutVars>
          <dgm:bulletEnabled val="1"/>
        </dgm:presLayoutVars>
      </dgm:prSet>
      <dgm:spPr/>
    </dgm:pt>
  </dgm:ptLst>
  <dgm:cxnLst>
    <dgm:cxn modelId="{E920060E-6E53-462C-B756-5300AFC670FA}" type="presOf" srcId="{FDB083AF-7AE7-4C14-ACC8-C3E229D2AABB}" destId="{BD7723C5-4602-4F19-895D-FA3B8E8D0A17}" srcOrd="0" destOrd="0" presId="urn:microsoft.com/office/officeart/2005/8/layout/cycle3"/>
    <dgm:cxn modelId="{BA73471C-CC61-4A33-91A5-4CDBC16D97BD}" type="presOf" srcId="{E205E427-D8C6-4C22-BA00-4EBFCF51BC36}" destId="{EFAEF2DE-A589-456E-84C0-FC50746C05ED}" srcOrd="0" destOrd="0" presId="urn:microsoft.com/office/officeart/2005/8/layout/cycle3"/>
    <dgm:cxn modelId="{EDF64D1E-EEE0-4A23-804F-188FDEB30193}" type="presOf" srcId="{C9877B39-2E20-4AD2-A52D-DE1AE9BED4E5}" destId="{915353FE-A73E-475C-8E00-DDCDD04FDE75}" srcOrd="0" destOrd="0" presId="urn:microsoft.com/office/officeart/2005/8/layout/cycle3"/>
    <dgm:cxn modelId="{D6937B59-0990-4874-90D3-07B179D67609}" srcId="{ED67154B-CA6A-42AF-AFBE-BFD562B765C8}" destId="{A694990D-E36F-4CA2-A35B-DF6707AF96D5}" srcOrd="4" destOrd="0" parTransId="{36EBFA66-4926-4E5D-8221-6974D34F30BA}" sibTransId="{EDBB6314-6A14-4025-8979-BBFB94FCDCE0}"/>
    <dgm:cxn modelId="{BBB1847B-2F4B-437B-8CAF-7C185529A4A3}" type="presOf" srcId="{ED67154B-CA6A-42AF-AFBE-BFD562B765C8}" destId="{0F522DF6-5189-4550-9E4B-0BB0DE7F83AB}" srcOrd="0" destOrd="0" presId="urn:microsoft.com/office/officeart/2005/8/layout/cycle3"/>
    <dgm:cxn modelId="{080BFE84-E946-4F57-A962-F28FEB70E5C8}" srcId="{ED67154B-CA6A-42AF-AFBE-BFD562B765C8}" destId="{3D20D8D5-7FD5-411C-82AD-0C989D33766F}" srcOrd="2" destOrd="0" parTransId="{18005C84-4171-4DAF-AED4-E4EA8F3856F5}" sibTransId="{A059CD31-BA85-4314-9ADD-DC798383B27C}"/>
    <dgm:cxn modelId="{112F188D-3851-4525-A4A7-22CBB4416A8F}" srcId="{ED67154B-CA6A-42AF-AFBE-BFD562B765C8}" destId="{DBF2BAA8-3C64-4418-998D-0BFC8E0CE536}" srcOrd="0" destOrd="0" parTransId="{91F60634-B5C2-4304-BC9F-DB44AD0880F8}" sibTransId="{E205E427-D8C6-4C22-BA00-4EBFCF51BC36}"/>
    <dgm:cxn modelId="{D1E288B2-5E93-4F94-856C-9E24F6CA7599}" type="presOf" srcId="{DBF2BAA8-3C64-4418-998D-0BFC8E0CE536}" destId="{ED63A484-0509-4527-BC99-DC81C7016E95}" srcOrd="0" destOrd="0" presId="urn:microsoft.com/office/officeart/2005/8/layout/cycle3"/>
    <dgm:cxn modelId="{DD66EEC5-6575-43D4-A57C-5916E6F2F653}" type="presOf" srcId="{A694990D-E36F-4CA2-A35B-DF6707AF96D5}" destId="{BAEBFC27-7789-4A6C-9CC8-4D01BC053DED}" srcOrd="0" destOrd="0" presId="urn:microsoft.com/office/officeart/2005/8/layout/cycle3"/>
    <dgm:cxn modelId="{F24E36D7-F3A2-47F7-93DE-D4B3C78D14ED}" srcId="{ED67154B-CA6A-42AF-AFBE-BFD562B765C8}" destId="{C9877B39-2E20-4AD2-A52D-DE1AE9BED4E5}" srcOrd="1" destOrd="0" parTransId="{682C2E08-5D67-4FEB-9562-A4F84D218B3D}" sibTransId="{8D02845C-58AF-4C4B-A90D-4AD773F2B1F5}"/>
    <dgm:cxn modelId="{38484DF1-5F2C-42D7-BD98-FC794AC236BF}" type="presOf" srcId="{3D20D8D5-7FD5-411C-82AD-0C989D33766F}" destId="{EF2F0A33-D4C6-4855-8CAD-54A74C2DAEFE}" srcOrd="0" destOrd="0" presId="urn:microsoft.com/office/officeart/2005/8/layout/cycle3"/>
    <dgm:cxn modelId="{6BB5C2F6-7B5C-4189-8C8F-304277BF12FA}" srcId="{ED67154B-CA6A-42AF-AFBE-BFD562B765C8}" destId="{FDB083AF-7AE7-4C14-ACC8-C3E229D2AABB}" srcOrd="3" destOrd="0" parTransId="{64524C08-5DBA-4661-86E2-BE4D5C090238}" sibTransId="{96D048D6-F5F9-492B-B0F7-70543C1DAD5E}"/>
    <dgm:cxn modelId="{84E23CC7-C594-4B3F-BFDB-5544BD860ECB}" type="presParOf" srcId="{0F522DF6-5189-4550-9E4B-0BB0DE7F83AB}" destId="{933FD7AB-61D7-43BA-8B74-FA8B3C464A12}" srcOrd="0" destOrd="0" presId="urn:microsoft.com/office/officeart/2005/8/layout/cycle3"/>
    <dgm:cxn modelId="{075FEA31-FDB9-42C8-8725-66A926335E78}" type="presParOf" srcId="{933FD7AB-61D7-43BA-8B74-FA8B3C464A12}" destId="{ED63A484-0509-4527-BC99-DC81C7016E95}" srcOrd="0" destOrd="0" presId="urn:microsoft.com/office/officeart/2005/8/layout/cycle3"/>
    <dgm:cxn modelId="{DAAD5C7B-30C4-4FC4-A161-59082A81DD1A}" type="presParOf" srcId="{933FD7AB-61D7-43BA-8B74-FA8B3C464A12}" destId="{EFAEF2DE-A589-456E-84C0-FC50746C05ED}" srcOrd="1" destOrd="0" presId="urn:microsoft.com/office/officeart/2005/8/layout/cycle3"/>
    <dgm:cxn modelId="{A3F52BFA-3990-44B4-8223-F04D2AC86843}" type="presParOf" srcId="{933FD7AB-61D7-43BA-8B74-FA8B3C464A12}" destId="{915353FE-A73E-475C-8E00-DDCDD04FDE75}" srcOrd="2" destOrd="0" presId="urn:microsoft.com/office/officeart/2005/8/layout/cycle3"/>
    <dgm:cxn modelId="{3F0B8462-7479-4991-A10C-C078A2581089}" type="presParOf" srcId="{933FD7AB-61D7-43BA-8B74-FA8B3C464A12}" destId="{EF2F0A33-D4C6-4855-8CAD-54A74C2DAEFE}" srcOrd="3" destOrd="0" presId="urn:microsoft.com/office/officeart/2005/8/layout/cycle3"/>
    <dgm:cxn modelId="{9AAAB305-FC44-4BE4-B1F9-50068C0AAD75}" type="presParOf" srcId="{933FD7AB-61D7-43BA-8B74-FA8B3C464A12}" destId="{BD7723C5-4602-4F19-895D-FA3B8E8D0A17}" srcOrd="4" destOrd="0" presId="urn:microsoft.com/office/officeart/2005/8/layout/cycle3"/>
    <dgm:cxn modelId="{669DFE56-C037-4946-9D5D-3B79238D8A16}" type="presParOf" srcId="{933FD7AB-61D7-43BA-8B74-FA8B3C464A12}" destId="{BAEBFC27-7789-4A6C-9CC8-4D01BC053DED}"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55471A0-5D37-42A9-B46E-501DE1346F3C}"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en-US"/>
        </a:p>
      </dgm:t>
    </dgm:pt>
    <dgm:pt modelId="{D9D33F20-DB20-43D1-82AE-AD39F5014A56}">
      <dgm:prSet custT="1"/>
      <dgm:spPr/>
      <dgm:t>
        <a:bodyPr/>
        <a:lstStyle/>
        <a:p>
          <a:pPr rtl="0"/>
          <a:r>
            <a:rPr lang="en-US" sz="2000"/>
            <a:t>Managing the clock</a:t>
          </a:r>
        </a:p>
      </dgm:t>
    </dgm:pt>
    <dgm:pt modelId="{D6EF1DDF-3876-4E68-ADBB-CB4A35773649}" type="parTrans" cxnId="{A66930C8-5858-43D1-913E-BC9555316574}">
      <dgm:prSet/>
      <dgm:spPr/>
      <dgm:t>
        <a:bodyPr/>
        <a:lstStyle/>
        <a:p>
          <a:endParaRPr lang="en-US"/>
        </a:p>
      </dgm:t>
    </dgm:pt>
    <dgm:pt modelId="{6194AF41-4E62-4725-9E05-341178AB53D9}" type="sibTrans" cxnId="{A66930C8-5858-43D1-913E-BC9555316574}">
      <dgm:prSet/>
      <dgm:spPr/>
      <dgm:t>
        <a:bodyPr/>
        <a:lstStyle/>
        <a:p>
          <a:endParaRPr lang="en-US"/>
        </a:p>
      </dgm:t>
    </dgm:pt>
    <dgm:pt modelId="{B15E40C3-8D71-4A33-90B5-33D3758DA5D8}">
      <dgm:prSet custT="1"/>
      <dgm:spPr/>
      <dgm:t>
        <a:bodyPr/>
        <a:lstStyle/>
        <a:p>
          <a:pPr rtl="0"/>
          <a:r>
            <a:rPr lang="en-US" sz="2000"/>
            <a:t>Recognizing and handling fouls </a:t>
          </a:r>
        </a:p>
      </dgm:t>
    </dgm:pt>
    <dgm:pt modelId="{8ECC739F-D3EE-4274-90F9-19FA075D9EE6}" type="parTrans" cxnId="{543384B3-1FB7-44B0-9A9B-BCB8A00DBCCD}">
      <dgm:prSet/>
      <dgm:spPr/>
      <dgm:t>
        <a:bodyPr/>
        <a:lstStyle/>
        <a:p>
          <a:endParaRPr lang="en-US"/>
        </a:p>
      </dgm:t>
    </dgm:pt>
    <dgm:pt modelId="{22A8C019-CE3D-43C7-906A-48C6BD4860E8}" type="sibTrans" cxnId="{543384B3-1FB7-44B0-9A9B-BCB8A00DBCCD}">
      <dgm:prSet/>
      <dgm:spPr/>
      <dgm:t>
        <a:bodyPr/>
        <a:lstStyle/>
        <a:p>
          <a:endParaRPr lang="en-US"/>
        </a:p>
      </dgm:t>
    </dgm:pt>
    <dgm:pt modelId="{81D9E27B-7104-43B4-815C-DC8F28C48ADD}">
      <dgm:prSet custT="1"/>
      <dgm:spPr/>
      <dgm:t>
        <a:bodyPr/>
        <a:lstStyle/>
        <a:p>
          <a:pPr rtl="0"/>
          <a:r>
            <a:rPr lang="en-US" sz="2000"/>
            <a:t>Setting the tone of the game </a:t>
          </a:r>
        </a:p>
      </dgm:t>
    </dgm:pt>
    <dgm:pt modelId="{C534A528-2599-4601-A6CB-3F61A0B8A3E9}" type="parTrans" cxnId="{EEDE32B6-E1A3-4C7C-AC40-B2872E9B387A}">
      <dgm:prSet/>
      <dgm:spPr/>
      <dgm:t>
        <a:bodyPr/>
        <a:lstStyle/>
        <a:p>
          <a:endParaRPr lang="en-US"/>
        </a:p>
      </dgm:t>
    </dgm:pt>
    <dgm:pt modelId="{2AA51E78-8627-4C7E-BF91-7ADA70B92D9D}" type="sibTrans" cxnId="{EEDE32B6-E1A3-4C7C-AC40-B2872E9B387A}">
      <dgm:prSet/>
      <dgm:spPr/>
      <dgm:t>
        <a:bodyPr/>
        <a:lstStyle/>
        <a:p>
          <a:endParaRPr lang="en-US"/>
        </a:p>
      </dgm:t>
    </dgm:pt>
    <dgm:pt modelId="{43653DB5-2D81-47FA-A865-76BF8D3E711B}">
      <dgm:prSet custT="1"/>
      <dgm:spPr/>
      <dgm:t>
        <a:bodyPr/>
        <a:lstStyle/>
        <a:p>
          <a:pPr rtl="0"/>
          <a:r>
            <a:rPr lang="en-US" sz="1600"/>
            <a:t>Handling Unsportsmanlike Behavior</a:t>
          </a:r>
        </a:p>
      </dgm:t>
    </dgm:pt>
    <dgm:pt modelId="{4D248238-6487-4C74-9A24-C0733772418E}" type="parTrans" cxnId="{A2C46955-7866-4911-ACD7-7EF17533C0EE}">
      <dgm:prSet/>
      <dgm:spPr/>
      <dgm:t>
        <a:bodyPr/>
        <a:lstStyle/>
        <a:p>
          <a:endParaRPr lang="en-US"/>
        </a:p>
      </dgm:t>
    </dgm:pt>
    <dgm:pt modelId="{ED3F27AA-393A-404D-B8CF-21D60FA027D0}" type="sibTrans" cxnId="{A2C46955-7866-4911-ACD7-7EF17533C0EE}">
      <dgm:prSet/>
      <dgm:spPr/>
      <dgm:t>
        <a:bodyPr/>
        <a:lstStyle/>
        <a:p>
          <a:endParaRPr lang="en-US"/>
        </a:p>
      </dgm:t>
    </dgm:pt>
    <dgm:pt modelId="{B92A5267-9037-4A5D-B281-5269EA0AD2CD}">
      <dgm:prSet/>
      <dgm:spPr/>
      <dgm:t>
        <a:bodyPr/>
        <a:lstStyle/>
        <a:p>
          <a:pPr rtl="0"/>
          <a:r>
            <a:rPr lang="en-US"/>
            <a:t>Responding appropriately to players, coaches and spectators</a:t>
          </a:r>
        </a:p>
      </dgm:t>
    </dgm:pt>
    <dgm:pt modelId="{66F360D3-17AB-4D6F-9754-C6D01F869D5C}" type="parTrans" cxnId="{C9D125E8-4416-4233-8381-5502DCD0B269}">
      <dgm:prSet/>
      <dgm:spPr/>
      <dgm:t>
        <a:bodyPr/>
        <a:lstStyle/>
        <a:p>
          <a:endParaRPr lang="en-US"/>
        </a:p>
      </dgm:t>
    </dgm:pt>
    <dgm:pt modelId="{E49E342A-D2F5-499A-AE87-39152DBFD6C6}" type="sibTrans" cxnId="{C9D125E8-4416-4233-8381-5502DCD0B269}">
      <dgm:prSet/>
      <dgm:spPr/>
      <dgm:t>
        <a:bodyPr/>
        <a:lstStyle/>
        <a:p>
          <a:endParaRPr lang="en-US"/>
        </a:p>
      </dgm:t>
    </dgm:pt>
    <dgm:pt modelId="{1960DBC2-7A4A-442A-9175-FA7E2AF7109D}" type="pres">
      <dgm:prSet presAssocID="{855471A0-5D37-42A9-B46E-501DE1346F3C}" presName="CompostProcess" presStyleCnt="0">
        <dgm:presLayoutVars>
          <dgm:dir/>
          <dgm:resizeHandles val="exact"/>
        </dgm:presLayoutVars>
      </dgm:prSet>
      <dgm:spPr/>
    </dgm:pt>
    <dgm:pt modelId="{FB5F4E86-4328-4326-8631-D00FBC5AF5B7}" type="pres">
      <dgm:prSet presAssocID="{855471A0-5D37-42A9-B46E-501DE1346F3C}" presName="arrow" presStyleLbl="bgShp" presStyleIdx="0" presStyleCnt="1"/>
      <dgm:spPr/>
    </dgm:pt>
    <dgm:pt modelId="{69C5B567-177C-4B0C-9105-5A59AE21AFF2}" type="pres">
      <dgm:prSet presAssocID="{855471A0-5D37-42A9-B46E-501DE1346F3C}" presName="linearProcess" presStyleCnt="0"/>
      <dgm:spPr/>
    </dgm:pt>
    <dgm:pt modelId="{4859B90D-1FBB-434A-9C90-D7308742BC0A}" type="pres">
      <dgm:prSet presAssocID="{D9D33F20-DB20-43D1-82AE-AD39F5014A56}" presName="textNode" presStyleLbl="node1" presStyleIdx="0" presStyleCnt="5">
        <dgm:presLayoutVars>
          <dgm:bulletEnabled val="1"/>
        </dgm:presLayoutVars>
      </dgm:prSet>
      <dgm:spPr/>
    </dgm:pt>
    <dgm:pt modelId="{4B26BB4D-CD73-4224-A4FF-6B44C8B66BB7}" type="pres">
      <dgm:prSet presAssocID="{6194AF41-4E62-4725-9E05-341178AB53D9}" presName="sibTrans" presStyleCnt="0"/>
      <dgm:spPr/>
    </dgm:pt>
    <dgm:pt modelId="{52EE65BC-94D4-486E-A846-9C3D53201188}" type="pres">
      <dgm:prSet presAssocID="{B15E40C3-8D71-4A33-90B5-33D3758DA5D8}" presName="textNode" presStyleLbl="node1" presStyleIdx="1" presStyleCnt="5">
        <dgm:presLayoutVars>
          <dgm:bulletEnabled val="1"/>
        </dgm:presLayoutVars>
      </dgm:prSet>
      <dgm:spPr/>
    </dgm:pt>
    <dgm:pt modelId="{EC4B7AA7-A1CA-42F7-B20E-C22F34B37018}" type="pres">
      <dgm:prSet presAssocID="{22A8C019-CE3D-43C7-906A-48C6BD4860E8}" presName="sibTrans" presStyleCnt="0"/>
      <dgm:spPr/>
    </dgm:pt>
    <dgm:pt modelId="{D3370716-5188-4F58-A1C0-BC059FFB361A}" type="pres">
      <dgm:prSet presAssocID="{81D9E27B-7104-43B4-815C-DC8F28C48ADD}" presName="textNode" presStyleLbl="node1" presStyleIdx="2" presStyleCnt="5">
        <dgm:presLayoutVars>
          <dgm:bulletEnabled val="1"/>
        </dgm:presLayoutVars>
      </dgm:prSet>
      <dgm:spPr/>
    </dgm:pt>
    <dgm:pt modelId="{90271894-BBEE-4343-A914-7B591E419464}" type="pres">
      <dgm:prSet presAssocID="{2AA51E78-8627-4C7E-BF91-7ADA70B92D9D}" presName="sibTrans" presStyleCnt="0"/>
      <dgm:spPr/>
    </dgm:pt>
    <dgm:pt modelId="{5C13CDBB-E553-4CEC-B6EF-FCDC12ABCA4B}" type="pres">
      <dgm:prSet presAssocID="{43653DB5-2D81-47FA-A865-76BF8D3E711B}" presName="textNode" presStyleLbl="node1" presStyleIdx="3" presStyleCnt="5" custScaleX="108050">
        <dgm:presLayoutVars>
          <dgm:bulletEnabled val="1"/>
        </dgm:presLayoutVars>
      </dgm:prSet>
      <dgm:spPr/>
    </dgm:pt>
    <dgm:pt modelId="{0A03CB62-D918-4087-8E5E-1FE43873CC2F}" type="pres">
      <dgm:prSet presAssocID="{ED3F27AA-393A-404D-B8CF-21D60FA027D0}" presName="sibTrans" presStyleCnt="0"/>
      <dgm:spPr/>
    </dgm:pt>
    <dgm:pt modelId="{FC0564C2-DD74-469C-B789-C3D9B2D7853E}" type="pres">
      <dgm:prSet presAssocID="{B92A5267-9037-4A5D-B281-5269EA0AD2CD}" presName="textNode" presStyleLbl="node1" presStyleIdx="4" presStyleCnt="5">
        <dgm:presLayoutVars>
          <dgm:bulletEnabled val="1"/>
        </dgm:presLayoutVars>
      </dgm:prSet>
      <dgm:spPr/>
    </dgm:pt>
  </dgm:ptLst>
  <dgm:cxnLst>
    <dgm:cxn modelId="{31526D4E-810E-4F62-947B-F242764BCF62}" type="presOf" srcId="{43653DB5-2D81-47FA-A865-76BF8D3E711B}" destId="{5C13CDBB-E553-4CEC-B6EF-FCDC12ABCA4B}" srcOrd="0" destOrd="0" presId="urn:microsoft.com/office/officeart/2005/8/layout/hProcess9"/>
    <dgm:cxn modelId="{A2C46955-7866-4911-ACD7-7EF17533C0EE}" srcId="{855471A0-5D37-42A9-B46E-501DE1346F3C}" destId="{43653DB5-2D81-47FA-A865-76BF8D3E711B}" srcOrd="3" destOrd="0" parTransId="{4D248238-6487-4C74-9A24-C0733772418E}" sibTransId="{ED3F27AA-393A-404D-B8CF-21D60FA027D0}"/>
    <dgm:cxn modelId="{9550E67D-6DF8-4A78-8C1B-7D65153EEF66}" type="presOf" srcId="{D9D33F20-DB20-43D1-82AE-AD39F5014A56}" destId="{4859B90D-1FBB-434A-9C90-D7308742BC0A}" srcOrd="0" destOrd="0" presId="urn:microsoft.com/office/officeart/2005/8/layout/hProcess9"/>
    <dgm:cxn modelId="{1D166E89-9970-451D-9432-EC9DE3845399}" type="presOf" srcId="{81D9E27B-7104-43B4-815C-DC8F28C48ADD}" destId="{D3370716-5188-4F58-A1C0-BC059FFB361A}" srcOrd="0" destOrd="0" presId="urn:microsoft.com/office/officeart/2005/8/layout/hProcess9"/>
    <dgm:cxn modelId="{9F361E93-61B1-456E-899A-56FE08356269}" type="presOf" srcId="{B15E40C3-8D71-4A33-90B5-33D3758DA5D8}" destId="{52EE65BC-94D4-486E-A846-9C3D53201188}" srcOrd="0" destOrd="0" presId="urn:microsoft.com/office/officeart/2005/8/layout/hProcess9"/>
    <dgm:cxn modelId="{543384B3-1FB7-44B0-9A9B-BCB8A00DBCCD}" srcId="{855471A0-5D37-42A9-B46E-501DE1346F3C}" destId="{B15E40C3-8D71-4A33-90B5-33D3758DA5D8}" srcOrd="1" destOrd="0" parTransId="{8ECC739F-D3EE-4274-90F9-19FA075D9EE6}" sibTransId="{22A8C019-CE3D-43C7-906A-48C6BD4860E8}"/>
    <dgm:cxn modelId="{EEDE32B6-E1A3-4C7C-AC40-B2872E9B387A}" srcId="{855471A0-5D37-42A9-B46E-501DE1346F3C}" destId="{81D9E27B-7104-43B4-815C-DC8F28C48ADD}" srcOrd="2" destOrd="0" parTransId="{C534A528-2599-4601-A6CB-3F61A0B8A3E9}" sibTransId="{2AA51E78-8627-4C7E-BF91-7ADA70B92D9D}"/>
    <dgm:cxn modelId="{7DF2ABC1-E1FC-4348-AF22-A883E3084220}" type="presOf" srcId="{855471A0-5D37-42A9-B46E-501DE1346F3C}" destId="{1960DBC2-7A4A-442A-9175-FA7E2AF7109D}" srcOrd="0" destOrd="0" presId="urn:microsoft.com/office/officeart/2005/8/layout/hProcess9"/>
    <dgm:cxn modelId="{A66930C8-5858-43D1-913E-BC9555316574}" srcId="{855471A0-5D37-42A9-B46E-501DE1346F3C}" destId="{D9D33F20-DB20-43D1-82AE-AD39F5014A56}" srcOrd="0" destOrd="0" parTransId="{D6EF1DDF-3876-4E68-ADBB-CB4A35773649}" sibTransId="{6194AF41-4E62-4725-9E05-341178AB53D9}"/>
    <dgm:cxn modelId="{A2F77BE2-2444-44FF-B8EA-189CFFFC5F6B}" type="presOf" srcId="{B92A5267-9037-4A5D-B281-5269EA0AD2CD}" destId="{FC0564C2-DD74-469C-B789-C3D9B2D7853E}" srcOrd="0" destOrd="0" presId="urn:microsoft.com/office/officeart/2005/8/layout/hProcess9"/>
    <dgm:cxn modelId="{C9D125E8-4416-4233-8381-5502DCD0B269}" srcId="{855471A0-5D37-42A9-B46E-501DE1346F3C}" destId="{B92A5267-9037-4A5D-B281-5269EA0AD2CD}" srcOrd="4" destOrd="0" parTransId="{66F360D3-17AB-4D6F-9754-C6D01F869D5C}" sibTransId="{E49E342A-D2F5-499A-AE87-39152DBFD6C6}"/>
    <dgm:cxn modelId="{D642E402-4287-49BD-A593-A09265B0CF1A}" type="presParOf" srcId="{1960DBC2-7A4A-442A-9175-FA7E2AF7109D}" destId="{FB5F4E86-4328-4326-8631-D00FBC5AF5B7}" srcOrd="0" destOrd="0" presId="urn:microsoft.com/office/officeart/2005/8/layout/hProcess9"/>
    <dgm:cxn modelId="{EDC96814-C489-49EC-B7D8-36813923A6DD}" type="presParOf" srcId="{1960DBC2-7A4A-442A-9175-FA7E2AF7109D}" destId="{69C5B567-177C-4B0C-9105-5A59AE21AFF2}" srcOrd="1" destOrd="0" presId="urn:microsoft.com/office/officeart/2005/8/layout/hProcess9"/>
    <dgm:cxn modelId="{E7DFB189-B0A7-4A46-8A18-AA0D0056A8E2}" type="presParOf" srcId="{69C5B567-177C-4B0C-9105-5A59AE21AFF2}" destId="{4859B90D-1FBB-434A-9C90-D7308742BC0A}" srcOrd="0" destOrd="0" presId="urn:microsoft.com/office/officeart/2005/8/layout/hProcess9"/>
    <dgm:cxn modelId="{AF0E8C08-A773-46E5-B6F9-336BB9E7E96C}" type="presParOf" srcId="{69C5B567-177C-4B0C-9105-5A59AE21AFF2}" destId="{4B26BB4D-CD73-4224-A4FF-6B44C8B66BB7}" srcOrd="1" destOrd="0" presId="urn:microsoft.com/office/officeart/2005/8/layout/hProcess9"/>
    <dgm:cxn modelId="{C3D389E3-640A-42F8-BECA-92B4B1DAE70B}" type="presParOf" srcId="{69C5B567-177C-4B0C-9105-5A59AE21AFF2}" destId="{52EE65BC-94D4-486E-A846-9C3D53201188}" srcOrd="2" destOrd="0" presId="urn:microsoft.com/office/officeart/2005/8/layout/hProcess9"/>
    <dgm:cxn modelId="{BB4D2270-4C6A-4C87-AD00-3B4900CF8F25}" type="presParOf" srcId="{69C5B567-177C-4B0C-9105-5A59AE21AFF2}" destId="{EC4B7AA7-A1CA-42F7-B20E-C22F34B37018}" srcOrd="3" destOrd="0" presId="urn:microsoft.com/office/officeart/2005/8/layout/hProcess9"/>
    <dgm:cxn modelId="{BFB9BA3B-31C8-4536-9883-4E13C5D48D1E}" type="presParOf" srcId="{69C5B567-177C-4B0C-9105-5A59AE21AFF2}" destId="{D3370716-5188-4F58-A1C0-BC059FFB361A}" srcOrd="4" destOrd="0" presId="urn:microsoft.com/office/officeart/2005/8/layout/hProcess9"/>
    <dgm:cxn modelId="{30439089-743A-40AA-B713-9F1F898B99E5}" type="presParOf" srcId="{69C5B567-177C-4B0C-9105-5A59AE21AFF2}" destId="{90271894-BBEE-4343-A914-7B591E419464}" srcOrd="5" destOrd="0" presId="urn:microsoft.com/office/officeart/2005/8/layout/hProcess9"/>
    <dgm:cxn modelId="{BEA2B116-D85B-420A-8EF4-BC84B46DDF52}" type="presParOf" srcId="{69C5B567-177C-4B0C-9105-5A59AE21AFF2}" destId="{5C13CDBB-E553-4CEC-B6EF-FCDC12ABCA4B}" srcOrd="6" destOrd="0" presId="urn:microsoft.com/office/officeart/2005/8/layout/hProcess9"/>
    <dgm:cxn modelId="{7653A855-AAAC-4C1A-8526-4F1E13A6E064}" type="presParOf" srcId="{69C5B567-177C-4B0C-9105-5A59AE21AFF2}" destId="{0A03CB62-D918-4087-8E5E-1FE43873CC2F}" srcOrd="7" destOrd="0" presId="urn:microsoft.com/office/officeart/2005/8/layout/hProcess9"/>
    <dgm:cxn modelId="{33C60A84-917F-4B5C-867F-54C86E834C72}" type="presParOf" srcId="{69C5B567-177C-4B0C-9105-5A59AE21AFF2}" destId="{FC0564C2-DD74-469C-B789-C3D9B2D7853E}"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92CF470-5887-47B6-AA67-9FC62E10F334}"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D8DFD01A-C043-42C7-9881-7199C285F31B}">
      <dgm:prSet phldrT="[Text]" custT="1"/>
      <dgm:spPr/>
      <dgm:t>
        <a:bodyPr/>
        <a:lstStyle/>
        <a:p>
          <a:r>
            <a:rPr lang="en-US" sz="4800"/>
            <a:t>Dos</a:t>
          </a:r>
        </a:p>
      </dgm:t>
    </dgm:pt>
    <dgm:pt modelId="{BE2ECAF8-8C5F-441E-BEB3-A6E62D140F0A}" type="parTrans" cxnId="{C83883C5-1F40-47A1-BD48-F7EEEC180BC2}">
      <dgm:prSet/>
      <dgm:spPr/>
      <dgm:t>
        <a:bodyPr/>
        <a:lstStyle/>
        <a:p>
          <a:endParaRPr lang="en-US"/>
        </a:p>
      </dgm:t>
    </dgm:pt>
    <dgm:pt modelId="{457A7A3A-106C-4064-AAFA-BD91379B185E}" type="sibTrans" cxnId="{C83883C5-1F40-47A1-BD48-F7EEEC180BC2}">
      <dgm:prSet/>
      <dgm:spPr/>
      <dgm:t>
        <a:bodyPr/>
        <a:lstStyle/>
        <a:p>
          <a:endParaRPr lang="en-US"/>
        </a:p>
      </dgm:t>
    </dgm:pt>
    <dgm:pt modelId="{84D90333-F36C-4122-A297-FDF4E8B04DA8}">
      <dgm:prSet phldrT="[Text]" custT="1"/>
      <dgm:spPr>
        <a:solidFill>
          <a:srgbClr val="00B050"/>
        </a:solidFill>
      </dgm:spPr>
      <dgm:t>
        <a:bodyPr/>
        <a:lstStyle/>
        <a:p>
          <a:r>
            <a:rPr lang="en-US" sz="2400"/>
            <a:t>Answer questions</a:t>
          </a:r>
        </a:p>
      </dgm:t>
    </dgm:pt>
    <dgm:pt modelId="{DC888438-BD1D-45DE-B617-9D5D3A82B9F4}" type="parTrans" cxnId="{5EF50D96-1766-4916-9408-DD3F73E94CE7}">
      <dgm:prSet/>
      <dgm:spPr/>
      <dgm:t>
        <a:bodyPr/>
        <a:lstStyle/>
        <a:p>
          <a:endParaRPr lang="en-US"/>
        </a:p>
      </dgm:t>
    </dgm:pt>
    <dgm:pt modelId="{3F10AC3C-EFD4-45FA-8B16-52A872AA7691}" type="sibTrans" cxnId="{5EF50D96-1766-4916-9408-DD3F73E94CE7}">
      <dgm:prSet/>
      <dgm:spPr/>
      <dgm:t>
        <a:bodyPr/>
        <a:lstStyle/>
        <a:p>
          <a:endParaRPr lang="en-US"/>
        </a:p>
      </dgm:t>
    </dgm:pt>
    <dgm:pt modelId="{FE16543B-A2B5-459A-9ADB-67AC8A38DD52}">
      <dgm:prSet phldrT="[Text]" custT="1"/>
      <dgm:spPr/>
      <dgm:t>
        <a:bodyPr/>
        <a:lstStyle/>
        <a:p>
          <a:r>
            <a:rPr lang="en-US" sz="4800"/>
            <a:t>Don’ts</a:t>
          </a:r>
        </a:p>
      </dgm:t>
    </dgm:pt>
    <dgm:pt modelId="{368574F4-B7D5-495E-9E18-7732457ECAA4}" type="parTrans" cxnId="{1456D406-5F09-4C7E-A8E1-1BEB2EE65DFC}">
      <dgm:prSet/>
      <dgm:spPr/>
      <dgm:t>
        <a:bodyPr/>
        <a:lstStyle/>
        <a:p>
          <a:endParaRPr lang="en-US"/>
        </a:p>
      </dgm:t>
    </dgm:pt>
    <dgm:pt modelId="{0FABCC32-71C3-4F1C-ACA2-628074548227}" type="sibTrans" cxnId="{1456D406-5F09-4C7E-A8E1-1BEB2EE65DFC}">
      <dgm:prSet/>
      <dgm:spPr/>
      <dgm:t>
        <a:bodyPr/>
        <a:lstStyle/>
        <a:p>
          <a:endParaRPr lang="en-US"/>
        </a:p>
      </dgm:t>
    </dgm:pt>
    <dgm:pt modelId="{F7553176-755F-48E4-A1EB-72075BDE5507}">
      <dgm:prSet phldrT="[Text]" custT="1"/>
      <dgm:spPr>
        <a:solidFill>
          <a:srgbClr val="FF0000"/>
        </a:solidFill>
      </dgm:spPr>
      <dgm:t>
        <a:bodyPr/>
        <a:lstStyle/>
        <a:p>
          <a:pPr algn="ctr"/>
          <a:r>
            <a:rPr lang="en-US" sz="2400"/>
            <a:t>Yell at players</a:t>
          </a:r>
        </a:p>
      </dgm:t>
    </dgm:pt>
    <dgm:pt modelId="{553BBBDA-859D-44A6-8194-1E6038CEBA10}" type="parTrans" cxnId="{E56E808E-D281-4E06-AC35-9D3F6DD2ACF3}">
      <dgm:prSet/>
      <dgm:spPr/>
      <dgm:t>
        <a:bodyPr/>
        <a:lstStyle/>
        <a:p>
          <a:endParaRPr lang="en-US"/>
        </a:p>
      </dgm:t>
    </dgm:pt>
    <dgm:pt modelId="{CF65AC1D-7E06-4FDD-9917-E81663271352}" type="sibTrans" cxnId="{E56E808E-D281-4E06-AC35-9D3F6DD2ACF3}">
      <dgm:prSet/>
      <dgm:spPr/>
      <dgm:t>
        <a:bodyPr/>
        <a:lstStyle/>
        <a:p>
          <a:endParaRPr lang="en-US"/>
        </a:p>
      </dgm:t>
    </dgm:pt>
    <dgm:pt modelId="{E1EEC3CA-8325-472F-BCF7-53C32DACD958}">
      <dgm:prSet phldrT="[Text]" custT="1"/>
      <dgm:spPr>
        <a:solidFill>
          <a:srgbClr val="FF0000"/>
        </a:solidFill>
      </dgm:spPr>
      <dgm:t>
        <a:bodyPr/>
        <a:lstStyle/>
        <a:p>
          <a:pPr algn="ctr"/>
          <a:r>
            <a:rPr lang="en-US" sz="2400"/>
            <a:t>Coach  players</a:t>
          </a:r>
        </a:p>
      </dgm:t>
    </dgm:pt>
    <dgm:pt modelId="{DE064D13-CE88-4389-8141-3D778DFA1259}" type="parTrans" cxnId="{71EAFDEE-9C5C-4291-981C-CC3A24C50F65}">
      <dgm:prSet/>
      <dgm:spPr/>
      <dgm:t>
        <a:bodyPr/>
        <a:lstStyle/>
        <a:p>
          <a:endParaRPr lang="en-US"/>
        </a:p>
      </dgm:t>
    </dgm:pt>
    <dgm:pt modelId="{7F13ABDA-8CBA-436F-BBD1-1D81CECB577D}" type="sibTrans" cxnId="{71EAFDEE-9C5C-4291-981C-CC3A24C50F65}">
      <dgm:prSet/>
      <dgm:spPr/>
      <dgm:t>
        <a:bodyPr/>
        <a:lstStyle/>
        <a:p>
          <a:endParaRPr lang="en-US"/>
        </a:p>
      </dgm:t>
    </dgm:pt>
    <dgm:pt modelId="{7F037A0A-F398-4167-A727-E8CC6607FDB0}">
      <dgm:prSet phldrT="[Text]" custT="1"/>
      <dgm:spPr>
        <a:solidFill>
          <a:srgbClr val="00B050"/>
        </a:solidFill>
      </dgm:spPr>
      <dgm:t>
        <a:bodyPr/>
        <a:lstStyle/>
        <a:p>
          <a:r>
            <a:rPr lang="en-US" sz="2400"/>
            <a:t>Diffuse volatile situations</a:t>
          </a:r>
        </a:p>
      </dgm:t>
    </dgm:pt>
    <dgm:pt modelId="{A0B0B758-BD9C-466D-8871-4F14543A80AD}" type="parTrans" cxnId="{2092E9E9-1E83-4655-BDC9-65A233C1A918}">
      <dgm:prSet/>
      <dgm:spPr/>
      <dgm:t>
        <a:bodyPr/>
        <a:lstStyle/>
        <a:p>
          <a:endParaRPr lang="en-US"/>
        </a:p>
      </dgm:t>
    </dgm:pt>
    <dgm:pt modelId="{E8E71B1B-47EA-4AB5-8F3E-51DCE704E34E}" type="sibTrans" cxnId="{2092E9E9-1E83-4655-BDC9-65A233C1A918}">
      <dgm:prSet/>
      <dgm:spPr/>
      <dgm:t>
        <a:bodyPr/>
        <a:lstStyle/>
        <a:p>
          <a:endParaRPr lang="en-US"/>
        </a:p>
      </dgm:t>
    </dgm:pt>
    <dgm:pt modelId="{EEA48E20-92BE-4191-8761-D09BB7E0B46D}">
      <dgm:prSet phldrT="[Text]" custT="1"/>
      <dgm:spPr>
        <a:solidFill>
          <a:srgbClr val="FF0000"/>
        </a:solidFill>
      </dgm:spPr>
      <dgm:t>
        <a:bodyPr/>
        <a:lstStyle/>
        <a:p>
          <a:pPr algn="ctr"/>
          <a:r>
            <a:rPr lang="en-US" sz="2400"/>
            <a:t>Escalate negative emotions</a:t>
          </a:r>
        </a:p>
      </dgm:t>
    </dgm:pt>
    <dgm:pt modelId="{2724F702-1CD6-43C4-9291-A807D0FBD808}" type="parTrans" cxnId="{AB7517DE-69A7-4722-A9D8-948C4E556D5C}">
      <dgm:prSet/>
      <dgm:spPr/>
      <dgm:t>
        <a:bodyPr/>
        <a:lstStyle/>
        <a:p>
          <a:endParaRPr lang="en-US"/>
        </a:p>
      </dgm:t>
    </dgm:pt>
    <dgm:pt modelId="{E44BC4ED-D23E-4880-89E1-7108BAA175BB}" type="sibTrans" cxnId="{AB7517DE-69A7-4722-A9D8-948C4E556D5C}">
      <dgm:prSet/>
      <dgm:spPr/>
      <dgm:t>
        <a:bodyPr/>
        <a:lstStyle/>
        <a:p>
          <a:endParaRPr lang="en-US"/>
        </a:p>
      </dgm:t>
    </dgm:pt>
    <dgm:pt modelId="{249CB1F7-0550-4CD8-BA8F-32E311D5AAE4}">
      <dgm:prSet phldrT="[Text]" custT="1"/>
      <dgm:spPr>
        <a:solidFill>
          <a:srgbClr val="00B050"/>
        </a:solidFill>
      </dgm:spPr>
      <dgm:t>
        <a:bodyPr/>
        <a:lstStyle/>
        <a:p>
          <a:r>
            <a:rPr lang="en-US" sz="2400"/>
            <a:t>Respect players</a:t>
          </a:r>
        </a:p>
      </dgm:t>
    </dgm:pt>
    <dgm:pt modelId="{A2846393-3FAB-4D99-A70E-8181336EC5D7}" type="parTrans" cxnId="{EF12C958-E65D-4F02-8575-C3EA97262D9D}">
      <dgm:prSet/>
      <dgm:spPr/>
      <dgm:t>
        <a:bodyPr/>
        <a:lstStyle/>
        <a:p>
          <a:endParaRPr lang="en-US"/>
        </a:p>
      </dgm:t>
    </dgm:pt>
    <dgm:pt modelId="{5D8A393F-E607-4ACA-BF6A-CBD1D10F71F7}" type="sibTrans" cxnId="{EF12C958-E65D-4F02-8575-C3EA97262D9D}">
      <dgm:prSet/>
      <dgm:spPr/>
      <dgm:t>
        <a:bodyPr/>
        <a:lstStyle/>
        <a:p>
          <a:endParaRPr lang="en-US"/>
        </a:p>
      </dgm:t>
    </dgm:pt>
    <dgm:pt modelId="{7C237747-A7B7-442D-8853-73021F2D3E21}">
      <dgm:prSet phldrT="[Text]" custT="1"/>
      <dgm:spPr>
        <a:solidFill>
          <a:srgbClr val="00B050"/>
        </a:solidFill>
      </dgm:spPr>
      <dgm:t>
        <a:bodyPr/>
        <a:lstStyle/>
        <a:p>
          <a:r>
            <a:rPr lang="en-US" sz="2400"/>
            <a:t>Emphasize safety</a:t>
          </a:r>
        </a:p>
      </dgm:t>
    </dgm:pt>
    <dgm:pt modelId="{38FFCBB1-69E7-4384-9DCF-F1562F387627}" type="parTrans" cxnId="{DD81A32F-17F4-4390-80F7-6DD6434803CB}">
      <dgm:prSet/>
      <dgm:spPr/>
      <dgm:t>
        <a:bodyPr/>
        <a:lstStyle/>
        <a:p>
          <a:endParaRPr lang="en-US"/>
        </a:p>
      </dgm:t>
    </dgm:pt>
    <dgm:pt modelId="{DDF0B656-C302-4AD8-B40F-71A084867A2E}" type="sibTrans" cxnId="{DD81A32F-17F4-4390-80F7-6DD6434803CB}">
      <dgm:prSet/>
      <dgm:spPr/>
      <dgm:t>
        <a:bodyPr/>
        <a:lstStyle/>
        <a:p>
          <a:endParaRPr lang="en-US"/>
        </a:p>
      </dgm:t>
    </dgm:pt>
    <dgm:pt modelId="{1F7E3EA4-4DAF-4C02-8D60-F374FDC44526}">
      <dgm:prSet phldrT="[Text]" custT="1"/>
      <dgm:spPr>
        <a:solidFill>
          <a:srgbClr val="00B050"/>
        </a:solidFill>
      </dgm:spPr>
      <dgm:t>
        <a:bodyPr/>
        <a:lstStyle/>
        <a:p>
          <a:r>
            <a:rPr lang="en-US" sz="2400"/>
            <a:t>Be clear and concise</a:t>
          </a:r>
        </a:p>
      </dgm:t>
    </dgm:pt>
    <dgm:pt modelId="{36E844B0-ACCE-4F0A-9DF7-80470F4B306E}" type="parTrans" cxnId="{CA4C5834-8221-41B3-A653-16D4406BA0FF}">
      <dgm:prSet/>
      <dgm:spPr/>
      <dgm:t>
        <a:bodyPr/>
        <a:lstStyle/>
        <a:p>
          <a:endParaRPr lang="en-US"/>
        </a:p>
      </dgm:t>
    </dgm:pt>
    <dgm:pt modelId="{DC90BBC2-30CE-43E6-A3F1-26A2F990FF32}" type="sibTrans" cxnId="{CA4C5834-8221-41B3-A653-16D4406BA0FF}">
      <dgm:prSet/>
      <dgm:spPr/>
      <dgm:t>
        <a:bodyPr/>
        <a:lstStyle/>
        <a:p>
          <a:endParaRPr lang="en-US"/>
        </a:p>
      </dgm:t>
    </dgm:pt>
    <dgm:pt modelId="{566AAB1D-B582-4C37-A2C1-25469E965743}">
      <dgm:prSet phldrT="[Text]" custT="1"/>
      <dgm:spPr>
        <a:solidFill>
          <a:srgbClr val="FF0000"/>
        </a:solidFill>
      </dgm:spPr>
      <dgm:t>
        <a:bodyPr/>
        <a:lstStyle/>
        <a:p>
          <a:pPr algn="ctr"/>
          <a:r>
            <a:rPr lang="en-US" sz="2400"/>
            <a:t>Threaten with cards</a:t>
          </a:r>
        </a:p>
      </dgm:t>
    </dgm:pt>
    <dgm:pt modelId="{451BDF74-E329-4E6A-A593-C58CDB5B277C}" type="parTrans" cxnId="{CE17F796-84E0-4118-A2F5-7DC4BC990F6F}">
      <dgm:prSet/>
      <dgm:spPr/>
      <dgm:t>
        <a:bodyPr/>
        <a:lstStyle/>
        <a:p>
          <a:endParaRPr lang="en-US"/>
        </a:p>
      </dgm:t>
    </dgm:pt>
    <dgm:pt modelId="{B77F7001-8970-4AF4-A5DA-7E31B9AF1ED4}" type="sibTrans" cxnId="{CE17F796-84E0-4118-A2F5-7DC4BC990F6F}">
      <dgm:prSet/>
      <dgm:spPr/>
      <dgm:t>
        <a:bodyPr/>
        <a:lstStyle/>
        <a:p>
          <a:endParaRPr lang="en-US"/>
        </a:p>
      </dgm:t>
    </dgm:pt>
    <dgm:pt modelId="{ED7372BC-8EA1-BC41-88B2-300540B4EC42}" type="pres">
      <dgm:prSet presAssocID="{892CF470-5887-47B6-AA67-9FC62E10F334}" presName="theList" presStyleCnt="0">
        <dgm:presLayoutVars>
          <dgm:dir/>
          <dgm:animLvl val="lvl"/>
          <dgm:resizeHandles val="exact"/>
        </dgm:presLayoutVars>
      </dgm:prSet>
      <dgm:spPr/>
    </dgm:pt>
    <dgm:pt modelId="{01B79B08-0FF9-534B-AED0-307FB58FA82E}" type="pres">
      <dgm:prSet presAssocID="{D8DFD01A-C043-42C7-9881-7199C285F31B}" presName="compNode" presStyleCnt="0"/>
      <dgm:spPr/>
    </dgm:pt>
    <dgm:pt modelId="{FA60124E-CB23-B247-AB21-33689A3473F5}" type="pres">
      <dgm:prSet presAssocID="{D8DFD01A-C043-42C7-9881-7199C285F31B}" presName="aNode" presStyleLbl="bgShp" presStyleIdx="0" presStyleCnt="2" custLinFactNeighborX="1238" custLinFactNeighborY="-4697"/>
      <dgm:spPr/>
    </dgm:pt>
    <dgm:pt modelId="{4A67636C-9EFE-F740-99C2-8C9AEE6CBB31}" type="pres">
      <dgm:prSet presAssocID="{D8DFD01A-C043-42C7-9881-7199C285F31B}" presName="textNode" presStyleLbl="bgShp" presStyleIdx="0" presStyleCnt="2"/>
      <dgm:spPr/>
    </dgm:pt>
    <dgm:pt modelId="{9F6408A0-2F14-4B41-ADB1-9D14663C9EC7}" type="pres">
      <dgm:prSet presAssocID="{D8DFD01A-C043-42C7-9881-7199C285F31B}" presName="compChildNode" presStyleCnt="0"/>
      <dgm:spPr/>
    </dgm:pt>
    <dgm:pt modelId="{BC336011-D7BA-1346-8A3D-F0D68A41EC25}" type="pres">
      <dgm:prSet presAssocID="{D8DFD01A-C043-42C7-9881-7199C285F31B}" presName="theInnerList" presStyleCnt="0"/>
      <dgm:spPr/>
    </dgm:pt>
    <dgm:pt modelId="{CA9F114B-2AF8-9A4F-AACE-D1A3A339B131}" type="pres">
      <dgm:prSet presAssocID="{84D90333-F36C-4122-A297-FDF4E8B04DA8}" presName="childNode" presStyleLbl="node1" presStyleIdx="0" presStyleCnt="9" custScaleY="158178" custLinFactY="-41793" custLinFactNeighborX="-1362" custLinFactNeighborY="-100000">
        <dgm:presLayoutVars>
          <dgm:bulletEnabled val="1"/>
        </dgm:presLayoutVars>
      </dgm:prSet>
      <dgm:spPr/>
    </dgm:pt>
    <dgm:pt modelId="{6034F8B9-AEF2-264C-9972-C139BD0154FD}" type="pres">
      <dgm:prSet presAssocID="{84D90333-F36C-4122-A297-FDF4E8B04DA8}" presName="aSpace2" presStyleCnt="0"/>
      <dgm:spPr/>
    </dgm:pt>
    <dgm:pt modelId="{3F57DF0A-2C1A-C94B-838F-7C80A78F81BD}" type="pres">
      <dgm:prSet presAssocID="{7F037A0A-F398-4167-A727-E8CC6607FDB0}" presName="childNode" presStyleLbl="node1" presStyleIdx="1" presStyleCnt="9" custScaleX="97929" custScaleY="236527" custLinFactY="-12395" custLinFactNeighborX="-3037" custLinFactNeighborY="-100000">
        <dgm:presLayoutVars>
          <dgm:bulletEnabled val="1"/>
        </dgm:presLayoutVars>
      </dgm:prSet>
      <dgm:spPr/>
    </dgm:pt>
    <dgm:pt modelId="{77D99D71-944A-3848-9233-08B32C9AD4FB}" type="pres">
      <dgm:prSet presAssocID="{7F037A0A-F398-4167-A727-E8CC6607FDB0}" presName="aSpace2" presStyleCnt="0"/>
      <dgm:spPr/>
    </dgm:pt>
    <dgm:pt modelId="{5F78C43E-15EF-0444-8143-8A4396235747}" type="pres">
      <dgm:prSet presAssocID="{1F7E3EA4-4DAF-4C02-8D60-F374FDC44526}" presName="childNode" presStyleLbl="node1" presStyleIdx="2" presStyleCnt="9" custLinFactY="-8850" custLinFactNeighborX="-1362" custLinFactNeighborY="-100000">
        <dgm:presLayoutVars>
          <dgm:bulletEnabled val="1"/>
        </dgm:presLayoutVars>
      </dgm:prSet>
      <dgm:spPr/>
    </dgm:pt>
    <dgm:pt modelId="{6661C1EC-7895-3843-8D68-D1B7ED82DEFA}" type="pres">
      <dgm:prSet presAssocID="{1F7E3EA4-4DAF-4C02-8D60-F374FDC44526}" presName="aSpace2" presStyleCnt="0"/>
      <dgm:spPr/>
    </dgm:pt>
    <dgm:pt modelId="{FE440251-5666-E648-942F-F25669AF0FE7}" type="pres">
      <dgm:prSet presAssocID="{249CB1F7-0550-4CD8-BA8F-32E311D5AAE4}" presName="childNode" presStyleLbl="node1" presStyleIdx="3" presStyleCnt="9" custLinFactNeighborX="-2002" custLinFactNeighborY="9422">
        <dgm:presLayoutVars>
          <dgm:bulletEnabled val="1"/>
        </dgm:presLayoutVars>
      </dgm:prSet>
      <dgm:spPr/>
    </dgm:pt>
    <dgm:pt modelId="{4129BE2C-AA3E-314E-AB77-E52A7F43B1C5}" type="pres">
      <dgm:prSet presAssocID="{249CB1F7-0550-4CD8-BA8F-32E311D5AAE4}" presName="aSpace2" presStyleCnt="0"/>
      <dgm:spPr/>
    </dgm:pt>
    <dgm:pt modelId="{8DDDFAC4-29B8-684F-9835-008D23D4951E}" type="pres">
      <dgm:prSet presAssocID="{7C237747-A7B7-442D-8853-73021F2D3E21}" presName="childNode" presStyleLbl="node1" presStyleIdx="4" presStyleCnt="9" custLinFactY="19377" custLinFactNeighborX="-2002" custLinFactNeighborY="100000">
        <dgm:presLayoutVars>
          <dgm:bulletEnabled val="1"/>
        </dgm:presLayoutVars>
      </dgm:prSet>
      <dgm:spPr/>
    </dgm:pt>
    <dgm:pt modelId="{BED61410-0645-3E40-8CF4-A0D5F6DAC6C1}" type="pres">
      <dgm:prSet presAssocID="{D8DFD01A-C043-42C7-9881-7199C285F31B}" presName="aSpace" presStyleCnt="0"/>
      <dgm:spPr/>
    </dgm:pt>
    <dgm:pt modelId="{C05E207F-F1DD-5941-9791-392817883AF2}" type="pres">
      <dgm:prSet presAssocID="{FE16543B-A2B5-459A-9ADB-67AC8A38DD52}" presName="compNode" presStyleCnt="0"/>
      <dgm:spPr/>
    </dgm:pt>
    <dgm:pt modelId="{38C07058-A047-2345-B5E1-C73A2FA6B9F9}" type="pres">
      <dgm:prSet presAssocID="{FE16543B-A2B5-459A-9ADB-67AC8A38DD52}" presName="aNode" presStyleLbl="bgShp" presStyleIdx="1" presStyleCnt="2"/>
      <dgm:spPr/>
    </dgm:pt>
    <dgm:pt modelId="{C3634023-159C-054F-A8A7-19E38893EACD}" type="pres">
      <dgm:prSet presAssocID="{FE16543B-A2B5-459A-9ADB-67AC8A38DD52}" presName="textNode" presStyleLbl="bgShp" presStyleIdx="1" presStyleCnt="2"/>
      <dgm:spPr/>
    </dgm:pt>
    <dgm:pt modelId="{2D99BAE9-2239-8842-BE6A-40C2716CAC36}" type="pres">
      <dgm:prSet presAssocID="{FE16543B-A2B5-459A-9ADB-67AC8A38DD52}" presName="compChildNode" presStyleCnt="0"/>
      <dgm:spPr/>
    </dgm:pt>
    <dgm:pt modelId="{683D222F-2154-4A47-BF56-DC0C0504A004}" type="pres">
      <dgm:prSet presAssocID="{FE16543B-A2B5-459A-9ADB-67AC8A38DD52}" presName="theInnerList" presStyleCnt="0"/>
      <dgm:spPr/>
    </dgm:pt>
    <dgm:pt modelId="{63C3404F-F26B-6846-8AB7-7B60FB330CCA}" type="pres">
      <dgm:prSet presAssocID="{F7553176-755F-48E4-A1EB-72075BDE5507}" presName="childNode" presStyleLbl="node1" presStyleIdx="5" presStyleCnt="9" custLinFactY="-29908" custLinFactNeighborX="-836" custLinFactNeighborY="-100000">
        <dgm:presLayoutVars>
          <dgm:bulletEnabled val="1"/>
        </dgm:presLayoutVars>
      </dgm:prSet>
      <dgm:spPr/>
    </dgm:pt>
    <dgm:pt modelId="{886DBEDE-A67B-A84C-8AC7-96E6BA50E5BC}" type="pres">
      <dgm:prSet presAssocID="{F7553176-755F-48E4-A1EB-72075BDE5507}" presName="aSpace2" presStyleCnt="0"/>
      <dgm:spPr/>
    </dgm:pt>
    <dgm:pt modelId="{3CBCD8DE-E922-D144-BD43-9DC0800BC96B}" type="pres">
      <dgm:prSet presAssocID="{EEA48E20-92BE-4191-8761-D09BB7E0B46D}" presName="childNode" presStyleLbl="node1" presStyleIdx="6" presStyleCnt="9" custScaleX="100488" custScaleY="177400" custLinFactY="-13846" custLinFactNeighborX="-836" custLinFactNeighborY="-100000">
        <dgm:presLayoutVars>
          <dgm:bulletEnabled val="1"/>
        </dgm:presLayoutVars>
      </dgm:prSet>
      <dgm:spPr/>
    </dgm:pt>
    <dgm:pt modelId="{02659186-92B0-6340-AC4D-CFD158D7F6F1}" type="pres">
      <dgm:prSet presAssocID="{EEA48E20-92BE-4191-8761-D09BB7E0B46D}" presName="aSpace2" presStyleCnt="0"/>
      <dgm:spPr/>
    </dgm:pt>
    <dgm:pt modelId="{D5D79337-E933-4846-9B0B-4F19B2E078FE}" type="pres">
      <dgm:prSet presAssocID="{566AAB1D-B582-4C37-A2C1-25469E965743}" presName="childNode" presStyleLbl="node1" presStyleIdx="7" presStyleCnt="9" custLinFactY="-3147" custLinFactNeighborX="-295" custLinFactNeighborY="-100000">
        <dgm:presLayoutVars>
          <dgm:bulletEnabled val="1"/>
        </dgm:presLayoutVars>
      </dgm:prSet>
      <dgm:spPr/>
    </dgm:pt>
    <dgm:pt modelId="{A6FCDF79-6A46-324C-A5E2-6EA0AF3FD865}" type="pres">
      <dgm:prSet presAssocID="{566AAB1D-B582-4C37-A2C1-25469E965743}" presName="aSpace2" presStyleCnt="0"/>
      <dgm:spPr/>
    </dgm:pt>
    <dgm:pt modelId="{9448E050-0E13-4E4B-A75F-CBE5CB556D5E}" type="pres">
      <dgm:prSet presAssocID="{E1EEC3CA-8325-472F-BCF7-53C32DACD958}" presName="childNode" presStyleLbl="node1" presStyleIdx="8" presStyleCnt="9">
        <dgm:presLayoutVars>
          <dgm:bulletEnabled val="1"/>
        </dgm:presLayoutVars>
      </dgm:prSet>
      <dgm:spPr/>
    </dgm:pt>
  </dgm:ptLst>
  <dgm:cxnLst>
    <dgm:cxn modelId="{1456D406-5F09-4C7E-A8E1-1BEB2EE65DFC}" srcId="{892CF470-5887-47B6-AA67-9FC62E10F334}" destId="{FE16543B-A2B5-459A-9ADB-67AC8A38DD52}" srcOrd="1" destOrd="0" parTransId="{368574F4-B7D5-495E-9E18-7732457ECAA4}" sibTransId="{0FABCC32-71C3-4F1C-ACA2-628074548227}"/>
    <dgm:cxn modelId="{BE2EDF0F-61F6-1F46-A000-AE969041589D}" type="presOf" srcId="{249CB1F7-0550-4CD8-BA8F-32E311D5AAE4}" destId="{FE440251-5666-E648-942F-F25669AF0FE7}" srcOrd="0" destOrd="0" presId="urn:microsoft.com/office/officeart/2005/8/layout/lProcess2"/>
    <dgm:cxn modelId="{DD81A32F-17F4-4390-80F7-6DD6434803CB}" srcId="{D8DFD01A-C043-42C7-9881-7199C285F31B}" destId="{7C237747-A7B7-442D-8853-73021F2D3E21}" srcOrd="4" destOrd="0" parTransId="{38FFCBB1-69E7-4384-9DCF-F1562F387627}" sibTransId="{DDF0B656-C302-4AD8-B40F-71A084867A2E}"/>
    <dgm:cxn modelId="{CA4C5834-8221-41B3-A653-16D4406BA0FF}" srcId="{D8DFD01A-C043-42C7-9881-7199C285F31B}" destId="{1F7E3EA4-4DAF-4C02-8D60-F374FDC44526}" srcOrd="2" destOrd="0" parTransId="{36E844B0-ACCE-4F0A-9DF7-80470F4B306E}" sibTransId="{DC90BBC2-30CE-43E6-A3F1-26A2F990FF32}"/>
    <dgm:cxn modelId="{04FAE739-7353-164C-BB58-FD5CBB488363}" type="presOf" srcId="{566AAB1D-B582-4C37-A2C1-25469E965743}" destId="{D5D79337-E933-4846-9B0B-4F19B2E078FE}" srcOrd="0" destOrd="0" presId="urn:microsoft.com/office/officeart/2005/8/layout/lProcess2"/>
    <dgm:cxn modelId="{1A98664D-F5F4-354C-AC70-953EE2CEBAEB}" type="presOf" srcId="{EEA48E20-92BE-4191-8761-D09BB7E0B46D}" destId="{3CBCD8DE-E922-D144-BD43-9DC0800BC96B}" srcOrd="0" destOrd="0" presId="urn:microsoft.com/office/officeart/2005/8/layout/lProcess2"/>
    <dgm:cxn modelId="{EF12C958-E65D-4F02-8575-C3EA97262D9D}" srcId="{D8DFD01A-C043-42C7-9881-7199C285F31B}" destId="{249CB1F7-0550-4CD8-BA8F-32E311D5AAE4}" srcOrd="3" destOrd="0" parTransId="{A2846393-3FAB-4D99-A70E-8181336EC5D7}" sibTransId="{5D8A393F-E607-4ACA-BF6A-CBD1D10F71F7}"/>
    <dgm:cxn modelId="{22E7A85E-D8A2-434B-B999-C9C2B6D22155}" type="presOf" srcId="{E1EEC3CA-8325-472F-BCF7-53C32DACD958}" destId="{9448E050-0E13-4E4B-A75F-CBE5CB556D5E}" srcOrd="0" destOrd="0" presId="urn:microsoft.com/office/officeart/2005/8/layout/lProcess2"/>
    <dgm:cxn modelId="{08929F61-FEE2-BB42-81FE-E82C5899065A}" type="presOf" srcId="{FE16543B-A2B5-459A-9ADB-67AC8A38DD52}" destId="{38C07058-A047-2345-B5E1-C73A2FA6B9F9}" srcOrd="0" destOrd="0" presId="urn:microsoft.com/office/officeart/2005/8/layout/lProcess2"/>
    <dgm:cxn modelId="{EBA05872-F56B-F842-8271-AD5608055D50}" type="presOf" srcId="{7F037A0A-F398-4167-A727-E8CC6607FDB0}" destId="{3F57DF0A-2C1A-C94B-838F-7C80A78F81BD}" srcOrd="0" destOrd="0" presId="urn:microsoft.com/office/officeart/2005/8/layout/lProcess2"/>
    <dgm:cxn modelId="{02E20A80-44FE-9145-BB72-6BFF744AF600}" type="presOf" srcId="{F7553176-755F-48E4-A1EB-72075BDE5507}" destId="{63C3404F-F26B-6846-8AB7-7B60FB330CCA}" srcOrd="0" destOrd="0" presId="urn:microsoft.com/office/officeart/2005/8/layout/lProcess2"/>
    <dgm:cxn modelId="{E56E808E-D281-4E06-AC35-9D3F6DD2ACF3}" srcId="{FE16543B-A2B5-459A-9ADB-67AC8A38DD52}" destId="{F7553176-755F-48E4-A1EB-72075BDE5507}" srcOrd="0" destOrd="0" parTransId="{553BBBDA-859D-44A6-8194-1E6038CEBA10}" sibTransId="{CF65AC1D-7E06-4FDD-9917-E81663271352}"/>
    <dgm:cxn modelId="{5EF50D96-1766-4916-9408-DD3F73E94CE7}" srcId="{D8DFD01A-C043-42C7-9881-7199C285F31B}" destId="{84D90333-F36C-4122-A297-FDF4E8B04DA8}" srcOrd="0" destOrd="0" parTransId="{DC888438-BD1D-45DE-B617-9D5D3A82B9F4}" sibTransId="{3F10AC3C-EFD4-45FA-8B16-52A872AA7691}"/>
    <dgm:cxn modelId="{89C82296-7E70-2D46-8836-8F99ABC94B3D}" type="presOf" srcId="{1F7E3EA4-4DAF-4C02-8D60-F374FDC44526}" destId="{5F78C43E-15EF-0444-8143-8A4396235747}" srcOrd="0" destOrd="0" presId="urn:microsoft.com/office/officeart/2005/8/layout/lProcess2"/>
    <dgm:cxn modelId="{CE17F796-84E0-4118-A2F5-7DC4BC990F6F}" srcId="{FE16543B-A2B5-459A-9ADB-67AC8A38DD52}" destId="{566AAB1D-B582-4C37-A2C1-25469E965743}" srcOrd="2" destOrd="0" parTransId="{451BDF74-E329-4E6A-A593-C58CDB5B277C}" sibTransId="{B77F7001-8970-4AF4-A5DA-7E31B9AF1ED4}"/>
    <dgm:cxn modelId="{602267C1-A9B8-9942-9610-EFB029712D64}" type="presOf" srcId="{FE16543B-A2B5-459A-9ADB-67AC8A38DD52}" destId="{C3634023-159C-054F-A8A7-19E38893EACD}" srcOrd="1" destOrd="0" presId="urn:microsoft.com/office/officeart/2005/8/layout/lProcess2"/>
    <dgm:cxn modelId="{C83883C5-1F40-47A1-BD48-F7EEEC180BC2}" srcId="{892CF470-5887-47B6-AA67-9FC62E10F334}" destId="{D8DFD01A-C043-42C7-9881-7199C285F31B}" srcOrd="0" destOrd="0" parTransId="{BE2ECAF8-8C5F-441E-BEB3-A6E62D140F0A}" sibTransId="{457A7A3A-106C-4064-AAFA-BD91379B185E}"/>
    <dgm:cxn modelId="{AB7517DE-69A7-4722-A9D8-948C4E556D5C}" srcId="{FE16543B-A2B5-459A-9ADB-67AC8A38DD52}" destId="{EEA48E20-92BE-4191-8761-D09BB7E0B46D}" srcOrd="1" destOrd="0" parTransId="{2724F702-1CD6-43C4-9291-A807D0FBD808}" sibTransId="{E44BC4ED-D23E-4880-89E1-7108BAA175BB}"/>
    <dgm:cxn modelId="{6687A8E0-9392-AD42-AEF2-FC397D6C7672}" type="presOf" srcId="{D8DFD01A-C043-42C7-9881-7199C285F31B}" destId="{FA60124E-CB23-B247-AB21-33689A3473F5}" srcOrd="0" destOrd="0" presId="urn:microsoft.com/office/officeart/2005/8/layout/lProcess2"/>
    <dgm:cxn modelId="{05A24AE2-1085-DB4D-8E91-A1FCF3EBA657}" type="presOf" srcId="{84D90333-F36C-4122-A297-FDF4E8B04DA8}" destId="{CA9F114B-2AF8-9A4F-AACE-D1A3A339B131}" srcOrd="0" destOrd="0" presId="urn:microsoft.com/office/officeart/2005/8/layout/lProcess2"/>
    <dgm:cxn modelId="{2092E9E9-1E83-4655-BDC9-65A233C1A918}" srcId="{D8DFD01A-C043-42C7-9881-7199C285F31B}" destId="{7F037A0A-F398-4167-A727-E8CC6607FDB0}" srcOrd="1" destOrd="0" parTransId="{A0B0B758-BD9C-466D-8871-4F14543A80AD}" sibTransId="{E8E71B1B-47EA-4AB5-8F3E-51DCE704E34E}"/>
    <dgm:cxn modelId="{8D0371EA-7C2D-CD48-9D02-32B7DFB06CE4}" type="presOf" srcId="{892CF470-5887-47B6-AA67-9FC62E10F334}" destId="{ED7372BC-8EA1-BC41-88B2-300540B4EC42}" srcOrd="0" destOrd="0" presId="urn:microsoft.com/office/officeart/2005/8/layout/lProcess2"/>
    <dgm:cxn modelId="{CA3202EB-66D0-624B-AF66-AE86D4A42FD4}" type="presOf" srcId="{7C237747-A7B7-442D-8853-73021F2D3E21}" destId="{8DDDFAC4-29B8-684F-9835-008D23D4951E}" srcOrd="0" destOrd="0" presId="urn:microsoft.com/office/officeart/2005/8/layout/lProcess2"/>
    <dgm:cxn modelId="{71EAFDEE-9C5C-4291-981C-CC3A24C50F65}" srcId="{FE16543B-A2B5-459A-9ADB-67AC8A38DD52}" destId="{E1EEC3CA-8325-472F-BCF7-53C32DACD958}" srcOrd="3" destOrd="0" parTransId="{DE064D13-CE88-4389-8141-3D778DFA1259}" sibTransId="{7F13ABDA-8CBA-436F-BBD1-1D81CECB577D}"/>
    <dgm:cxn modelId="{E59630FA-0F35-8449-AE85-05F1621AE373}" type="presOf" srcId="{D8DFD01A-C043-42C7-9881-7199C285F31B}" destId="{4A67636C-9EFE-F740-99C2-8C9AEE6CBB31}" srcOrd="1" destOrd="0" presId="urn:microsoft.com/office/officeart/2005/8/layout/lProcess2"/>
    <dgm:cxn modelId="{0AC2B957-78DA-A747-8F15-34F563FFFFC2}" type="presParOf" srcId="{ED7372BC-8EA1-BC41-88B2-300540B4EC42}" destId="{01B79B08-0FF9-534B-AED0-307FB58FA82E}" srcOrd="0" destOrd="0" presId="urn:microsoft.com/office/officeart/2005/8/layout/lProcess2"/>
    <dgm:cxn modelId="{C89A1672-BF7F-9847-A387-F846E635E28F}" type="presParOf" srcId="{01B79B08-0FF9-534B-AED0-307FB58FA82E}" destId="{FA60124E-CB23-B247-AB21-33689A3473F5}" srcOrd="0" destOrd="0" presId="urn:microsoft.com/office/officeart/2005/8/layout/lProcess2"/>
    <dgm:cxn modelId="{98A9A911-8FE9-EC4A-946F-C23839CA3DA0}" type="presParOf" srcId="{01B79B08-0FF9-534B-AED0-307FB58FA82E}" destId="{4A67636C-9EFE-F740-99C2-8C9AEE6CBB31}" srcOrd="1" destOrd="0" presId="urn:microsoft.com/office/officeart/2005/8/layout/lProcess2"/>
    <dgm:cxn modelId="{CFCBB142-61E7-A34E-BC74-3B7DD4B291B9}" type="presParOf" srcId="{01B79B08-0FF9-534B-AED0-307FB58FA82E}" destId="{9F6408A0-2F14-4B41-ADB1-9D14663C9EC7}" srcOrd="2" destOrd="0" presId="urn:microsoft.com/office/officeart/2005/8/layout/lProcess2"/>
    <dgm:cxn modelId="{F6BF9C90-9ACF-2746-B95C-6B2839D58091}" type="presParOf" srcId="{9F6408A0-2F14-4B41-ADB1-9D14663C9EC7}" destId="{BC336011-D7BA-1346-8A3D-F0D68A41EC25}" srcOrd="0" destOrd="0" presId="urn:microsoft.com/office/officeart/2005/8/layout/lProcess2"/>
    <dgm:cxn modelId="{4FA81B5B-3622-8942-9394-B7108B038D8E}" type="presParOf" srcId="{BC336011-D7BA-1346-8A3D-F0D68A41EC25}" destId="{CA9F114B-2AF8-9A4F-AACE-D1A3A339B131}" srcOrd="0" destOrd="0" presId="urn:microsoft.com/office/officeart/2005/8/layout/lProcess2"/>
    <dgm:cxn modelId="{CCBE7B6F-5756-AE43-BAD0-9237A242DCF8}" type="presParOf" srcId="{BC336011-D7BA-1346-8A3D-F0D68A41EC25}" destId="{6034F8B9-AEF2-264C-9972-C139BD0154FD}" srcOrd="1" destOrd="0" presId="urn:microsoft.com/office/officeart/2005/8/layout/lProcess2"/>
    <dgm:cxn modelId="{D78EE202-44AA-874F-9B41-79F5A03BFBD7}" type="presParOf" srcId="{BC336011-D7BA-1346-8A3D-F0D68A41EC25}" destId="{3F57DF0A-2C1A-C94B-838F-7C80A78F81BD}" srcOrd="2" destOrd="0" presId="urn:microsoft.com/office/officeart/2005/8/layout/lProcess2"/>
    <dgm:cxn modelId="{3BDC9C46-C1B6-1846-ABB4-2E5D9150FC0C}" type="presParOf" srcId="{BC336011-D7BA-1346-8A3D-F0D68A41EC25}" destId="{77D99D71-944A-3848-9233-08B32C9AD4FB}" srcOrd="3" destOrd="0" presId="urn:microsoft.com/office/officeart/2005/8/layout/lProcess2"/>
    <dgm:cxn modelId="{6BE6DE8B-5213-3E4B-9019-A40F6A6D9F0A}" type="presParOf" srcId="{BC336011-D7BA-1346-8A3D-F0D68A41EC25}" destId="{5F78C43E-15EF-0444-8143-8A4396235747}" srcOrd="4" destOrd="0" presId="urn:microsoft.com/office/officeart/2005/8/layout/lProcess2"/>
    <dgm:cxn modelId="{F4D96E3D-9EB5-BE45-9CDA-18A3CCE7B3D5}" type="presParOf" srcId="{BC336011-D7BA-1346-8A3D-F0D68A41EC25}" destId="{6661C1EC-7895-3843-8D68-D1B7ED82DEFA}" srcOrd="5" destOrd="0" presId="urn:microsoft.com/office/officeart/2005/8/layout/lProcess2"/>
    <dgm:cxn modelId="{73AB9D2D-6D41-1F4D-812F-D796BB3E08DD}" type="presParOf" srcId="{BC336011-D7BA-1346-8A3D-F0D68A41EC25}" destId="{FE440251-5666-E648-942F-F25669AF0FE7}" srcOrd="6" destOrd="0" presId="urn:microsoft.com/office/officeart/2005/8/layout/lProcess2"/>
    <dgm:cxn modelId="{DDFB1D36-1ADD-9346-89E4-2BE92AD3BA57}" type="presParOf" srcId="{BC336011-D7BA-1346-8A3D-F0D68A41EC25}" destId="{4129BE2C-AA3E-314E-AB77-E52A7F43B1C5}" srcOrd="7" destOrd="0" presId="urn:microsoft.com/office/officeart/2005/8/layout/lProcess2"/>
    <dgm:cxn modelId="{280E781D-12C1-B641-B658-333F90528564}" type="presParOf" srcId="{BC336011-D7BA-1346-8A3D-F0D68A41EC25}" destId="{8DDDFAC4-29B8-684F-9835-008D23D4951E}" srcOrd="8" destOrd="0" presId="urn:microsoft.com/office/officeart/2005/8/layout/lProcess2"/>
    <dgm:cxn modelId="{6F21E844-3A85-824B-A622-CD5F505F567B}" type="presParOf" srcId="{ED7372BC-8EA1-BC41-88B2-300540B4EC42}" destId="{BED61410-0645-3E40-8CF4-A0D5F6DAC6C1}" srcOrd="1" destOrd="0" presId="urn:microsoft.com/office/officeart/2005/8/layout/lProcess2"/>
    <dgm:cxn modelId="{C3748C9A-CBB6-5045-812E-4624929A9F5F}" type="presParOf" srcId="{ED7372BC-8EA1-BC41-88B2-300540B4EC42}" destId="{C05E207F-F1DD-5941-9791-392817883AF2}" srcOrd="2" destOrd="0" presId="urn:microsoft.com/office/officeart/2005/8/layout/lProcess2"/>
    <dgm:cxn modelId="{81C3B8FE-A0B4-434F-9456-94AC59FB5E50}" type="presParOf" srcId="{C05E207F-F1DD-5941-9791-392817883AF2}" destId="{38C07058-A047-2345-B5E1-C73A2FA6B9F9}" srcOrd="0" destOrd="0" presId="urn:microsoft.com/office/officeart/2005/8/layout/lProcess2"/>
    <dgm:cxn modelId="{EB34E3F6-E92A-6349-A7C1-8BCFE5A9F4AD}" type="presParOf" srcId="{C05E207F-F1DD-5941-9791-392817883AF2}" destId="{C3634023-159C-054F-A8A7-19E38893EACD}" srcOrd="1" destOrd="0" presId="urn:microsoft.com/office/officeart/2005/8/layout/lProcess2"/>
    <dgm:cxn modelId="{465EF20D-CC4A-2C44-937B-A0B967278332}" type="presParOf" srcId="{C05E207F-F1DD-5941-9791-392817883AF2}" destId="{2D99BAE9-2239-8842-BE6A-40C2716CAC36}" srcOrd="2" destOrd="0" presId="urn:microsoft.com/office/officeart/2005/8/layout/lProcess2"/>
    <dgm:cxn modelId="{321B3519-A1E2-8C4D-AE93-062CE68660C5}" type="presParOf" srcId="{2D99BAE9-2239-8842-BE6A-40C2716CAC36}" destId="{683D222F-2154-4A47-BF56-DC0C0504A004}" srcOrd="0" destOrd="0" presId="urn:microsoft.com/office/officeart/2005/8/layout/lProcess2"/>
    <dgm:cxn modelId="{BBEF0CCF-76D2-A94F-A5E2-9EAED34A99E7}" type="presParOf" srcId="{683D222F-2154-4A47-BF56-DC0C0504A004}" destId="{63C3404F-F26B-6846-8AB7-7B60FB330CCA}" srcOrd="0" destOrd="0" presId="urn:microsoft.com/office/officeart/2005/8/layout/lProcess2"/>
    <dgm:cxn modelId="{F47AF5A8-EA15-9F44-98AB-130FA445E168}" type="presParOf" srcId="{683D222F-2154-4A47-BF56-DC0C0504A004}" destId="{886DBEDE-A67B-A84C-8AC7-96E6BA50E5BC}" srcOrd="1" destOrd="0" presId="urn:microsoft.com/office/officeart/2005/8/layout/lProcess2"/>
    <dgm:cxn modelId="{F859E826-A2AB-8442-B0AA-6B8028EAE7BC}" type="presParOf" srcId="{683D222F-2154-4A47-BF56-DC0C0504A004}" destId="{3CBCD8DE-E922-D144-BD43-9DC0800BC96B}" srcOrd="2" destOrd="0" presId="urn:microsoft.com/office/officeart/2005/8/layout/lProcess2"/>
    <dgm:cxn modelId="{FD404D9B-B31D-1E4E-AA4E-C1F8623B908E}" type="presParOf" srcId="{683D222F-2154-4A47-BF56-DC0C0504A004}" destId="{02659186-92B0-6340-AC4D-CFD158D7F6F1}" srcOrd="3" destOrd="0" presId="urn:microsoft.com/office/officeart/2005/8/layout/lProcess2"/>
    <dgm:cxn modelId="{EDE27B3D-5C97-6F44-BDF8-6DD1350BF447}" type="presParOf" srcId="{683D222F-2154-4A47-BF56-DC0C0504A004}" destId="{D5D79337-E933-4846-9B0B-4F19B2E078FE}" srcOrd="4" destOrd="0" presId="urn:microsoft.com/office/officeart/2005/8/layout/lProcess2"/>
    <dgm:cxn modelId="{33370AA5-33D2-3743-9E66-78AA672C8981}" type="presParOf" srcId="{683D222F-2154-4A47-BF56-DC0C0504A004}" destId="{A6FCDF79-6A46-324C-A5E2-6EA0AF3FD865}" srcOrd="5" destOrd="0" presId="urn:microsoft.com/office/officeart/2005/8/layout/lProcess2"/>
    <dgm:cxn modelId="{C85D2207-A37B-F045-A558-34C1E88A94EC}" type="presParOf" srcId="{683D222F-2154-4A47-BF56-DC0C0504A004}" destId="{9448E050-0E13-4E4B-A75F-CBE5CB556D5E}" srcOrd="6"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D07E4F-8B63-42A0-9E2F-785EDFBD0F3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9DC8F920-DA96-4C56-A6D2-95D12257970E}">
      <dgm:prSet/>
      <dgm:spPr/>
      <dgm:t>
        <a:bodyPr/>
        <a:lstStyle/>
        <a:p>
          <a:pPr rtl="0"/>
          <a:r>
            <a:rPr lang="en-US"/>
            <a:t>Trail to Lead</a:t>
          </a:r>
        </a:p>
      </dgm:t>
    </dgm:pt>
    <dgm:pt modelId="{F2B2EE43-C653-487B-93DD-3B9F9C1EC0F6}" type="parTrans" cxnId="{6C8021E4-68BC-4E54-AD2A-22A71D9CB5C4}">
      <dgm:prSet/>
      <dgm:spPr/>
      <dgm:t>
        <a:bodyPr/>
        <a:lstStyle/>
        <a:p>
          <a:endParaRPr lang="en-US"/>
        </a:p>
      </dgm:t>
    </dgm:pt>
    <dgm:pt modelId="{FB6B1F72-03B7-4904-BA54-B473E23F6C59}" type="sibTrans" cxnId="{6C8021E4-68BC-4E54-AD2A-22A71D9CB5C4}">
      <dgm:prSet/>
      <dgm:spPr/>
      <dgm:t>
        <a:bodyPr/>
        <a:lstStyle/>
        <a:p>
          <a:endParaRPr lang="en-US"/>
        </a:p>
      </dgm:t>
    </dgm:pt>
    <dgm:pt modelId="{626C09A2-B77D-461D-862C-EEFD242F77F3}">
      <dgm:prSet>
        <dgm:style>
          <a:lnRef idx="1">
            <a:schemeClr val="accent2"/>
          </a:lnRef>
          <a:fillRef idx="2">
            <a:schemeClr val="accent2"/>
          </a:fillRef>
          <a:effectRef idx="1">
            <a:schemeClr val="accent2"/>
          </a:effectRef>
          <a:fontRef idx="minor">
            <a:schemeClr val="dk1"/>
          </a:fontRef>
        </dgm:style>
      </dgm:prSet>
      <dgm:spPr>
        <a:solidFill>
          <a:srgbClr val="FF7E79"/>
        </a:solidFill>
      </dgm:spPr>
      <dgm:t>
        <a:bodyPr/>
        <a:lstStyle/>
        <a:p>
          <a:pPr rtl="0"/>
          <a:r>
            <a:rPr lang="en-US" dirty="0"/>
            <a:t>Stay ahead of and outside the ball</a:t>
          </a:r>
        </a:p>
      </dgm:t>
    </dgm:pt>
    <dgm:pt modelId="{C4382248-5226-465B-9C3B-BC1E1EE7EAA4}" type="parTrans" cxnId="{60F5A5C3-BE9A-49DD-8B33-CEFAA70C7CA0}">
      <dgm:prSet/>
      <dgm:spPr/>
      <dgm:t>
        <a:bodyPr/>
        <a:lstStyle/>
        <a:p>
          <a:endParaRPr lang="en-US"/>
        </a:p>
      </dgm:t>
    </dgm:pt>
    <dgm:pt modelId="{676D05D6-9350-4D17-92E8-9897C458BE13}" type="sibTrans" cxnId="{60F5A5C3-BE9A-49DD-8B33-CEFAA70C7CA0}">
      <dgm:prSet/>
      <dgm:spPr/>
      <dgm:t>
        <a:bodyPr/>
        <a:lstStyle/>
        <a:p>
          <a:endParaRPr lang="en-US"/>
        </a:p>
      </dgm:t>
    </dgm:pt>
    <dgm:pt modelId="{C44C862B-BC5D-4503-A371-D4AA6961D20B}">
      <dgm:prSet>
        <dgm:style>
          <a:lnRef idx="1">
            <a:schemeClr val="accent2"/>
          </a:lnRef>
          <a:fillRef idx="2">
            <a:schemeClr val="accent2"/>
          </a:fillRef>
          <a:effectRef idx="1">
            <a:schemeClr val="accent2"/>
          </a:effectRef>
          <a:fontRef idx="minor">
            <a:schemeClr val="dk1"/>
          </a:fontRef>
        </dgm:style>
      </dgm:prSet>
      <dgm:spPr>
        <a:solidFill>
          <a:srgbClr val="FF7E79"/>
        </a:solidFill>
      </dgm:spPr>
      <dgm:t>
        <a:bodyPr/>
        <a:lstStyle/>
        <a:p>
          <a:pPr rtl="0"/>
          <a:r>
            <a:rPr lang="en-US"/>
            <a:t>Position your body to keep play and players in your vision</a:t>
          </a:r>
        </a:p>
      </dgm:t>
    </dgm:pt>
    <dgm:pt modelId="{DC576E86-DD9A-48AA-AE1B-259D63812713}" type="parTrans" cxnId="{C70A5C0D-5FE0-4C4C-B1E0-70CA7D2F88A9}">
      <dgm:prSet/>
      <dgm:spPr/>
      <dgm:t>
        <a:bodyPr/>
        <a:lstStyle/>
        <a:p>
          <a:endParaRPr lang="en-US"/>
        </a:p>
      </dgm:t>
    </dgm:pt>
    <dgm:pt modelId="{8DF60790-37D8-4640-A2EA-CFE050D24162}" type="sibTrans" cxnId="{C70A5C0D-5FE0-4C4C-B1E0-70CA7D2F88A9}">
      <dgm:prSet/>
      <dgm:spPr/>
      <dgm:t>
        <a:bodyPr/>
        <a:lstStyle/>
        <a:p>
          <a:endParaRPr lang="en-US"/>
        </a:p>
      </dgm:t>
    </dgm:pt>
    <dgm:pt modelId="{520C6E55-1FD8-429C-9FE6-AA1C07EBB2EA}">
      <dgm:prSet>
        <dgm:style>
          <a:lnRef idx="1">
            <a:schemeClr val="accent2"/>
          </a:lnRef>
          <a:fillRef idx="2">
            <a:schemeClr val="accent2"/>
          </a:fillRef>
          <a:effectRef idx="1">
            <a:schemeClr val="accent2"/>
          </a:effectRef>
          <a:fontRef idx="minor">
            <a:schemeClr val="dk1"/>
          </a:fontRef>
        </dgm:style>
      </dgm:prSet>
      <dgm:spPr>
        <a:solidFill>
          <a:srgbClr val="FF7E79"/>
        </a:solidFill>
      </dgm:spPr>
      <dgm:t>
        <a:bodyPr/>
        <a:lstStyle/>
        <a:p>
          <a:pPr rtl="0"/>
          <a:r>
            <a:rPr lang="en-US"/>
            <a:t>Maintain a “view” of the action into CSA</a:t>
          </a:r>
        </a:p>
      </dgm:t>
    </dgm:pt>
    <dgm:pt modelId="{7E107F8E-555F-40EC-980D-7CC86ED2590C}" type="parTrans" cxnId="{A85790D4-6999-4C15-848A-079A1B51532A}">
      <dgm:prSet/>
      <dgm:spPr/>
      <dgm:t>
        <a:bodyPr/>
        <a:lstStyle/>
        <a:p>
          <a:endParaRPr lang="en-US"/>
        </a:p>
      </dgm:t>
    </dgm:pt>
    <dgm:pt modelId="{23FB1999-CA0D-4A44-BF17-B7E0AEC17F24}" type="sibTrans" cxnId="{A85790D4-6999-4C15-848A-079A1B51532A}">
      <dgm:prSet/>
      <dgm:spPr/>
      <dgm:t>
        <a:bodyPr/>
        <a:lstStyle/>
        <a:p>
          <a:endParaRPr lang="en-US"/>
        </a:p>
      </dgm:t>
    </dgm:pt>
    <dgm:pt modelId="{85CF34C2-B62C-4FFD-B60F-EB45EF9DDE51}">
      <dgm:prSet>
        <dgm:style>
          <a:lnRef idx="2">
            <a:schemeClr val="accent2">
              <a:shade val="50000"/>
            </a:schemeClr>
          </a:lnRef>
          <a:fillRef idx="1">
            <a:schemeClr val="accent2"/>
          </a:fillRef>
          <a:effectRef idx="0">
            <a:schemeClr val="accent2"/>
          </a:effectRef>
          <a:fontRef idx="minor">
            <a:schemeClr val="lt1"/>
          </a:fontRef>
        </dgm:style>
      </dgm:prSet>
      <dgm:spPr>
        <a:solidFill>
          <a:srgbClr val="FF0000"/>
        </a:solidFill>
      </dgm:spPr>
      <dgm:t>
        <a:bodyPr/>
        <a:lstStyle/>
        <a:p>
          <a:pPr rtl="0"/>
          <a:r>
            <a:rPr lang="en-US"/>
            <a:t>Lead to Trail</a:t>
          </a:r>
        </a:p>
      </dgm:t>
    </dgm:pt>
    <dgm:pt modelId="{200A34CC-C9EA-478F-9B83-AAE9849C0FC7}" type="parTrans" cxnId="{052F3B4A-CC44-47D9-9E0A-825A1AA516B6}">
      <dgm:prSet/>
      <dgm:spPr/>
      <dgm:t>
        <a:bodyPr/>
        <a:lstStyle/>
        <a:p>
          <a:endParaRPr lang="en-US"/>
        </a:p>
      </dgm:t>
    </dgm:pt>
    <dgm:pt modelId="{121BFE79-9740-443C-91E5-C658A3078990}" type="sibTrans" cxnId="{052F3B4A-CC44-47D9-9E0A-825A1AA516B6}">
      <dgm:prSet/>
      <dgm:spPr/>
      <dgm:t>
        <a:bodyPr/>
        <a:lstStyle/>
        <a:p>
          <a:endParaRPr lang="en-US"/>
        </a:p>
      </dgm:t>
    </dgm:pt>
    <dgm:pt modelId="{BE1AD7C6-5D9C-480C-BFAA-1A4489FCFBEF}">
      <dgm:prSet custT="1">
        <dgm:style>
          <a:lnRef idx="1">
            <a:schemeClr val="accent5"/>
          </a:lnRef>
          <a:fillRef idx="2">
            <a:schemeClr val="accent5"/>
          </a:fillRef>
          <a:effectRef idx="1">
            <a:schemeClr val="accent5"/>
          </a:effectRef>
          <a:fontRef idx="minor">
            <a:schemeClr val="dk1"/>
          </a:fontRef>
        </dgm:style>
      </dgm:prSet>
      <dgm:spPr/>
      <dgm:t>
        <a:bodyPr/>
        <a:lstStyle/>
        <a:p>
          <a:pPr rtl="0"/>
          <a:r>
            <a:rPr lang="en-US" sz="2400"/>
            <a:t>Count players ahead of you</a:t>
          </a:r>
        </a:p>
      </dgm:t>
    </dgm:pt>
    <dgm:pt modelId="{4B551E7A-3086-4DBC-8696-96AF6351A945}" type="parTrans" cxnId="{FC2E074E-469B-4779-A67A-0D0FB2D8C8B6}">
      <dgm:prSet/>
      <dgm:spPr/>
      <dgm:t>
        <a:bodyPr/>
        <a:lstStyle/>
        <a:p>
          <a:endParaRPr lang="en-US"/>
        </a:p>
      </dgm:t>
    </dgm:pt>
    <dgm:pt modelId="{5B988DA4-367C-450D-AC1B-340F4643F33B}" type="sibTrans" cxnId="{FC2E074E-469B-4779-A67A-0D0FB2D8C8B6}">
      <dgm:prSet/>
      <dgm:spPr/>
      <dgm:t>
        <a:bodyPr/>
        <a:lstStyle/>
        <a:p>
          <a:endParaRPr lang="en-US"/>
        </a:p>
      </dgm:t>
    </dgm:pt>
    <dgm:pt modelId="{AC1B782A-900E-4F6F-AF2B-F28C3F7FB5AB}">
      <dgm:prSet custT="1">
        <dgm:style>
          <a:lnRef idx="1">
            <a:schemeClr val="accent5"/>
          </a:lnRef>
          <a:fillRef idx="2">
            <a:schemeClr val="accent5"/>
          </a:fillRef>
          <a:effectRef idx="1">
            <a:schemeClr val="accent5"/>
          </a:effectRef>
          <a:fontRef idx="minor">
            <a:schemeClr val="dk1"/>
          </a:fontRef>
        </dgm:style>
      </dgm:prSet>
      <dgm:spPr/>
      <dgm:t>
        <a:bodyPr/>
        <a:lstStyle/>
        <a:p>
          <a:pPr rtl="0"/>
          <a:r>
            <a:rPr lang="en-US" sz="2400"/>
            <a:t>Stay up with play, </a:t>
          </a:r>
          <a:r>
            <a:rPr lang="en-US" sz="2400" b="1"/>
            <a:t>run through </a:t>
          </a:r>
          <a:r>
            <a:rPr lang="en-US" sz="2400" b="0"/>
            <a:t>the</a:t>
          </a:r>
          <a:r>
            <a:rPr lang="en-US" sz="2400" b="1"/>
            <a:t> </a:t>
          </a:r>
          <a:r>
            <a:rPr lang="en-US" sz="2400"/>
            <a:t>restraining line</a:t>
          </a:r>
        </a:p>
      </dgm:t>
    </dgm:pt>
    <dgm:pt modelId="{21AFF29D-5596-4A64-9090-26BD253B3CB5}" type="parTrans" cxnId="{B7611BD2-7D42-475C-BF73-3CC538D08A46}">
      <dgm:prSet/>
      <dgm:spPr/>
      <dgm:t>
        <a:bodyPr/>
        <a:lstStyle/>
        <a:p>
          <a:endParaRPr lang="en-US"/>
        </a:p>
      </dgm:t>
    </dgm:pt>
    <dgm:pt modelId="{FC439AA4-B38B-4496-A679-33A4826EF8DD}" type="sibTrans" cxnId="{B7611BD2-7D42-475C-BF73-3CC538D08A46}">
      <dgm:prSet/>
      <dgm:spPr/>
      <dgm:t>
        <a:bodyPr/>
        <a:lstStyle/>
        <a:p>
          <a:endParaRPr lang="en-US"/>
        </a:p>
      </dgm:t>
    </dgm:pt>
    <dgm:pt modelId="{441E0861-3A4B-4221-B128-1CFFDA3CD33A}">
      <dgm:prSet custT="1">
        <dgm:style>
          <a:lnRef idx="1">
            <a:schemeClr val="accent5"/>
          </a:lnRef>
          <a:fillRef idx="2">
            <a:schemeClr val="accent5"/>
          </a:fillRef>
          <a:effectRef idx="1">
            <a:schemeClr val="accent5"/>
          </a:effectRef>
          <a:fontRef idx="minor">
            <a:schemeClr val="dk1"/>
          </a:fontRef>
        </dgm:style>
      </dgm:prSet>
      <dgm:spPr/>
      <dgm:t>
        <a:bodyPr/>
        <a:lstStyle/>
        <a:p>
          <a:pPr rtl="0"/>
          <a:r>
            <a:rPr lang="en-US" sz="2400"/>
            <a:t>Anticipate where the play is going</a:t>
          </a:r>
        </a:p>
      </dgm:t>
    </dgm:pt>
    <dgm:pt modelId="{AEC2D014-A795-45FE-B66A-FCF9B10BFF64}" type="parTrans" cxnId="{4335A939-EE38-4EA3-9260-D739B069A58C}">
      <dgm:prSet/>
      <dgm:spPr/>
      <dgm:t>
        <a:bodyPr/>
        <a:lstStyle/>
        <a:p>
          <a:endParaRPr lang="en-US"/>
        </a:p>
      </dgm:t>
    </dgm:pt>
    <dgm:pt modelId="{B88B980B-8554-4A02-BFFD-069E7953BAE1}" type="sibTrans" cxnId="{4335A939-EE38-4EA3-9260-D739B069A58C}">
      <dgm:prSet/>
      <dgm:spPr/>
      <dgm:t>
        <a:bodyPr/>
        <a:lstStyle/>
        <a:p>
          <a:endParaRPr lang="en-US"/>
        </a:p>
      </dgm:t>
    </dgm:pt>
    <dgm:pt modelId="{F15760EF-010A-4645-9538-CF809CC55F9E}" type="pres">
      <dgm:prSet presAssocID="{6BD07E4F-8B63-42A0-9E2F-785EDFBD0F31}" presName="linearFlow" presStyleCnt="0">
        <dgm:presLayoutVars>
          <dgm:dir/>
          <dgm:animLvl val="lvl"/>
          <dgm:resizeHandles val="exact"/>
        </dgm:presLayoutVars>
      </dgm:prSet>
      <dgm:spPr/>
    </dgm:pt>
    <dgm:pt modelId="{D1E2B12C-4274-4BEB-8D33-DE0A7C5FCEA5}" type="pres">
      <dgm:prSet presAssocID="{9DC8F920-DA96-4C56-A6D2-95D12257970E}" presName="composite" presStyleCnt="0"/>
      <dgm:spPr/>
    </dgm:pt>
    <dgm:pt modelId="{BABF8FD7-C228-4967-B3EA-9FD1A27B1138}" type="pres">
      <dgm:prSet presAssocID="{9DC8F920-DA96-4C56-A6D2-95D12257970E}" presName="parentText" presStyleLbl="alignNode1" presStyleIdx="0" presStyleCnt="2">
        <dgm:presLayoutVars>
          <dgm:chMax val="1"/>
          <dgm:bulletEnabled val="1"/>
        </dgm:presLayoutVars>
      </dgm:prSet>
      <dgm:spPr/>
    </dgm:pt>
    <dgm:pt modelId="{A190621B-C04C-4C62-B7EB-7BC81D985B62}" type="pres">
      <dgm:prSet presAssocID="{9DC8F920-DA96-4C56-A6D2-95D12257970E}" presName="descendantText" presStyleLbl="alignAcc1" presStyleIdx="0" presStyleCnt="2">
        <dgm:presLayoutVars>
          <dgm:bulletEnabled val="1"/>
        </dgm:presLayoutVars>
      </dgm:prSet>
      <dgm:spPr/>
    </dgm:pt>
    <dgm:pt modelId="{9D7C2539-9187-4484-8362-E77DD5497F4E}" type="pres">
      <dgm:prSet presAssocID="{FB6B1F72-03B7-4904-BA54-B473E23F6C59}" presName="sp" presStyleCnt="0"/>
      <dgm:spPr/>
    </dgm:pt>
    <dgm:pt modelId="{3609CFF0-41F2-458F-8E98-69C03BDAB328}" type="pres">
      <dgm:prSet presAssocID="{85CF34C2-B62C-4FFD-B60F-EB45EF9DDE51}" presName="composite" presStyleCnt="0"/>
      <dgm:spPr/>
    </dgm:pt>
    <dgm:pt modelId="{9AE62DFD-7322-47F8-AE9A-35F75052FC13}" type="pres">
      <dgm:prSet presAssocID="{85CF34C2-B62C-4FFD-B60F-EB45EF9DDE51}" presName="parentText" presStyleLbl="alignNode1" presStyleIdx="1" presStyleCnt="2">
        <dgm:presLayoutVars>
          <dgm:chMax val="1"/>
          <dgm:bulletEnabled val="1"/>
        </dgm:presLayoutVars>
      </dgm:prSet>
      <dgm:spPr/>
    </dgm:pt>
    <dgm:pt modelId="{5DB296D1-9535-4FE6-AF11-98907D0FCBA2}" type="pres">
      <dgm:prSet presAssocID="{85CF34C2-B62C-4FFD-B60F-EB45EF9DDE51}" presName="descendantText" presStyleLbl="alignAcc1" presStyleIdx="1" presStyleCnt="2" custScaleX="100209" custLinFactNeighborX="1279" custLinFactNeighborY="4182">
        <dgm:presLayoutVars>
          <dgm:bulletEnabled val="1"/>
        </dgm:presLayoutVars>
      </dgm:prSet>
      <dgm:spPr/>
    </dgm:pt>
  </dgm:ptLst>
  <dgm:cxnLst>
    <dgm:cxn modelId="{C5BA4B08-882C-4319-A0E2-F477DF81FFE4}" type="presOf" srcId="{85CF34C2-B62C-4FFD-B60F-EB45EF9DDE51}" destId="{9AE62DFD-7322-47F8-AE9A-35F75052FC13}" srcOrd="0" destOrd="0" presId="urn:microsoft.com/office/officeart/2005/8/layout/chevron2"/>
    <dgm:cxn modelId="{C70A5C0D-5FE0-4C4C-B1E0-70CA7D2F88A9}" srcId="{9DC8F920-DA96-4C56-A6D2-95D12257970E}" destId="{C44C862B-BC5D-4503-A371-D4AA6961D20B}" srcOrd="1" destOrd="0" parTransId="{DC576E86-DD9A-48AA-AE1B-259D63812713}" sibTransId="{8DF60790-37D8-4640-A2EA-CFE050D24162}"/>
    <dgm:cxn modelId="{5D55DF15-744A-441C-AFB2-128C1CCA399C}" type="presOf" srcId="{6BD07E4F-8B63-42A0-9E2F-785EDFBD0F31}" destId="{F15760EF-010A-4645-9538-CF809CC55F9E}" srcOrd="0" destOrd="0" presId="urn:microsoft.com/office/officeart/2005/8/layout/chevron2"/>
    <dgm:cxn modelId="{4335A939-EE38-4EA3-9260-D739B069A58C}" srcId="{85CF34C2-B62C-4FFD-B60F-EB45EF9DDE51}" destId="{441E0861-3A4B-4221-B128-1CFFDA3CD33A}" srcOrd="2" destOrd="0" parTransId="{AEC2D014-A795-45FE-B66A-FCF9B10BFF64}" sibTransId="{B88B980B-8554-4A02-BFFD-069E7953BAE1}"/>
    <dgm:cxn modelId="{052F3B4A-CC44-47D9-9E0A-825A1AA516B6}" srcId="{6BD07E4F-8B63-42A0-9E2F-785EDFBD0F31}" destId="{85CF34C2-B62C-4FFD-B60F-EB45EF9DDE51}" srcOrd="1" destOrd="0" parTransId="{200A34CC-C9EA-478F-9B83-AAE9849C0FC7}" sibTransId="{121BFE79-9740-443C-91E5-C658A3078990}"/>
    <dgm:cxn modelId="{FC2E074E-469B-4779-A67A-0D0FB2D8C8B6}" srcId="{85CF34C2-B62C-4FFD-B60F-EB45EF9DDE51}" destId="{BE1AD7C6-5D9C-480C-BFAA-1A4489FCFBEF}" srcOrd="0" destOrd="0" parTransId="{4B551E7A-3086-4DBC-8696-96AF6351A945}" sibTransId="{5B988DA4-367C-450D-AC1B-340F4643F33B}"/>
    <dgm:cxn modelId="{B0250A5E-E5A9-4A02-9786-01A72BFAD144}" type="presOf" srcId="{9DC8F920-DA96-4C56-A6D2-95D12257970E}" destId="{BABF8FD7-C228-4967-B3EA-9FD1A27B1138}" srcOrd="0" destOrd="0" presId="urn:microsoft.com/office/officeart/2005/8/layout/chevron2"/>
    <dgm:cxn modelId="{3E6C9F65-23E2-47F8-95A0-18CC68C08824}" type="presOf" srcId="{441E0861-3A4B-4221-B128-1CFFDA3CD33A}" destId="{5DB296D1-9535-4FE6-AF11-98907D0FCBA2}" srcOrd="0" destOrd="2" presId="urn:microsoft.com/office/officeart/2005/8/layout/chevron2"/>
    <dgm:cxn modelId="{926570A1-4441-4F26-9AAE-AC7C67F50DB5}" type="presOf" srcId="{520C6E55-1FD8-429C-9FE6-AA1C07EBB2EA}" destId="{A190621B-C04C-4C62-B7EB-7BC81D985B62}" srcOrd="0" destOrd="2" presId="urn:microsoft.com/office/officeart/2005/8/layout/chevron2"/>
    <dgm:cxn modelId="{D2A785B7-E8EF-484B-8F88-2EBA57E23837}" type="presOf" srcId="{626C09A2-B77D-461D-862C-EEFD242F77F3}" destId="{A190621B-C04C-4C62-B7EB-7BC81D985B62}" srcOrd="0" destOrd="0" presId="urn:microsoft.com/office/officeart/2005/8/layout/chevron2"/>
    <dgm:cxn modelId="{60F5A5C3-BE9A-49DD-8B33-CEFAA70C7CA0}" srcId="{9DC8F920-DA96-4C56-A6D2-95D12257970E}" destId="{626C09A2-B77D-461D-862C-EEFD242F77F3}" srcOrd="0" destOrd="0" parTransId="{C4382248-5226-465B-9C3B-BC1E1EE7EAA4}" sibTransId="{676D05D6-9350-4D17-92E8-9897C458BE13}"/>
    <dgm:cxn modelId="{B7611BD2-7D42-475C-BF73-3CC538D08A46}" srcId="{85CF34C2-B62C-4FFD-B60F-EB45EF9DDE51}" destId="{AC1B782A-900E-4F6F-AF2B-F28C3F7FB5AB}" srcOrd="1" destOrd="0" parTransId="{21AFF29D-5596-4A64-9090-26BD253B3CB5}" sibTransId="{FC439AA4-B38B-4496-A679-33A4826EF8DD}"/>
    <dgm:cxn modelId="{A85790D4-6999-4C15-848A-079A1B51532A}" srcId="{9DC8F920-DA96-4C56-A6D2-95D12257970E}" destId="{520C6E55-1FD8-429C-9FE6-AA1C07EBB2EA}" srcOrd="2" destOrd="0" parTransId="{7E107F8E-555F-40EC-980D-7CC86ED2590C}" sibTransId="{23FB1999-CA0D-4A44-BF17-B7E0AEC17F24}"/>
    <dgm:cxn modelId="{6C8021E4-68BC-4E54-AD2A-22A71D9CB5C4}" srcId="{6BD07E4F-8B63-42A0-9E2F-785EDFBD0F31}" destId="{9DC8F920-DA96-4C56-A6D2-95D12257970E}" srcOrd="0" destOrd="0" parTransId="{F2B2EE43-C653-487B-93DD-3B9F9C1EC0F6}" sibTransId="{FB6B1F72-03B7-4904-BA54-B473E23F6C59}"/>
    <dgm:cxn modelId="{E7DF9BED-EDFA-4096-94A7-FE6BAF720A13}" type="presOf" srcId="{BE1AD7C6-5D9C-480C-BFAA-1A4489FCFBEF}" destId="{5DB296D1-9535-4FE6-AF11-98907D0FCBA2}" srcOrd="0" destOrd="0" presId="urn:microsoft.com/office/officeart/2005/8/layout/chevron2"/>
    <dgm:cxn modelId="{EC2230F8-FEEC-45A8-9B5D-807AA6769A4A}" type="presOf" srcId="{C44C862B-BC5D-4503-A371-D4AA6961D20B}" destId="{A190621B-C04C-4C62-B7EB-7BC81D985B62}" srcOrd="0" destOrd="1" presId="urn:microsoft.com/office/officeart/2005/8/layout/chevron2"/>
    <dgm:cxn modelId="{A27540FA-858A-4D86-8211-63D1808E7190}" type="presOf" srcId="{AC1B782A-900E-4F6F-AF2B-F28C3F7FB5AB}" destId="{5DB296D1-9535-4FE6-AF11-98907D0FCBA2}" srcOrd="0" destOrd="1" presId="urn:microsoft.com/office/officeart/2005/8/layout/chevron2"/>
    <dgm:cxn modelId="{CD06352E-5D04-4EF9-A007-4B8F97BF136B}" type="presParOf" srcId="{F15760EF-010A-4645-9538-CF809CC55F9E}" destId="{D1E2B12C-4274-4BEB-8D33-DE0A7C5FCEA5}" srcOrd="0" destOrd="0" presId="urn:microsoft.com/office/officeart/2005/8/layout/chevron2"/>
    <dgm:cxn modelId="{682FE4D3-9FE6-4583-BEC4-DE52B709C20E}" type="presParOf" srcId="{D1E2B12C-4274-4BEB-8D33-DE0A7C5FCEA5}" destId="{BABF8FD7-C228-4967-B3EA-9FD1A27B1138}" srcOrd="0" destOrd="0" presId="urn:microsoft.com/office/officeart/2005/8/layout/chevron2"/>
    <dgm:cxn modelId="{A7AFA6B1-0ECC-460F-86F2-1C5DA742A3C9}" type="presParOf" srcId="{D1E2B12C-4274-4BEB-8D33-DE0A7C5FCEA5}" destId="{A190621B-C04C-4C62-B7EB-7BC81D985B62}" srcOrd="1" destOrd="0" presId="urn:microsoft.com/office/officeart/2005/8/layout/chevron2"/>
    <dgm:cxn modelId="{BEB7E60D-1CCE-4E1C-98FD-5BF23DA85B23}" type="presParOf" srcId="{F15760EF-010A-4645-9538-CF809CC55F9E}" destId="{9D7C2539-9187-4484-8362-E77DD5497F4E}" srcOrd="1" destOrd="0" presId="urn:microsoft.com/office/officeart/2005/8/layout/chevron2"/>
    <dgm:cxn modelId="{5060F542-107D-488C-884A-100D01FD4BC8}" type="presParOf" srcId="{F15760EF-010A-4645-9538-CF809CC55F9E}" destId="{3609CFF0-41F2-458F-8E98-69C03BDAB328}" srcOrd="2" destOrd="0" presId="urn:microsoft.com/office/officeart/2005/8/layout/chevron2"/>
    <dgm:cxn modelId="{28925EBB-CC9D-4197-A813-254A9EEAEB9A}" type="presParOf" srcId="{3609CFF0-41F2-458F-8E98-69C03BDAB328}" destId="{9AE62DFD-7322-47F8-AE9A-35F75052FC13}" srcOrd="0" destOrd="0" presId="urn:microsoft.com/office/officeart/2005/8/layout/chevron2"/>
    <dgm:cxn modelId="{70C9982B-57C5-4772-9909-60068A1355D3}" type="presParOf" srcId="{3609CFF0-41F2-458F-8E98-69C03BDAB328}" destId="{5DB296D1-9535-4FE6-AF11-98907D0FCBA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6B9302D-F48B-4B3E-B8C6-422728A6B53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71B0DD1-BFA5-4374-921E-27E940A96445}">
      <dgm:prSet/>
      <dgm:spPr/>
      <dgm:t>
        <a:bodyPr/>
        <a:lstStyle/>
        <a:p>
          <a:pPr rtl="0"/>
          <a:r>
            <a:rPr lang="en-US" b="1"/>
            <a:t>Major Fouls</a:t>
          </a:r>
          <a:endParaRPr lang="en-US"/>
        </a:p>
      </dgm:t>
    </dgm:pt>
    <dgm:pt modelId="{B718CF81-F698-4B5E-A87D-120DA145CAC5}" type="parTrans" cxnId="{B774D6F9-1A8C-47BD-84C5-CDC21D575D17}">
      <dgm:prSet/>
      <dgm:spPr/>
      <dgm:t>
        <a:bodyPr/>
        <a:lstStyle/>
        <a:p>
          <a:endParaRPr lang="en-US"/>
        </a:p>
      </dgm:t>
    </dgm:pt>
    <dgm:pt modelId="{4E005E76-3B96-4C7E-9D64-65419C190475}" type="sibTrans" cxnId="{B774D6F9-1A8C-47BD-84C5-CDC21D575D17}">
      <dgm:prSet/>
      <dgm:spPr/>
      <dgm:t>
        <a:bodyPr/>
        <a:lstStyle/>
        <a:p>
          <a:endParaRPr lang="en-US"/>
        </a:p>
      </dgm:t>
    </dgm:pt>
    <dgm:pt modelId="{DCC54A61-1510-44F3-92CD-C15611E133EC}">
      <dgm:prSet/>
      <dgm:spPr/>
      <dgm:t>
        <a:bodyPr/>
        <a:lstStyle/>
        <a:p>
          <a:pPr rtl="0"/>
          <a:r>
            <a:rPr lang="en-US" b="1"/>
            <a:t>Minor Fouls</a:t>
          </a:r>
          <a:endParaRPr lang="en-US"/>
        </a:p>
      </dgm:t>
    </dgm:pt>
    <dgm:pt modelId="{B5D5F8B7-CB2A-4AAA-9EB6-9006A10C11F9}" type="parTrans" cxnId="{2B10005F-8D8C-4C9C-9E2C-EFD167941C8D}">
      <dgm:prSet/>
      <dgm:spPr/>
      <dgm:t>
        <a:bodyPr/>
        <a:lstStyle/>
        <a:p>
          <a:endParaRPr lang="en-US"/>
        </a:p>
      </dgm:t>
    </dgm:pt>
    <dgm:pt modelId="{818F53EA-8659-42C2-91FB-E9EC4CB0B322}" type="sibTrans" cxnId="{2B10005F-8D8C-4C9C-9E2C-EFD167941C8D}">
      <dgm:prSet/>
      <dgm:spPr/>
      <dgm:t>
        <a:bodyPr/>
        <a:lstStyle/>
        <a:p>
          <a:endParaRPr lang="en-US"/>
        </a:p>
      </dgm:t>
    </dgm:pt>
    <dgm:pt modelId="{73FB5045-6A0C-4EAC-827C-325D45EE73DD}">
      <dgm:prSet/>
      <dgm:spPr/>
      <dgm:t>
        <a:bodyPr/>
        <a:lstStyle/>
        <a:p>
          <a:pPr rtl="0"/>
          <a:r>
            <a:rPr lang="en-US" b="1"/>
            <a:t>Goal Circle Fouls</a:t>
          </a:r>
          <a:endParaRPr lang="en-US"/>
        </a:p>
      </dgm:t>
    </dgm:pt>
    <dgm:pt modelId="{F0BA36D1-8551-466E-85B5-8E6394517092}" type="parTrans" cxnId="{9B9C92EE-9A6A-45F3-95A0-CE7808D9A8BD}">
      <dgm:prSet/>
      <dgm:spPr/>
      <dgm:t>
        <a:bodyPr/>
        <a:lstStyle/>
        <a:p>
          <a:endParaRPr lang="en-US"/>
        </a:p>
      </dgm:t>
    </dgm:pt>
    <dgm:pt modelId="{1F9BD42D-4BB3-47B2-BAFB-2742544E976F}" type="sibTrans" cxnId="{9B9C92EE-9A6A-45F3-95A0-CE7808D9A8BD}">
      <dgm:prSet/>
      <dgm:spPr/>
      <dgm:t>
        <a:bodyPr/>
        <a:lstStyle/>
        <a:p>
          <a:endParaRPr lang="en-US"/>
        </a:p>
      </dgm:t>
    </dgm:pt>
    <dgm:pt modelId="{260423B7-F688-4050-A842-0431AF2590DF}">
      <dgm:prSet/>
      <dgm:spPr/>
      <dgm:t>
        <a:bodyPr/>
        <a:lstStyle/>
        <a:p>
          <a:pPr rtl="0"/>
          <a:r>
            <a:rPr lang="en-US" b="1"/>
            <a:t>Misconduct and/or Suspension</a:t>
          </a:r>
          <a:endParaRPr lang="en-US"/>
        </a:p>
      </dgm:t>
    </dgm:pt>
    <dgm:pt modelId="{D79E5B3B-C927-4C22-9854-7A1FBAC72E0D}" type="parTrans" cxnId="{5774F634-D934-41C8-886A-D94026F406B5}">
      <dgm:prSet/>
      <dgm:spPr/>
      <dgm:t>
        <a:bodyPr/>
        <a:lstStyle/>
        <a:p>
          <a:endParaRPr lang="en-US"/>
        </a:p>
      </dgm:t>
    </dgm:pt>
    <dgm:pt modelId="{88902EC7-FC38-4F52-A995-8710CD5BBB2C}" type="sibTrans" cxnId="{5774F634-D934-41C8-886A-D94026F406B5}">
      <dgm:prSet/>
      <dgm:spPr/>
      <dgm:t>
        <a:bodyPr/>
        <a:lstStyle/>
        <a:p>
          <a:endParaRPr lang="en-US"/>
        </a:p>
      </dgm:t>
    </dgm:pt>
    <dgm:pt modelId="{9F882D5E-7F7E-4AE1-B31C-24C3C13D1E02}">
      <dgm:prSet/>
      <dgm:spPr/>
      <dgm:t>
        <a:bodyPr/>
        <a:lstStyle/>
        <a:p>
          <a:pPr rtl="0"/>
          <a:r>
            <a:rPr lang="en-US" b="1"/>
            <a:t>Team Fouls</a:t>
          </a:r>
          <a:endParaRPr lang="en-US"/>
        </a:p>
      </dgm:t>
    </dgm:pt>
    <dgm:pt modelId="{43165DA0-24E3-47E5-892D-7D59C4957744}" type="parTrans" cxnId="{D4ACF971-BD0B-436E-BEEA-B67CADE0DD22}">
      <dgm:prSet/>
      <dgm:spPr/>
      <dgm:t>
        <a:bodyPr/>
        <a:lstStyle/>
        <a:p>
          <a:endParaRPr lang="en-US"/>
        </a:p>
      </dgm:t>
    </dgm:pt>
    <dgm:pt modelId="{F6027276-737F-404D-A51C-2E5BB989620F}" type="sibTrans" cxnId="{D4ACF971-BD0B-436E-BEEA-B67CADE0DD22}">
      <dgm:prSet/>
      <dgm:spPr/>
      <dgm:t>
        <a:bodyPr/>
        <a:lstStyle/>
        <a:p>
          <a:endParaRPr lang="en-US"/>
        </a:p>
      </dgm:t>
    </dgm:pt>
    <dgm:pt modelId="{5542475B-C24B-4BA7-A7CC-26D62C8E0177}" type="pres">
      <dgm:prSet presAssocID="{D6B9302D-F48B-4B3E-B8C6-422728A6B536}" presName="linear" presStyleCnt="0">
        <dgm:presLayoutVars>
          <dgm:dir/>
          <dgm:animLvl val="lvl"/>
          <dgm:resizeHandles val="exact"/>
        </dgm:presLayoutVars>
      </dgm:prSet>
      <dgm:spPr/>
    </dgm:pt>
    <dgm:pt modelId="{8401538F-7F3F-44FF-BE48-EB05746B7F34}" type="pres">
      <dgm:prSet presAssocID="{371B0DD1-BFA5-4374-921E-27E940A96445}" presName="parentLin" presStyleCnt="0"/>
      <dgm:spPr/>
    </dgm:pt>
    <dgm:pt modelId="{92753750-E351-4E09-894B-A03B5002D2D4}" type="pres">
      <dgm:prSet presAssocID="{371B0DD1-BFA5-4374-921E-27E940A96445}" presName="parentLeftMargin" presStyleLbl="node1" presStyleIdx="0" presStyleCnt="5"/>
      <dgm:spPr/>
    </dgm:pt>
    <dgm:pt modelId="{65BC2FE5-ED11-4DD9-A92F-2506C320EAEE}" type="pres">
      <dgm:prSet presAssocID="{371B0DD1-BFA5-4374-921E-27E940A96445}" presName="parentText" presStyleLbl="node1" presStyleIdx="0" presStyleCnt="5">
        <dgm:presLayoutVars>
          <dgm:chMax val="0"/>
          <dgm:bulletEnabled val="1"/>
        </dgm:presLayoutVars>
      </dgm:prSet>
      <dgm:spPr/>
    </dgm:pt>
    <dgm:pt modelId="{1968FFDB-7329-40E8-852D-3011DF046484}" type="pres">
      <dgm:prSet presAssocID="{371B0DD1-BFA5-4374-921E-27E940A96445}" presName="negativeSpace" presStyleCnt="0"/>
      <dgm:spPr/>
    </dgm:pt>
    <dgm:pt modelId="{DB0A06F0-4220-4F19-96BE-69CCB3EDFE35}" type="pres">
      <dgm:prSet presAssocID="{371B0DD1-BFA5-4374-921E-27E940A96445}" presName="childText" presStyleLbl="conFgAcc1" presStyleIdx="0" presStyleCnt="5">
        <dgm:presLayoutVars>
          <dgm:bulletEnabled val="1"/>
        </dgm:presLayoutVars>
      </dgm:prSet>
      <dgm:spPr/>
    </dgm:pt>
    <dgm:pt modelId="{92083E5A-C661-4F97-9B86-904A29EAEDDB}" type="pres">
      <dgm:prSet presAssocID="{4E005E76-3B96-4C7E-9D64-65419C190475}" presName="spaceBetweenRectangles" presStyleCnt="0"/>
      <dgm:spPr/>
    </dgm:pt>
    <dgm:pt modelId="{7E2373C5-18AF-473F-96AA-8889224B4D6F}" type="pres">
      <dgm:prSet presAssocID="{DCC54A61-1510-44F3-92CD-C15611E133EC}" presName="parentLin" presStyleCnt="0"/>
      <dgm:spPr/>
    </dgm:pt>
    <dgm:pt modelId="{E37ED601-FA6C-4886-8B92-416AEE363390}" type="pres">
      <dgm:prSet presAssocID="{DCC54A61-1510-44F3-92CD-C15611E133EC}" presName="parentLeftMargin" presStyleLbl="node1" presStyleIdx="0" presStyleCnt="5"/>
      <dgm:spPr/>
    </dgm:pt>
    <dgm:pt modelId="{5D851B53-F589-4800-B5DD-AB37EC9D7B9D}" type="pres">
      <dgm:prSet presAssocID="{DCC54A61-1510-44F3-92CD-C15611E133EC}" presName="parentText" presStyleLbl="node1" presStyleIdx="1" presStyleCnt="5">
        <dgm:presLayoutVars>
          <dgm:chMax val="0"/>
          <dgm:bulletEnabled val="1"/>
        </dgm:presLayoutVars>
      </dgm:prSet>
      <dgm:spPr/>
    </dgm:pt>
    <dgm:pt modelId="{8955863F-CF45-4C82-86B0-1A42A2D701DA}" type="pres">
      <dgm:prSet presAssocID="{DCC54A61-1510-44F3-92CD-C15611E133EC}" presName="negativeSpace" presStyleCnt="0"/>
      <dgm:spPr/>
    </dgm:pt>
    <dgm:pt modelId="{C037CA70-5835-436E-8233-2F28E91B15BC}" type="pres">
      <dgm:prSet presAssocID="{DCC54A61-1510-44F3-92CD-C15611E133EC}" presName="childText" presStyleLbl="conFgAcc1" presStyleIdx="1" presStyleCnt="5">
        <dgm:presLayoutVars>
          <dgm:bulletEnabled val="1"/>
        </dgm:presLayoutVars>
      </dgm:prSet>
      <dgm:spPr/>
    </dgm:pt>
    <dgm:pt modelId="{9EECCE65-960F-4A41-B186-3200E45C08F5}" type="pres">
      <dgm:prSet presAssocID="{818F53EA-8659-42C2-91FB-E9EC4CB0B322}" presName="spaceBetweenRectangles" presStyleCnt="0"/>
      <dgm:spPr/>
    </dgm:pt>
    <dgm:pt modelId="{BAA77FFE-E7AB-4789-B2B5-43FBFBC33163}" type="pres">
      <dgm:prSet presAssocID="{73FB5045-6A0C-4EAC-827C-325D45EE73DD}" presName="parentLin" presStyleCnt="0"/>
      <dgm:spPr/>
    </dgm:pt>
    <dgm:pt modelId="{4DF75ED7-3A08-4215-AE33-3FA46A8C582F}" type="pres">
      <dgm:prSet presAssocID="{73FB5045-6A0C-4EAC-827C-325D45EE73DD}" presName="parentLeftMargin" presStyleLbl="node1" presStyleIdx="1" presStyleCnt="5"/>
      <dgm:spPr/>
    </dgm:pt>
    <dgm:pt modelId="{4A39D131-751E-4102-9A92-8F361AD84F98}" type="pres">
      <dgm:prSet presAssocID="{73FB5045-6A0C-4EAC-827C-325D45EE73DD}" presName="parentText" presStyleLbl="node1" presStyleIdx="2" presStyleCnt="5">
        <dgm:presLayoutVars>
          <dgm:chMax val="0"/>
          <dgm:bulletEnabled val="1"/>
        </dgm:presLayoutVars>
      </dgm:prSet>
      <dgm:spPr/>
    </dgm:pt>
    <dgm:pt modelId="{C9E4E8D6-6B81-4A2A-A43A-894259E40CBB}" type="pres">
      <dgm:prSet presAssocID="{73FB5045-6A0C-4EAC-827C-325D45EE73DD}" presName="negativeSpace" presStyleCnt="0"/>
      <dgm:spPr/>
    </dgm:pt>
    <dgm:pt modelId="{0FB64A27-A2FC-46C1-9F1C-DBD0D60EFFCD}" type="pres">
      <dgm:prSet presAssocID="{73FB5045-6A0C-4EAC-827C-325D45EE73DD}" presName="childText" presStyleLbl="conFgAcc1" presStyleIdx="2" presStyleCnt="5">
        <dgm:presLayoutVars>
          <dgm:bulletEnabled val="1"/>
        </dgm:presLayoutVars>
      </dgm:prSet>
      <dgm:spPr/>
    </dgm:pt>
    <dgm:pt modelId="{2113A14D-0AED-4AC2-AECA-1B1F93F2DB6F}" type="pres">
      <dgm:prSet presAssocID="{1F9BD42D-4BB3-47B2-BAFB-2742544E976F}" presName="spaceBetweenRectangles" presStyleCnt="0"/>
      <dgm:spPr/>
    </dgm:pt>
    <dgm:pt modelId="{5CB45D1E-A513-43D5-A78C-0A962A21DBF1}" type="pres">
      <dgm:prSet presAssocID="{260423B7-F688-4050-A842-0431AF2590DF}" presName="parentLin" presStyleCnt="0"/>
      <dgm:spPr/>
    </dgm:pt>
    <dgm:pt modelId="{6A74C610-8654-4CBE-A1B4-23C5913C1F2E}" type="pres">
      <dgm:prSet presAssocID="{260423B7-F688-4050-A842-0431AF2590DF}" presName="parentLeftMargin" presStyleLbl="node1" presStyleIdx="2" presStyleCnt="5"/>
      <dgm:spPr/>
    </dgm:pt>
    <dgm:pt modelId="{B7162AB7-5A4B-4553-B55E-2D554D41EEEE}" type="pres">
      <dgm:prSet presAssocID="{260423B7-F688-4050-A842-0431AF2590DF}" presName="parentText" presStyleLbl="node1" presStyleIdx="3" presStyleCnt="5">
        <dgm:presLayoutVars>
          <dgm:chMax val="0"/>
          <dgm:bulletEnabled val="1"/>
        </dgm:presLayoutVars>
      </dgm:prSet>
      <dgm:spPr/>
    </dgm:pt>
    <dgm:pt modelId="{B10EE094-FD39-43FA-BE4F-2E0235327B18}" type="pres">
      <dgm:prSet presAssocID="{260423B7-F688-4050-A842-0431AF2590DF}" presName="negativeSpace" presStyleCnt="0"/>
      <dgm:spPr/>
    </dgm:pt>
    <dgm:pt modelId="{4F8D65A6-1999-43CF-B883-6838F3E5C376}" type="pres">
      <dgm:prSet presAssocID="{260423B7-F688-4050-A842-0431AF2590DF}" presName="childText" presStyleLbl="conFgAcc1" presStyleIdx="3" presStyleCnt="5">
        <dgm:presLayoutVars>
          <dgm:bulletEnabled val="1"/>
        </dgm:presLayoutVars>
      </dgm:prSet>
      <dgm:spPr/>
    </dgm:pt>
    <dgm:pt modelId="{1FB3C000-EC05-464A-8C4F-195998215F28}" type="pres">
      <dgm:prSet presAssocID="{88902EC7-FC38-4F52-A995-8710CD5BBB2C}" presName="spaceBetweenRectangles" presStyleCnt="0"/>
      <dgm:spPr/>
    </dgm:pt>
    <dgm:pt modelId="{A44B2205-3E5D-495D-8A9F-AB481C6E7975}" type="pres">
      <dgm:prSet presAssocID="{9F882D5E-7F7E-4AE1-B31C-24C3C13D1E02}" presName="parentLin" presStyleCnt="0"/>
      <dgm:spPr/>
    </dgm:pt>
    <dgm:pt modelId="{CB64F835-20AE-4A29-BA84-C02B2AAA69F4}" type="pres">
      <dgm:prSet presAssocID="{9F882D5E-7F7E-4AE1-B31C-24C3C13D1E02}" presName="parentLeftMargin" presStyleLbl="node1" presStyleIdx="3" presStyleCnt="5"/>
      <dgm:spPr/>
    </dgm:pt>
    <dgm:pt modelId="{28953B8B-7487-487C-8F09-B8159C90B1C4}" type="pres">
      <dgm:prSet presAssocID="{9F882D5E-7F7E-4AE1-B31C-24C3C13D1E02}" presName="parentText" presStyleLbl="node1" presStyleIdx="4" presStyleCnt="5">
        <dgm:presLayoutVars>
          <dgm:chMax val="0"/>
          <dgm:bulletEnabled val="1"/>
        </dgm:presLayoutVars>
      </dgm:prSet>
      <dgm:spPr/>
    </dgm:pt>
    <dgm:pt modelId="{ECCCB24C-B08A-400C-9D34-055A9FD4BA15}" type="pres">
      <dgm:prSet presAssocID="{9F882D5E-7F7E-4AE1-B31C-24C3C13D1E02}" presName="negativeSpace" presStyleCnt="0"/>
      <dgm:spPr/>
    </dgm:pt>
    <dgm:pt modelId="{CFEA369F-4E38-4F9E-ADED-1965B197528D}" type="pres">
      <dgm:prSet presAssocID="{9F882D5E-7F7E-4AE1-B31C-24C3C13D1E02}" presName="childText" presStyleLbl="conFgAcc1" presStyleIdx="4" presStyleCnt="5" custScaleX="81065">
        <dgm:presLayoutVars>
          <dgm:bulletEnabled val="1"/>
        </dgm:presLayoutVars>
      </dgm:prSet>
      <dgm:spPr/>
    </dgm:pt>
  </dgm:ptLst>
  <dgm:cxnLst>
    <dgm:cxn modelId="{C5BFF107-015D-486F-92F6-F98A142FF5CC}" type="presOf" srcId="{260423B7-F688-4050-A842-0431AF2590DF}" destId="{6A74C610-8654-4CBE-A1B4-23C5913C1F2E}" srcOrd="0" destOrd="0" presId="urn:microsoft.com/office/officeart/2005/8/layout/list1"/>
    <dgm:cxn modelId="{632FE81E-F012-44AA-9E13-53D42CE1EBAA}" type="presOf" srcId="{D6B9302D-F48B-4B3E-B8C6-422728A6B536}" destId="{5542475B-C24B-4BA7-A7CC-26D62C8E0177}" srcOrd="0" destOrd="0" presId="urn:microsoft.com/office/officeart/2005/8/layout/list1"/>
    <dgm:cxn modelId="{5774F634-D934-41C8-886A-D94026F406B5}" srcId="{D6B9302D-F48B-4B3E-B8C6-422728A6B536}" destId="{260423B7-F688-4050-A842-0431AF2590DF}" srcOrd="3" destOrd="0" parTransId="{D79E5B3B-C927-4C22-9854-7A1FBAC72E0D}" sibTransId="{88902EC7-FC38-4F52-A995-8710CD5BBB2C}"/>
    <dgm:cxn modelId="{2B10005F-8D8C-4C9C-9E2C-EFD167941C8D}" srcId="{D6B9302D-F48B-4B3E-B8C6-422728A6B536}" destId="{DCC54A61-1510-44F3-92CD-C15611E133EC}" srcOrd="1" destOrd="0" parTransId="{B5D5F8B7-CB2A-4AAA-9EB6-9006A10C11F9}" sibTransId="{818F53EA-8659-42C2-91FB-E9EC4CB0B322}"/>
    <dgm:cxn modelId="{84800264-7849-4D6F-852C-D93EA168FFA6}" type="presOf" srcId="{260423B7-F688-4050-A842-0431AF2590DF}" destId="{B7162AB7-5A4B-4553-B55E-2D554D41EEEE}" srcOrd="1" destOrd="0" presId="urn:microsoft.com/office/officeart/2005/8/layout/list1"/>
    <dgm:cxn modelId="{D4ACF971-BD0B-436E-BEEA-B67CADE0DD22}" srcId="{D6B9302D-F48B-4B3E-B8C6-422728A6B536}" destId="{9F882D5E-7F7E-4AE1-B31C-24C3C13D1E02}" srcOrd="4" destOrd="0" parTransId="{43165DA0-24E3-47E5-892D-7D59C4957744}" sibTransId="{F6027276-737F-404D-A51C-2E5BB989620F}"/>
    <dgm:cxn modelId="{4307357C-1F9F-4B74-8D82-8A05D8B8B7A9}" type="presOf" srcId="{DCC54A61-1510-44F3-92CD-C15611E133EC}" destId="{5D851B53-F589-4800-B5DD-AB37EC9D7B9D}" srcOrd="1" destOrd="0" presId="urn:microsoft.com/office/officeart/2005/8/layout/list1"/>
    <dgm:cxn modelId="{5365FD81-DFE4-427A-A009-F7DE0BA85F60}" type="presOf" srcId="{371B0DD1-BFA5-4374-921E-27E940A96445}" destId="{65BC2FE5-ED11-4DD9-A92F-2506C320EAEE}" srcOrd="1" destOrd="0" presId="urn:microsoft.com/office/officeart/2005/8/layout/list1"/>
    <dgm:cxn modelId="{FEC48992-4667-4927-88E4-8580EA8F5E1E}" type="presOf" srcId="{73FB5045-6A0C-4EAC-827C-325D45EE73DD}" destId="{4DF75ED7-3A08-4215-AE33-3FA46A8C582F}" srcOrd="0" destOrd="0" presId="urn:microsoft.com/office/officeart/2005/8/layout/list1"/>
    <dgm:cxn modelId="{9725FDAF-11F6-4A37-8FBF-C62CC649628C}" type="presOf" srcId="{9F882D5E-7F7E-4AE1-B31C-24C3C13D1E02}" destId="{28953B8B-7487-487C-8F09-B8159C90B1C4}" srcOrd="1" destOrd="0" presId="urn:microsoft.com/office/officeart/2005/8/layout/list1"/>
    <dgm:cxn modelId="{E51AF2C6-068C-430C-A338-6F7F6858ECDB}" type="presOf" srcId="{371B0DD1-BFA5-4374-921E-27E940A96445}" destId="{92753750-E351-4E09-894B-A03B5002D2D4}" srcOrd="0" destOrd="0" presId="urn:microsoft.com/office/officeart/2005/8/layout/list1"/>
    <dgm:cxn modelId="{538BBDCE-121C-40E0-9F07-B7F5E9C0D3D0}" type="presOf" srcId="{DCC54A61-1510-44F3-92CD-C15611E133EC}" destId="{E37ED601-FA6C-4886-8B92-416AEE363390}" srcOrd="0" destOrd="0" presId="urn:microsoft.com/office/officeart/2005/8/layout/list1"/>
    <dgm:cxn modelId="{F512ABD9-5F42-46F9-A62A-D5D67C14031A}" type="presOf" srcId="{73FB5045-6A0C-4EAC-827C-325D45EE73DD}" destId="{4A39D131-751E-4102-9A92-8F361AD84F98}" srcOrd="1" destOrd="0" presId="urn:microsoft.com/office/officeart/2005/8/layout/list1"/>
    <dgm:cxn modelId="{9B9C92EE-9A6A-45F3-95A0-CE7808D9A8BD}" srcId="{D6B9302D-F48B-4B3E-B8C6-422728A6B536}" destId="{73FB5045-6A0C-4EAC-827C-325D45EE73DD}" srcOrd="2" destOrd="0" parTransId="{F0BA36D1-8551-466E-85B5-8E6394517092}" sibTransId="{1F9BD42D-4BB3-47B2-BAFB-2742544E976F}"/>
    <dgm:cxn modelId="{F46367F9-8939-4CE8-9EEF-E897B5D476B2}" type="presOf" srcId="{9F882D5E-7F7E-4AE1-B31C-24C3C13D1E02}" destId="{CB64F835-20AE-4A29-BA84-C02B2AAA69F4}" srcOrd="0" destOrd="0" presId="urn:microsoft.com/office/officeart/2005/8/layout/list1"/>
    <dgm:cxn modelId="{B774D6F9-1A8C-47BD-84C5-CDC21D575D17}" srcId="{D6B9302D-F48B-4B3E-B8C6-422728A6B536}" destId="{371B0DD1-BFA5-4374-921E-27E940A96445}" srcOrd="0" destOrd="0" parTransId="{B718CF81-F698-4B5E-A87D-120DA145CAC5}" sibTransId="{4E005E76-3B96-4C7E-9D64-65419C190475}"/>
    <dgm:cxn modelId="{9EE1515D-B44D-4266-BC38-9D15EAFE038E}" type="presParOf" srcId="{5542475B-C24B-4BA7-A7CC-26D62C8E0177}" destId="{8401538F-7F3F-44FF-BE48-EB05746B7F34}" srcOrd="0" destOrd="0" presId="urn:microsoft.com/office/officeart/2005/8/layout/list1"/>
    <dgm:cxn modelId="{8A1E7896-E614-4460-BD97-C9061A0CB5C1}" type="presParOf" srcId="{8401538F-7F3F-44FF-BE48-EB05746B7F34}" destId="{92753750-E351-4E09-894B-A03B5002D2D4}" srcOrd="0" destOrd="0" presId="urn:microsoft.com/office/officeart/2005/8/layout/list1"/>
    <dgm:cxn modelId="{45DD758B-47A5-4AF0-883E-951E55586C27}" type="presParOf" srcId="{8401538F-7F3F-44FF-BE48-EB05746B7F34}" destId="{65BC2FE5-ED11-4DD9-A92F-2506C320EAEE}" srcOrd="1" destOrd="0" presId="urn:microsoft.com/office/officeart/2005/8/layout/list1"/>
    <dgm:cxn modelId="{2FB2E1F0-91C5-4B64-8B5B-435F563365F6}" type="presParOf" srcId="{5542475B-C24B-4BA7-A7CC-26D62C8E0177}" destId="{1968FFDB-7329-40E8-852D-3011DF046484}" srcOrd="1" destOrd="0" presId="urn:microsoft.com/office/officeart/2005/8/layout/list1"/>
    <dgm:cxn modelId="{F27024C8-A5E0-4BA8-A299-1A3184E31860}" type="presParOf" srcId="{5542475B-C24B-4BA7-A7CC-26D62C8E0177}" destId="{DB0A06F0-4220-4F19-96BE-69CCB3EDFE35}" srcOrd="2" destOrd="0" presId="urn:microsoft.com/office/officeart/2005/8/layout/list1"/>
    <dgm:cxn modelId="{F3E02893-76F4-4379-B540-CA4A7B7BF629}" type="presParOf" srcId="{5542475B-C24B-4BA7-A7CC-26D62C8E0177}" destId="{92083E5A-C661-4F97-9B86-904A29EAEDDB}" srcOrd="3" destOrd="0" presId="urn:microsoft.com/office/officeart/2005/8/layout/list1"/>
    <dgm:cxn modelId="{35047E99-F57F-4E31-803A-B4DC4AB0FC7E}" type="presParOf" srcId="{5542475B-C24B-4BA7-A7CC-26D62C8E0177}" destId="{7E2373C5-18AF-473F-96AA-8889224B4D6F}" srcOrd="4" destOrd="0" presId="urn:microsoft.com/office/officeart/2005/8/layout/list1"/>
    <dgm:cxn modelId="{B979B5DE-6F42-4FCB-B3FA-8ED07256C7B2}" type="presParOf" srcId="{7E2373C5-18AF-473F-96AA-8889224B4D6F}" destId="{E37ED601-FA6C-4886-8B92-416AEE363390}" srcOrd="0" destOrd="0" presId="urn:microsoft.com/office/officeart/2005/8/layout/list1"/>
    <dgm:cxn modelId="{9C71ABA2-4D5D-4CFB-8519-08B4EFD5255A}" type="presParOf" srcId="{7E2373C5-18AF-473F-96AA-8889224B4D6F}" destId="{5D851B53-F589-4800-B5DD-AB37EC9D7B9D}" srcOrd="1" destOrd="0" presId="urn:microsoft.com/office/officeart/2005/8/layout/list1"/>
    <dgm:cxn modelId="{137C072F-E783-4437-95F6-7ACDDCC96F18}" type="presParOf" srcId="{5542475B-C24B-4BA7-A7CC-26D62C8E0177}" destId="{8955863F-CF45-4C82-86B0-1A42A2D701DA}" srcOrd="5" destOrd="0" presId="urn:microsoft.com/office/officeart/2005/8/layout/list1"/>
    <dgm:cxn modelId="{6D3EEE7D-4440-4FD9-A38E-34C7FC899E66}" type="presParOf" srcId="{5542475B-C24B-4BA7-A7CC-26D62C8E0177}" destId="{C037CA70-5835-436E-8233-2F28E91B15BC}" srcOrd="6" destOrd="0" presId="urn:microsoft.com/office/officeart/2005/8/layout/list1"/>
    <dgm:cxn modelId="{EC2AFB8E-FB7E-4D67-833A-C7EE1CC00F63}" type="presParOf" srcId="{5542475B-C24B-4BA7-A7CC-26D62C8E0177}" destId="{9EECCE65-960F-4A41-B186-3200E45C08F5}" srcOrd="7" destOrd="0" presId="urn:microsoft.com/office/officeart/2005/8/layout/list1"/>
    <dgm:cxn modelId="{FC1B849F-0645-4397-886E-3AAFE03F9575}" type="presParOf" srcId="{5542475B-C24B-4BA7-A7CC-26D62C8E0177}" destId="{BAA77FFE-E7AB-4789-B2B5-43FBFBC33163}" srcOrd="8" destOrd="0" presId="urn:microsoft.com/office/officeart/2005/8/layout/list1"/>
    <dgm:cxn modelId="{834AB457-6EC2-4A02-9626-BB59C1613B73}" type="presParOf" srcId="{BAA77FFE-E7AB-4789-B2B5-43FBFBC33163}" destId="{4DF75ED7-3A08-4215-AE33-3FA46A8C582F}" srcOrd="0" destOrd="0" presId="urn:microsoft.com/office/officeart/2005/8/layout/list1"/>
    <dgm:cxn modelId="{5ABF11A8-6977-466A-9F13-1EB11F448F87}" type="presParOf" srcId="{BAA77FFE-E7AB-4789-B2B5-43FBFBC33163}" destId="{4A39D131-751E-4102-9A92-8F361AD84F98}" srcOrd="1" destOrd="0" presId="urn:microsoft.com/office/officeart/2005/8/layout/list1"/>
    <dgm:cxn modelId="{C76E9F02-62E6-4A32-99B2-3D478ADD0125}" type="presParOf" srcId="{5542475B-C24B-4BA7-A7CC-26D62C8E0177}" destId="{C9E4E8D6-6B81-4A2A-A43A-894259E40CBB}" srcOrd="9" destOrd="0" presId="urn:microsoft.com/office/officeart/2005/8/layout/list1"/>
    <dgm:cxn modelId="{5DBD4C33-57BE-4B71-A43F-9964FCA634D8}" type="presParOf" srcId="{5542475B-C24B-4BA7-A7CC-26D62C8E0177}" destId="{0FB64A27-A2FC-46C1-9F1C-DBD0D60EFFCD}" srcOrd="10" destOrd="0" presId="urn:microsoft.com/office/officeart/2005/8/layout/list1"/>
    <dgm:cxn modelId="{48CF8560-ABE6-4CA9-B18E-FACB5E3B7ACD}" type="presParOf" srcId="{5542475B-C24B-4BA7-A7CC-26D62C8E0177}" destId="{2113A14D-0AED-4AC2-AECA-1B1F93F2DB6F}" srcOrd="11" destOrd="0" presId="urn:microsoft.com/office/officeart/2005/8/layout/list1"/>
    <dgm:cxn modelId="{598B6F35-80C8-4725-B6EC-9DEAE157D18E}" type="presParOf" srcId="{5542475B-C24B-4BA7-A7CC-26D62C8E0177}" destId="{5CB45D1E-A513-43D5-A78C-0A962A21DBF1}" srcOrd="12" destOrd="0" presId="urn:microsoft.com/office/officeart/2005/8/layout/list1"/>
    <dgm:cxn modelId="{2C68A39F-D575-4405-9BF8-682E75461CBE}" type="presParOf" srcId="{5CB45D1E-A513-43D5-A78C-0A962A21DBF1}" destId="{6A74C610-8654-4CBE-A1B4-23C5913C1F2E}" srcOrd="0" destOrd="0" presId="urn:microsoft.com/office/officeart/2005/8/layout/list1"/>
    <dgm:cxn modelId="{C5E3D291-F9E0-4B42-A2E3-5347F40AB789}" type="presParOf" srcId="{5CB45D1E-A513-43D5-A78C-0A962A21DBF1}" destId="{B7162AB7-5A4B-4553-B55E-2D554D41EEEE}" srcOrd="1" destOrd="0" presId="urn:microsoft.com/office/officeart/2005/8/layout/list1"/>
    <dgm:cxn modelId="{91159A84-57A1-4F4C-814E-73A692BAA4A5}" type="presParOf" srcId="{5542475B-C24B-4BA7-A7CC-26D62C8E0177}" destId="{B10EE094-FD39-43FA-BE4F-2E0235327B18}" srcOrd="13" destOrd="0" presId="urn:microsoft.com/office/officeart/2005/8/layout/list1"/>
    <dgm:cxn modelId="{07E4CFBD-6900-4165-953B-C1ECD1C7B432}" type="presParOf" srcId="{5542475B-C24B-4BA7-A7CC-26D62C8E0177}" destId="{4F8D65A6-1999-43CF-B883-6838F3E5C376}" srcOrd="14" destOrd="0" presId="urn:microsoft.com/office/officeart/2005/8/layout/list1"/>
    <dgm:cxn modelId="{7FAB443C-C29E-4822-91A4-807FB267D7E7}" type="presParOf" srcId="{5542475B-C24B-4BA7-A7CC-26D62C8E0177}" destId="{1FB3C000-EC05-464A-8C4F-195998215F28}" srcOrd="15" destOrd="0" presId="urn:microsoft.com/office/officeart/2005/8/layout/list1"/>
    <dgm:cxn modelId="{5B2B7C98-42EF-4C1D-B264-F9AE256F17CC}" type="presParOf" srcId="{5542475B-C24B-4BA7-A7CC-26D62C8E0177}" destId="{A44B2205-3E5D-495D-8A9F-AB481C6E7975}" srcOrd="16" destOrd="0" presId="urn:microsoft.com/office/officeart/2005/8/layout/list1"/>
    <dgm:cxn modelId="{D6ECC2DE-B62D-4F01-882F-2C9F0531973D}" type="presParOf" srcId="{A44B2205-3E5D-495D-8A9F-AB481C6E7975}" destId="{CB64F835-20AE-4A29-BA84-C02B2AAA69F4}" srcOrd="0" destOrd="0" presId="urn:microsoft.com/office/officeart/2005/8/layout/list1"/>
    <dgm:cxn modelId="{60A69A5A-9178-47A3-9499-A4FB6E060687}" type="presParOf" srcId="{A44B2205-3E5D-495D-8A9F-AB481C6E7975}" destId="{28953B8B-7487-487C-8F09-B8159C90B1C4}" srcOrd="1" destOrd="0" presId="urn:microsoft.com/office/officeart/2005/8/layout/list1"/>
    <dgm:cxn modelId="{BDCADB87-E4A3-440A-971A-3A51E5A04E86}" type="presParOf" srcId="{5542475B-C24B-4BA7-A7CC-26D62C8E0177}" destId="{ECCCB24C-B08A-400C-9D34-055A9FD4BA15}" srcOrd="17" destOrd="0" presId="urn:microsoft.com/office/officeart/2005/8/layout/list1"/>
    <dgm:cxn modelId="{5EF121D9-A298-457C-B13F-EB303E8F142D}" type="presParOf" srcId="{5542475B-C24B-4BA7-A7CC-26D62C8E0177}" destId="{CFEA369F-4E38-4F9E-ADED-1965B197528D}"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9E3203-B11B-491E-9A67-1944B252871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n-US"/>
        </a:p>
      </dgm:t>
    </dgm:pt>
    <dgm:pt modelId="{A2B71665-0B25-4DA5-B01D-C6B5781F038A}">
      <dgm:prSet custT="1"/>
      <dgm:spPr/>
      <dgm:t>
        <a:bodyPr anchor="t"/>
        <a:lstStyle/>
        <a:p>
          <a:pPr algn="l" rtl="0"/>
          <a:r>
            <a:rPr lang="en-US" sz="2400"/>
            <a:t>Wait for player to be in Penalty Area and table to have information before restarting play</a:t>
          </a:r>
        </a:p>
      </dgm:t>
    </dgm:pt>
    <dgm:pt modelId="{D5E4934F-EAF6-4964-94F0-A4153D1D4612}" type="sibTrans" cxnId="{053909D3-D846-4AF0-932C-FB3319102AA4}">
      <dgm:prSet/>
      <dgm:spPr/>
      <dgm:t>
        <a:bodyPr/>
        <a:lstStyle/>
        <a:p>
          <a:pPr algn="l"/>
          <a:endParaRPr lang="en-US"/>
        </a:p>
      </dgm:t>
    </dgm:pt>
    <dgm:pt modelId="{197F8FBF-22BF-4409-8CA8-3EFA10EA26F6}" type="parTrans" cxnId="{053909D3-D846-4AF0-932C-FB3319102AA4}">
      <dgm:prSet/>
      <dgm:spPr/>
      <dgm:t>
        <a:bodyPr/>
        <a:lstStyle/>
        <a:p>
          <a:pPr algn="l"/>
          <a:endParaRPr lang="en-US"/>
        </a:p>
      </dgm:t>
    </dgm:pt>
    <dgm:pt modelId="{375610F1-43E3-4A45-9870-C61839C736D3}">
      <dgm:prSet custT="1"/>
      <dgm:spPr/>
      <dgm:t>
        <a:bodyPr/>
        <a:lstStyle/>
        <a:p>
          <a:pPr algn="l" rtl="0"/>
          <a:r>
            <a:rPr lang="en-US" sz="2400"/>
            <a:t>Face table, hold card up, show foul signal</a:t>
          </a:r>
        </a:p>
      </dgm:t>
    </dgm:pt>
    <dgm:pt modelId="{7CF9BC27-F93C-4F53-BD21-503A1D261BE4}" type="sibTrans" cxnId="{DB6D6726-6CCD-429A-AEC0-3BF6F6623461}">
      <dgm:prSet/>
      <dgm:spPr/>
      <dgm:t>
        <a:bodyPr/>
        <a:lstStyle/>
        <a:p>
          <a:pPr algn="l"/>
          <a:endParaRPr lang="en-US"/>
        </a:p>
      </dgm:t>
    </dgm:pt>
    <dgm:pt modelId="{0289485F-F58E-462F-A0D6-112A587BD0BF}" type="parTrans" cxnId="{DB6D6726-6CCD-429A-AEC0-3BF6F6623461}">
      <dgm:prSet/>
      <dgm:spPr/>
      <dgm:t>
        <a:bodyPr/>
        <a:lstStyle/>
        <a:p>
          <a:pPr algn="l"/>
          <a:endParaRPr lang="en-US"/>
        </a:p>
      </dgm:t>
    </dgm:pt>
    <dgm:pt modelId="{79307F43-64DB-43D7-BB82-176D94C0A00B}">
      <dgm:prSet custT="1"/>
      <dgm:spPr/>
      <dgm:t>
        <a:bodyPr/>
        <a:lstStyle/>
        <a:p>
          <a:pPr algn="l" rtl="0"/>
          <a:r>
            <a:rPr lang="en-US" sz="2400"/>
            <a:t>Beckon player to you, meet them halfway</a:t>
          </a:r>
        </a:p>
      </dgm:t>
    </dgm:pt>
    <dgm:pt modelId="{E59B4D88-2C37-4F0C-952E-C19E17F95267}" type="sibTrans" cxnId="{48EC534E-2BF2-4574-B7AA-3449E5360D41}">
      <dgm:prSet/>
      <dgm:spPr/>
      <dgm:t>
        <a:bodyPr/>
        <a:lstStyle/>
        <a:p>
          <a:pPr algn="l"/>
          <a:endParaRPr lang="en-US"/>
        </a:p>
      </dgm:t>
    </dgm:pt>
    <dgm:pt modelId="{CF9BBD1E-D50E-4A56-8ABA-43E477D5782C}" type="parTrans" cxnId="{48EC534E-2BF2-4574-B7AA-3449E5360D41}">
      <dgm:prSet/>
      <dgm:spPr/>
      <dgm:t>
        <a:bodyPr/>
        <a:lstStyle/>
        <a:p>
          <a:pPr algn="l"/>
          <a:endParaRPr lang="en-US"/>
        </a:p>
      </dgm:t>
    </dgm:pt>
    <dgm:pt modelId="{2BF733D4-FBF4-4689-9929-DE408F03478B}">
      <dgm:prSet custT="1"/>
      <dgm:spPr/>
      <dgm:t>
        <a:bodyPr/>
        <a:lstStyle/>
        <a:p>
          <a:pPr algn="l" rtl="0"/>
          <a:r>
            <a:rPr lang="en-US" sz="2400"/>
            <a:t>Call TIME OUT (whistle blast and ‘X’ overhead signal)</a:t>
          </a:r>
        </a:p>
      </dgm:t>
    </dgm:pt>
    <dgm:pt modelId="{C1435E9F-D246-4FBC-9556-92D1C2431C03}" type="sibTrans" cxnId="{D4F43E91-F767-4A60-A5BD-D4AE59D1F7C9}">
      <dgm:prSet/>
      <dgm:spPr/>
      <dgm:t>
        <a:bodyPr/>
        <a:lstStyle/>
        <a:p>
          <a:pPr algn="l"/>
          <a:endParaRPr lang="en-US"/>
        </a:p>
      </dgm:t>
    </dgm:pt>
    <dgm:pt modelId="{DBEC43D5-7C95-40C7-9C81-402FDAB7A662}" type="parTrans" cxnId="{D4F43E91-F767-4A60-A5BD-D4AE59D1F7C9}">
      <dgm:prSet/>
      <dgm:spPr/>
      <dgm:t>
        <a:bodyPr/>
        <a:lstStyle/>
        <a:p>
          <a:pPr algn="l"/>
          <a:endParaRPr lang="en-US"/>
        </a:p>
      </dgm:t>
    </dgm:pt>
    <dgm:pt modelId="{1AEDA2B7-C48D-4131-A71B-5D85D3C925E7}" type="pres">
      <dgm:prSet presAssocID="{FE9E3203-B11B-491E-9A67-1944B252871F}" presName="linear" presStyleCnt="0">
        <dgm:presLayoutVars>
          <dgm:dir/>
          <dgm:animLvl val="lvl"/>
          <dgm:resizeHandles val="exact"/>
        </dgm:presLayoutVars>
      </dgm:prSet>
      <dgm:spPr/>
    </dgm:pt>
    <dgm:pt modelId="{6032CD68-C358-4EF5-A779-638473BCA91F}" type="pres">
      <dgm:prSet presAssocID="{2BF733D4-FBF4-4689-9929-DE408F03478B}" presName="parentLin" presStyleCnt="0"/>
      <dgm:spPr/>
    </dgm:pt>
    <dgm:pt modelId="{CC2AEBB8-49B4-47C0-AA46-D1B2BF9288C5}" type="pres">
      <dgm:prSet presAssocID="{2BF733D4-FBF4-4689-9929-DE408F03478B}" presName="parentLeftMargin" presStyleLbl="node1" presStyleIdx="0" presStyleCnt="4"/>
      <dgm:spPr/>
    </dgm:pt>
    <dgm:pt modelId="{0831DC49-A4EC-41CE-BBC4-6339AAA3F50A}" type="pres">
      <dgm:prSet presAssocID="{2BF733D4-FBF4-4689-9929-DE408F03478B}" presName="parentText" presStyleLbl="node1" presStyleIdx="0" presStyleCnt="4" custScaleX="106089" custLinFactNeighborX="-23497" custLinFactNeighborY="10119">
        <dgm:presLayoutVars>
          <dgm:chMax val="0"/>
          <dgm:bulletEnabled val="1"/>
        </dgm:presLayoutVars>
      </dgm:prSet>
      <dgm:spPr/>
    </dgm:pt>
    <dgm:pt modelId="{083B87DC-BB14-4644-A13E-110AD6D7C6AF}" type="pres">
      <dgm:prSet presAssocID="{2BF733D4-FBF4-4689-9929-DE408F03478B}" presName="negativeSpace" presStyleCnt="0"/>
      <dgm:spPr/>
    </dgm:pt>
    <dgm:pt modelId="{5E6500FF-59E1-480D-BC7D-A3060CCA273A}" type="pres">
      <dgm:prSet presAssocID="{2BF733D4-FBF4-4689-9929-DE408F03478B}" presName="childText" presStyleLbl="conFgAcc1" presStyleIdx="0" presStyleCnt="4">
        <dgm:presLayoutVars>
          <dgm:bulletEnabled val="1"/>
        </dgm:presLayoutVars>
      </dgm:prSet>
      <dgm:spPr/>
    </dgm:pt>
    <dgm:pt modelId="{D12804EB-1FD4-4FC0-ADDA-6D4F1D0DE66A}" type="pres">
      <dgm:prSet presAssocID="{C1435E9F-D246-4FBC-9556-92D1C2431C03}" presName="spaceBetweenRectangles" presStyleCnt="0"/>
      <dgm:spPr/>
    </dgm:pt>
    <dgm:pt modelId="{E7007DE5-8C10-48F3-9B5D-D348381747D5}" type="pres">
      <dgm:prSet presAssocID="{79307F43-64DB-43D7-BB82-176D94C0A00B}" presName="parentLin" presStyleCnt="0"/>
      <dgm:spPr/>
    </dgm:pt>
    <dgm:pt modelId="{D77338DF-14FE-4BE7-92B0-D80DCE3E0373}" type="pres">
      <dgm:prSet presAssocID="{79307F43-64DB-43D7-BB82-176D94C0A00B}" presName="parentLeftMargin" presStyleLbl="node1" presStyleIdx="0" presStyleCnt="4"/>
      <dgm:spPr/>
    </dgm:pt>
    <dgm:pt modelId="{42B2BD0A-A328-499A-91B6-E1BF430497D4}" type="pres">
      <dgm:prSet presAssocID="{79307F43-64DB-43D7-BB82-176D94C0A00B}" presName="parentText" presStyleLbl="node1" presStyleIdx="1" presStyleCnt="4" custScaleX="109212" custLinFactNeighborX="-23497" custLinFactNeighborY="18105">
        <dgm:presLayoutVars>
          <dgm:chMax val="0"/>
          <dgm:bulletEnabled val="1"/>
        </dgm:presLayoutVars>
      </dgm:prSet>
      <dgm:spPr/>
    </dgm:pt>
    <dgm:pt modelId="{88682438-7069-4263-9F23-2EDE81F6852A}" type="pres">
      <dgm:prSet presAssocID="{79307F43-64DB-43D7-BB82-176D94C0A00B}" presName="negativeSpace" presStyleCnt="0"/>
      <dgm:spPr/>
    </dgm:pt>
    <dgm:pt modelId="{C60C9A97-B491-4C94-B062-15888CB131F0}" type="pres">
      <dgm:prSet presAssocID="{79307F43-64DB-43D7-BB82-176D94C0A00B}" presName="childText" presStyleLbl="conFgAcc1" presStyleIdx="1" presStyleCnt="4">
        <dgm:presLayoutVars>
          <dgm:bulletEnabled val="1"/>
        </dgm:presLayoutVars>
      </dgm:prSet>
      <dgm:spPr/>
    </dgm:pt>
    <dgm:pt modelId="{C55560F5-472F-42CD-BE18-D3C6C5BC1D62}" type="pres">
      <dgm:prSet presAssocID="{E59B4D88-2C37-4F0C-952E-C19E17F95267}" presName="spaceBetweenRectangles" presStyleCnt="0"/>
      <dgm:spPr/>
    </dgm:pt>
    <dgm:pt modelId="{9DCA900E-FA84-4E67-859B-31FC0A6EB515}" type="pres">
      <dgm:prSet presAssocID="{375610F1-43E3-4A45-9870-C61839C736D3}" presName="parentLin" presStyleCnt="0"/>
      <dgm:spPr/>
    </dgm:pt>
    <dgm:pt modelId="{64E2D6BB-CEEB-41AB-8FDA-41AAC38B4731}" type="pres">
      <dgm:prSet presAssocID="{375610F1-43E3-4A45-9870-C61839C736D3}" presName="parentLeftMargin" presStyleLbl="node1" presStyleIdx="1" presStyleCnt="4"/>
      <dgm:spPr/>
    </dgm:pt>
    <dgm:pt modelId="{9E252158-7162-48B9-B69B-25E6E1CFD9D4}" type="pres">
      <dgm:prSet presAssocID="{375610F1-43E3-4A45-9870-C61839C736D3}" presName="parentText" presStyleLbl="node1" presStyleIdx="2" presStyleCnt="4" custScaleX="109212" custLinFactNeighborX="-23497" custLinFactNeighborY="16978">
        <dgm:presLayoutVars>
          <dgm:chMax val="0"/>
          <dgm:bulletEnabled val="1"/>
        </dgm:presLayoutVars>
      </dgm:prSet>
      <dgm:spPr/>
    </dgm:pt>
    <dgm:pt modelId="{663E72C8-936D-49B7-87E5-69A847A5165B}" type="pres">
      <dgm:prSet presAssocID="{375610F1-43E3-4A45-9870-C61839C736D3}" presName="negativeSpace" presStyleCnt="0"/>
      <dgm:spPr/>
    </dgm:pt>
    <dgm:pt modelId="{4E77C676-FC87-419D-A9D7-2F9BC9671937}" type="pres">
      <dgm:prSet presAssocID="{375610F1-43E3-4A45-9870-C61839C736D3}" presName="childText" presStyleLbl="conFgAcc1" presStyleIdx="2" presStyleCnt="4">
        <dgm:presLayoutVars>
          <dgm:bulletEnabled val="1"/>
        </dgm:presLayoutVars>
      </dgm:prSet>
      <dgm:spPr/>
    </dgm:pt>
    <dgm:pt modelId="{406958DE-2089-4AD0-A535-F2D428CB1137}" type="pres">
      <dgm:prSet presAssocID="{7CF9BC27-F93C-4F53-BD21-503A1D261BE4}" presName="spaceBetweenRectangles" presStyleCnt="0"/>
      <dgm:spPr/>
    </dgm:pt>
    <dgm:pt modelId="{7031FDD1-CE6A-4265-A158-F0E18DFC881D}" type="pres">
      <dgm:prSet presAssocID="{A2B71665-0B25-4DA5-B01D-C6B5781F038A}" presName="parentLin" presStyleCnt="0"/>
      <dgm:spPr/>
    </dgm:pt>
    <dgm:pt modelId="{3C4BC3B5-EF70-4AB8-9F63-5D01975D1967}" type="pres">
      <dgm:prSet presAssocID="{A2B71665-0B25-4DA5-B01D-C6B5781F038A}" presName="parentLeftMargin" presStyleLbl="node1" presStyleIdx="2" presStyleCnt="4"/>
      <dgm:spPr/>
    </dgm:pt>
    <dgm:pt modelId="{9F533A44-2F5B-4B9D-BEBA-847B605D77DC}" type="pres">
      <dgm:prSet presAssocID="{A2B71665-0B25-4DA5-B01D-C6B5781F038A}" presName="parentText" presStyleLbl="node1" presStyleIdx="3" presStyleCnt="4" custScaleX="107627" custLinFactNeighborX="-45355" custLinFactNeighborY="15851">
        <dgm:presLayoutVars>
          <dgm:chMax val="0"/>
          <dgm:bulletEnabled val="1"/>
        </dgm:presLayoutVars>
      </dgm:prSet>
      <dgm:spPr/>
    </dgm:pt>
    <dgm:pt modelId="{4F049CA0-FCD0-4C6A-9C56-32F3CBCBCAEF}" type="pres">
      <dgm:prSet presAssocID="{A2B71665-0B25-4DA5-B01D-C6B5781F038A}" presName="negativeSpace" presStyleCnt="0"/>
      <dgm:spPr/>
    </dgm:pt>
    <dgm:pt modelId="{9A747CAE-AE0D-428B-AE06-197B4CD425ED}" type="pres">
      <dgm:prSet presAssocID="{A2B71665-0B25-4DA5-B01D-C6B5781F038A}" presName="childText" presStyleLbl="conFgAcc1" presStyleIdx="3" presStyleCnt="4">
        <dgm:presLayoutVars>
          <dgm:bulletEnabled val="1"/>
        </dgm:presLayoutVars>
      </dgm:prSet>
      <dgm:spPr/>
    </dgm:pt>
  </dgm:ptLst>
  <dgm:cxnLst>
    <dgm:cxn modelId="{DB6D6726-6CCD-429A-AEC0-3BF6F6623461}" srcId="{FE9E3203-B11B-491E-9A67-1944B252871F}" destId="{375610F1-43E3-4A45-9870-C61839C736D3}" srcOrd="2" destOrd="0" parTransId="{0289485F-F58E-462F-A0D6-112A587BD0BF}" sibTransId="{7CF9BC27-F93C-4F53-BD21-503A1D261BE4}"/>
    <dgm:cxn modelId="{51450636-B0DA-4B23-8E55-CDDC6511450B}" type="presOf" srcId="{79307F43-64DB-43D7-BB82-176D94C0A00B}" destId="{42B2BD0A-A328-499A-91B6-E1BF430497D4}" srcOrd="1" destOrd="0" presId="urn:microsoft.com/office/officeart/2005/8/layout/list1"/>
    <dgm:cxn modelId="{70560D3F-7CE2-457B-B174-5640920605BE}" type="presOf" srcId="{375610F1-43E3-4A45-9870-C61839C736D3}" destId="{9E252158-7162-48B9-B69B-25E6E1CFD9D4}" srcOrd="1" destOrd="0" presId="urn:microsoft.com/office/officeart/2005/8/layout/list1"/>
    <dgm:cxn modelId="{48EC534E-2BF2-4574-B7AA-3449E5360D41}" srcId="{FE9E3203-B11B-491E-9A67-1944B252871F}" destId="{79307F43-64DB-43D7-BB82-176D94C0A00B}" srcOrd="1" destOrd="0" parTransId="{CF9BBD1E-D50E-4A56-8ABA-43E477D5782C}" sibTransId="{E59B4D88-2C37-4F0C-952E-C19E17F95267}"/>
    <dgm:cxn modelId="{6B556051-71FB-4692-8C9A-483524CDAE75}" type="presOf" srcId="{2BF733D4-FBF4-4689-9929-DE408F03478B}" destId="{0831DC49-A4EC-41CE-BBC4-6339AAA3F50A}" srcOrd="1" destOrd="0" presId="urn:microsoft.com/office/officeart/2005/8/layout/list1"/>
    <dgm:cxn modelId="{D4F43E91-F767-4A60-A5BD-D4AE59D1F7C9}" srcId="{FE9E3203-B11B-491E-9A67-1944B252871F}" destId="{2BF733D4-FBF4-4689-9929-DE408F03478B}" srcOrd="0" destOrd="0" parTransId="{DBEC43D5-7C95-40C7-9C81-402FDAB7A662}" sibTransId="{C1435E9F-D246-4FBC-9556-92D1C2431C03}"/>
    <dgm:cxn modelId="{3D3B53A3-DCDA-4469-958D-70FC60C9BA0A}" type="presOf" srcId="{375610F1-43E3-4A45-9870-C61839C736D3}" destId="{64E2D6BB-CEEB-41AB-8FDA-41AAC38B4731}" srcOrd="0" destOrd="0" presId="urn:microsoft.com/office/officeart/2005/8/layout/list1"/>
    <dgm:cxn modelId="{1FC287A5-27AC-4293-96F2-5D698DBE4E22}" type="presOf" srcId="{79307F43-64DB-43D7-BB82-176D94C0A00B}" destId="{D77338DF-14FE-4BE7-92B0-D80DCE3E0373}" srcOrd="0" destOrd="0" presId="urn:microsoft.com/office/officeart/2005/8/layout/list1"/>
    <dgm:cxn modelId="{A59A1EB5-86F8-47B6-A832-B8D15DA8B6D3}" type="presOf" srcId="{2BF733D4-FBF4-4689-9929-DE408F03478B}" destId="{CC2AEBB8-49B4-47C0-AA46-D1B2BF9288C5}" srcOrd="0" destOrd="0" presId="urn:microsoft.com/office/officeart/2005/8/layout/list1"/>
    <dgm:cxn modelId="{307FD6D0-AFCD-4B82-8300-BCF11E9A22A9}" type="presOf" srcId="{FE9E3203-B11B-491E-9A67-1944B252871F}" destId="{1AEDA2B7-C48D-4131-A71B-5D85D3C925E7}" srcOrd="0" destOrd="0" presId="urn:microsoft.com/office/officeart/2005/8/layout/list1"/>
    <dgm:cxn modelId="{053909D3-D846-4AF0-932C-FB3319102AA4}" srcId="{FE9E3203-B11B-491E-9A67-1944B252871F}" destId="{A2B71665-0B25-4DA5-B01D-C6B5781F038A}" srcOrd="3" destOrd="0" parTransId="{197F8FBF-22BF-4409-8CA8-3EFA10EA26F6}" sibTransId="{D5E4934F-EAF6-4964-94F0-A4153D1D4612}"/>
    <dgm:cxn modelId="{35B3C8D4-5AAE-4C08-94B7-5DAB256C01EC}" type="presOf" srcId="{A2B71665-0B25-4DA5-B01D-C6B5781F038A}" destId="{9F533A44-2F5B-4B9D-BEBA-847B605D77DC}" srcOrd="1" destOrd="0" presId="urn:microsoft.com/office/officeart/2005/8/layout/list1"/>
    <dgm:cxn modelId="{65F9C6FE-9CEB-4539-AC92-23960B491137}" type="presOf" srcId="{A2B71665-0B25-4DA5-B01D-C6B5781F038A}" destId="{3C4BC3B5-EF70-4AB8-9F63-5D01975D1967}" srcOrd="0" destOrd="0" presId="urn:microsoft.com/office/officeart/2005/8/layout/list1"/>
    <dgm:cxn modelId="{D23A92E5-3836-4A58-ACC6-522E71036C5A}" type="presParOf" srcId="{1AEDA2B7-C48D-4131-A71B-5D85D3C925E7}" destId="{6032CD68-C358-4EF5-A779-638473BCA91F}" srcOrd="0" destOrd="0" presId="urn:microsoft.com/office/officeart/2005/8/layout/list1"/>
    <dgm:cxn modelId="{CF3C3651-F3D9-4458-A27F-B1D3C25DA693}" type="presParOf" srcId="{6032CD68-C358-4EF5-A779-638473BCA91F}" destId="{CC2AEBB8-49B4-47C0-AA46-D1B2BF9288C5}" srcOrd="0" destOrd="0" presId="urn:microsoft.com/office/officeart/2005/8/layout/list1"/>
    <dgm:cxn modelId="{CD5B0786-8251-43D6-BA28-345F8470B41E}" type="presParOf" srcId="{6032CD68-C358-4EF5-A779-638473BCA91F}" destId="{0831DC49-A4EC-41CE-BBC4-6339AAA3F50A}" srcOrd="1" destOrd="0" presId="urn:microsoft.com/office/officeart/2005/8/layout/list1"/>
    <dgm:cxn modelId="{D01685A1-9070-410F-90B6-47DCCF3C1C63}" type="presParOf" srcId="{1AEDA2B7-C48D-4131-A71B-5D85D3C925E7}" destId="{083B87DC-BB14-4644-A13E-110AD6D7C6AF}" srcOrd="1" destOrd="0" presId="urn:microsoft.com/office/officeart/2005/8/layout/list1"/>
    <dgm:cxn modelId="{BFC0A7E4-8C55-4D82-911A-4323B6B27216}" type="presParOf" srcId="{1AEDA2B7-C48D-4131-A71B-5D85D3C925E7}" destId="{5E6500FF-59E1-480D-BC7D-A3060CCA273A}" srcOrd="2" destOrd="0" presId="urn:microsoft.com/office/officeart/2005/8/layout/list1"/>
    <dgm:cxn modelId="{641EBD36-CE23-4852-ABAA-4E81BB5FBFBD}" type="presParOf" srcId="{1AEDA2B7-C48D-4131-A71B-5D85D3C925E7}" destId="{D12804EB-1FD4-4FC0-ADDA-6D4F1D0DE66A}" srcOrd="3" destOrd="0" presId="urn:microsoft.com/office/officeart/2005/8/layout/list1"/>
    <dgm:cxn modelId="{48538F34-AEDF-4503-B2DA-BC5098A9854F}" type="presParOf" srcId="{1AEDA2B7-C48D-4131-A71B-5D85D3C925E7}" destId="{E7007DE5-8C10-48F3-9B5D-D348381747D5}" srcOrd="4" destOrd="0" presId="urn:microsoft.com/office/officeart/2005/8/layout/list1"/>
    <dgm:cxn modelId="{0A31CD30-147E-47F5-8EAB-B4B06C1A7FF7}" type="presParOf" srcId="{E7007DE5-8C10-48F3-9B5D-D348381747D5}" destId="{D77338DF-14FE-4BE7-92B0-D80DCE3E0373}" srcOrd="0" destOrd="0" presId="urn:microsoft.com/office/officeart/2005/8/layout/list1"/>
    <dgm:cxn modelId="{B04C1366-202D-42A3-9E71-C324318B4BA0}" type="presParOf" srcId="{E7007DE5-8C10-48F3-9B5D-D348381747D5}" destId="{42B2BD0A-A328-499A-91B6-E1BF430497D4}" srcOrd="1" destOrd="0" presId="urn:microsoft.com/office/officeart/2005/8/layout/list1"/>
    <dgm:cxn modelId="{9E7FD915-DB21-4DBD-A91D-BD5D02FC7D47}" type="presParOf" srcId="{1AEDA2B7-C48D-4131-A71B-5D85D3C925E7}" destId="{88682438-7069-4263-9F23-2EDE81F6852A}" srcOrd="5" destOrd="0" presId="urn:microsoft.com/office/officeart/2005/8/layout/list1"/>
    <dgm:cxn modelId="{2DEBB9FB-DC34-4D43-A0D4-6AA3458D924A}" type="presParOf" srcId="{1AEDA2B7-C48D-4131-A71B-5D85D3C925E7}" destId="{C60C9A97-B491-4C94-B062-15888CB131F0}" srcOrd="6" destOrd="0" presId="urn:microsoft.com/office/officeart/2005/8/layout/list1"/>
    <dgm:cxn modelId="{83CAD4F9-7CBC-4E2E-A795-93423327F783}" type="presParOf" srcId="{1AEDA2B7-C48D-4131-A71B-5D85D3C925E7}" destId="{C55560F5-472F-42CD-BE18-D3C6C5BC1D62}" srcOrd="7" destOrd="0" presId="urn:microsoft.com/office/officeart/2005/8/layout/list1"/>
    <dgm:cxn modelId="{191F8219-D0F7-4B7F-BE9B-50CDE39FFBA8}" type="presParOf" srcId="{1AEDA2B7-C48D-4131-A71B-5D85D3C925E7}" destId="{9DCA900E-FA84-4E67-859B-31FC0A6EB515}" srcOrd="8" destOrd="0" presId="urn:microsoft.com/office/officeart/2005/8/layout/list1"/>
    <dgm:cxn modelId="{F7D0B275-63F2-4844-872C-5CB91E46E2B4}" type="presParOf" srcId="{9DCA900E-FA84-4E67-859B-31FC0A6EB515}" destId="{64E2D6BB-CEEB-41AB-8FDA-41AAC38B4731}" srcOrd="0" destOrd="0" presId="urn:microsoft.com/office/officeart/2005/8/layout/list1"/>
    <dgm:cxn modelId="{288C0539-C39B-4291-A845-16B06CF5C2EA}" type="presParOf" srcId="{9DCA900E-FA84-4E67-859B-31FC0A6EB515}" destId="{9E252158-7162-48B9-B69B-25E6E1CFD9D4}" srcOrd="1" destOrd="0" presId="urn:microsoft.com/office/officeart/2005/8/layout/list1"/>
    <dgm:cxn modelId="{7B8D8CEC-786D-473C-BC46-511B1C754A3C}" type="presParOf" srcId="{1AEDA2B7-C48D-4131-A71B-5D85D3C925E7}" destId="{663E72C8-936D-49B7-87E5-69A847A5165B}" srcOrd="9" destOrd="0" presId="urn:microsoft.com/office/officeart/2005/8/layout/list1"/>
    <dgm:cxn modelId="{A0B94184-73F8-4FA2-AFF6-70318CFF03DB}" type="presParOf" srcId="{1AEDA2B7-C48D-4131-A71B-5D85D3C925E7}" destId="{4E77C676-FC87-419D-A9D7-2F9BC9671937}" srcOrd="10" destOrd="0" presId="urn:microsoft.com/office/officeart/2005/8/layout/list1"/>
    <dgm:cxn modelId="{1E7ADCFB-960A-4E53-8A5B-0A38AEC86F53}" type="presParOf" srcId="{1AEDA2B7-C48D-4131-A71B-5D85D3C925E7}" destId="{406958DE-2089-4AD0-A535-F2D428CB1137}" srcOrd="11" destOrd="0" presId="urn:microsoft.com/office/officeart/2005/8/layout/list1"/>
    <dgm:cxn modelId="{1A115DEF-7E16-4CE6-ABB7-0A8FEFBC1178}" type="presParOf" srcId="{1AEDA2B7-C48D-4131-A71B-5D85D3C925E7}" destId="{7031FDD1-CE6A-4265-A158-F0E18DFC881D}" srcOrd="12" destOrd="0" presId="urn:microsoft.com/office/officeart/2005/8/layout/list1"/>
    <dgm:cxn modelId="{12154FE6-5A2C-46DC-B366-F1F6764A72DF}" type="presParOf" srcId="{7031FDD1-CE6A-4265-A158-F0E18DFC881D}" destId="{3C4BC3B5-EF70-4AB8-9F63-5D01975D1967}" srcOrd="0" destOrd="0" presId="urn:microsoft.com/office/officeart/2005/8/layout/list1"/>
    <dgm:cxn modelId="{42FF8220-0805-4700-AD7F-87FA74D6F53B}" type="presParOf" srcId="{7031FDD1-CE6A-4265-A158-F0E18DFC881D}" destId="{9F533A44-2F5B-4B9D-BEBA-847B605D77DC}" srcOrd="1" destOrd="0" presId="urn:microsoft.com/office/officeart/2005/8/layout/list1"/>
    <dgm:cxn modelId="{D0908235-1F90-4C3F-BB49-304F22A0955B}" type="presParOf" srcId="{1AEDA2B7-C48D-4131-A71B-5D85D3C925E7}" destId="{4F049CA0-FCD0-4C6A-9C56-32F3CBCBCAEF}" srcOrd="13" destOrd="0" presId="urn:microsoft.com/office/officeart/2005/8/layout/list1"/>
    <dgm:cxn modelId="{299D7A2B-863F-4878-B936-31994F955DC0}" type="presParOf" srcId="{1AEDA2B7-C48D-4131-A71B-5D85D3C925E7}" destId="{9A747CAE-AE0D-428B-AE06-197B4CD425ED}"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77099B-8595-49F5-9E5E-9AAC5242EB6C}"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B41B81E1-63DC-4ABA-A413-9D4B1416CDF5}">
      <dgm:prSet/>
      <dgm:spPr/>
      <dgm:t>
        <a:bodyPr/>
        <a:lstStyle/>
        <a:p>
          <a:r>
            <a:rPr lang="en-US"/>
            <a:t>Consistent, Clear and Concise</a:t>
          </a:r>
        </a:p>
      </dgm:t>
    </dgm:pt>
    <dgm:pt modelId="{91393DAE-77DB-4A6E-A323-055CB5B1C823}" type="parTrans" cxnId="{A93A1451-A8EA-490B-BCF3-1D195A703003}">
      <dgm:prSet/>
      <dgm:spPr/>
      <dgm:t>
        <a:bodyPr/>
        <a:lstStyle/>
        <a:p>
          <a:endParaRPr lang="en-US"/>
        </a:p>
      </dgm:t>
    </dgm:pt>
    <dgm:pt modelId="{2247A2A1-6278-4F40-9AC7-EE0ED84D60D2}" type="sibTrans" cxnId="{A93A1451-A8EA-490B-BCF3-1D195A703003}">
      <dgm:prSet/>
      <dgm:spPr/>
      <dgm:t>
        <a:bodyPr/>
        <a:lstStyle/>
        <a:p>
          <a:endParaRPr lang="en-US"/>
        </a:p>
      </dgm:t>
    </dgm:pt>
    <dgm:pt modelId="{CEA570CC-0D4A-4775-BEA7-DF5B8DEE7DA0}">
      <dgm:prSet/>
      <dgm:spPr/>
      <dgm:t>
        <a:bodyPr/>
        <a:lstStyle/>
        <a:p>
          <a:r>
            <a:rPr lang="en-US"/>
            <a:t>Directional Signal followed by Foul Signal</a:t>
          </a:r>
        </a:p>
      </dgm:t>
    </dgm:pt>
    <dgm:pt modelId="{EC644F69-FE47-4285-81AE-9594F9779442}" type="parTrans" cxnId="{9ADDDBA1-8315-4AD3-974E-F6C2E3CFCB8B}">
      <dgm:prSet/>
      <dgm:spPr/>
      <dgm:t>
        <a:bodyPr/>
        <a:lstStyle/>
        <a:p>
          <a:endParaRPr lang="en-US"/>
        </a:p>
      </dgm:t>
    </dgm:pt>
    <dgm:pt modelId="{5C20B29C-01EC-41C9-8929-D6972055EED6}" type="sibTrans" cxnId="{9ADDDBA1-8315-4AD3-974E-F6C2E3CFCB8B}">
      <dgm:prSet/>
      <dgm:spPr/>
      <dgm:t>
        <a:bodyPr/>
        <a:lstStyle/>
        <a:p>
          <a:endParaRPr lang="en-US"/>
        </a:p>
      </dgm:t>
    </dgm:pt>
    <dgm:pt modelId="{CB706CC0-685D-4BFA-8CB1-D6DB60A31D24}">
      <dgm:prSet/>
      <dgm:spPr/>
      <dgm:t>
        <a:bodyPr/>
        <a:lstStyle/>
        <a:p>
          <a:r>
            <a:rPr lang="en-US"/>
            <a:t>Bigger is Better!</a:t>
          </a:r>
        </a:p>
      </dgm:t>
    </dgm:pt>
    <dgm:pt modelId="{BFB756BA-0F2B-4DC8-BE4C-F2D7E298DF48}" type="parTrans" cxnId="{465978CD-76E6-40B2-8D6F-3EA254C5B7F2}">
      <dgm:prSet/>
      <dgm:spPr/>
      <dgm:t>
        <a:bodyPr/>
        <a:lstStyle/>
        <a:p>
          <a:endParaRPr lang="en-US"/>
        </a:p>
      </dgm:t>
    </dgm:pt>
    <dgm:pt modelId="{354DF045-091C-4B2A-B061-31359CA3AB86}" type="sibTrans" cxnId="{465978CD-76E6-40B2-8D6F-3EA254C5B7F2}">
      <dgm:prSet/>
      <dgm:spPr/>
      <dgm:t>
        <a:bodyPr/>
        <a:lstStyle/>
        <a:p>
          <a:endParaRPr lang="en-US"/>
        </a:p>
      </dgm:t>
    </dgm:pt>
    <dgm:pt modelId="{6C809F31-90D9-4DD2-A123-13B42B3A5796}">
      <dgm:prSet/>
      <dgm:spPr/>
      <dgm:t>
        <a:bodyPr/>
        <a:lstStyle/>
        <a:p>
          <a:r>
            <a:rPr lang="en-US"/>
            <a:t>Use the signals we have, refrain from creativity</a:t>
          </a:r>
        </a:p>
      </dgm:t>
    </dgm:pt>
    <dgm:pt modelId="{7DCA2344-F37A-474D-A4EE-B3E1C19CA3E8}" type="parTrans" cxnId="{65A08D27-34A9-4C60-9D89-E27E7526A1E2}">
      <dgm:prSet/>
      <dgm:spPr/>
      <dgm:t>
        <a:bodyPr/>
        <a:lstStyle/>
        <a:p>
          <a:endParaRPr lang="en-US"/>
        </a:p>
      </dgm:t>
    </dgm:pt>
    <dgm:pt modelId="{5DA82F84-E4D9-4BCF-BAEC-9B860604C486}" type="sibTrans" cxnId="{65A08D27-34A9-4C60-9D89-E27E7526A1E2}">
      <dgm:prSet/>
      <dgm:spPr/>
      <dgm:t>
        <a:bodyPr/>
        <a:lstStyle/>
        <a:p>
          <a:endParaRPr lang="en-US"/>
        </a:p>
      </dgm:t>
    </dgm:pt>
    <dgm:pt modelId="{B773A593-A160-438E-81B6-4544B3683620}">
      <dgm:prSet/>
      <dgm:spPr/>
      <dgm:t>
        <a:bodyPr/>
        <a:lstStyle/>
        <a:p>
          <a:r>
            <a:rPr lang="en-US" b="0"/>
            <a:t>Sell Your Call </a:t>
          </a:r>
        </a:p>
      </dgm:t>
    </dgm:pt>
    <dgm:pt modelId="{26009DAC-9BA6-425E-BD69-0E5A266C1DD1}" type="parTrans" cxnId="{93BA16D9-A16C-4AB2-9E0A-92AC9BBDBD5A}">
      <dgm:prSet/>
      <dgm:spPr/>
      <dgm:t>
        <a:bodyPr/>
        <a:lstStyle/>
        <a:p>
          <a:endParaRPr lang="en-US"/>
        </a:p>
      </dgm:t>
    </dgm:pt>
    <dgm:pt modelId="{EE71FFEF-7C41-4DA8-BA1E-CC61EDC7ABCA}" type="sibTrans" cxnId="{93BA16D9-A16C-4AB2-9E0A-92AC9BBDBD5A}">
      <dgm:prSet/>
      <dgm:spPr/>
      <dgm:t>
        <a:bodyPr/>
        <a:lstStyle/>
        <a:p>
          <a:endParaRPr lang="en-US"/>
        </a:p>
      </dgm:t>
    </dgm:pt>
    <dgm:pt modelId="{469666C0-BF0E-4536-8A33-64CDDCF85F30}" type="pres">
      <dgm:prSet presAssocID="{2477099B-8595-49F5-9E5E-9AAC5242EB6C}" presName="outerComposite" presStyleCnt="0">
        <dgm:presLayoutVars>
          <dgm:chMax val="5"/>
          <dgm:dir/>
          <dgm:resizeHandles val="exact"/>
        </dgm:presLayoutVars>
      </dgm:prSet>
      <dgm:spPr/>
    </dgm:pt>
    <dgm:pt modelId="{B892E15A-4140-4051-9A57-50E77635DFE2}" type="pres">
      <dgm:prSet presAssocID="{2477099B-8595-49F5-9E5E-9AAC5242EB6C}" presName="dummyMaxCanvas" presStyleCnt="0">
        <dgm:presLayoutVars/>
      </dgm:prSet>
      <dgm:spPr/>
    </dgm:pt>
    <dgm:pt modelId="{4089D9F2-40E6-44AE-9FAA-DCDDF52A242C}" type="pres">
      <dgm:prSet presAssocID="{2477099B-8595-49F5-9E5E-9AAC5242EB6C}" presName="FiveNodes_1" presStyleLbl="node1" presStyleIdx="0" presStyleCnt="5" custScaleX="97324" custLinFactNeighborX="1991" custLinFactNeighborY="4115">
        <dgm:presLayoutVars>
          <dgm:bulletEnabled val="1"/>
        </dgm:presLayoutVars>
      </dgm:prSet>
      <dgm:spPr/>
    </dgm:pt>
    <dgm:pt modelId="{EC22B8D3-927F-4E3C-8951-9940EE2B18E0}" type="pres">
      <dgm:prSet presAssocID="{2477099B-8595-49F5-9E5E-9AAC5242EB6C}" presName="FiveNodes_2" presStyleLbl="node1" presStyleIdx="1" presStyleCnt="5">
        <dgm:presLayoutVars>
          <dgm:bulletEnabled val="1"/>
        </dgm:presLayoutVars>
      </dgm:prSet>
      <dgm:spPr/>
    </dgm:pt>
    <dgm:pt modelId="{EB6BAFAD-FBC8-45F3-B6CC-AAEF8021666D}" type="pres">
      <dgm:prSet presAssocID="{2477099B-8595-49F5-9E5E-9AAC5242EB6C}" presName="FiveNodes_3" presStyleLbl="node1" presStyleIdx="2" presStyleCnt="5">
        <dgm:presLayoutVars>
          <dgm:bulletEnabled val="1"/>
        </dgm:presLayoutVars>
      </dgm:prSet>
      <dgm:spPr/>
    </dgm:pt>
    <dgm:pt modelId="{8CAFF441-2C5B-4440-8628-C27C0EE2330F}" type="pres">
      <dgm:prSet presAssocID="{2477099B-8595-49F5-9E5E-9AAC5242EB6C}" presName="FiveNodes_4" presStyleLbl="node1" presStyleIdx="3" presStyleCnt="5">
        <dgm:presLayoutVars>
          <dgm:bulletEnabled val="1"/>
        </dgm:presLayoutVars>
      </dgm:prSet>
      <dgm:spPr/>
    </dgm:pt>
    <dgm:pt modelId="{B424F52E-F8E6-4256-A011-11D7B317D74B}" type="pres">
      <dgm:prSet presAssocID="{2477099B-8595-49F5-9E5E-9AAC5242EB6C}" presName="FiveNodes_5" presStyleLbl="node1" presStyleIdx="4" presStyleCnt="5">
        <dgm:presLayoutVars>
          <dgm:bulletEnabled val="1"/>
        </dgm:presLayoutVars>
      </dgm:prSet>
      <dgm:spPr/>
    </dgm:pt>
    <dgm:pt modelId="{54659CAB-8767-4925-907C-47AD21B36C3E}" type="pres">
      <dgm:prSet presAssocID="{2477099B-8595-49F5-9E5E-9AAC5242EB6C}" presName="FiveConn_1-2" presStyleLbl="fgAccFollowNode1" presStyleIdx="0" presStyleCnt="4">
        <dgm:presLayoutVars>
          <dgm:bulletEnabled val="1"/>
        </dgm:presLayoutVars>
      </dgm:prSet>
      <dgm:spPr/>
    </dgm:pt>
    <dgm:pt modelId="{60C9562F-B198-43B5-B7CA-EF61C2238935}" type="pres">
      <dgm:prSet presAssocID="{2477099B-8595-49F5-9E5E-9AAC5242EB6C}" presName="FiveConn_2-3" presStyleLbl="fgAccFollowNode1" presStyleIdx="1" presStyleCnt="4">
        <dgm:presLayoutVars>
          <dgm:bulletEnabled val="1"/>
        </dgm:presLayoutVars>
      </dgm:prSet>
      <dgm:spPr/>
    </dgm:pt>
    <dgm:pt modelId="{032F6024-1E97-443D-9952-3DE40080F25F}" type="pres">
      <dgm:prSet presAssocID="{2477099B-8595-49F5-9E5E-9AAC5242EB6C}" presName="FiveConn_3-4" presStyleLbl="fgAccFollowNode1" presStyleIdx="2" presStyleCnt="4">
        <dgm:presLayoutVars>
          <dgm:bulletEnabled val="1"/>
        </dgm:presLayoutVars>
      </dgm:prSet>
      <dgm:spPr/>
    </dgm:pt>
    <dgm:pt modelId="{F566E08E-5AA1-4F1A-A9D1-CCF9822A84E5}" type="pres">
      <dgm:prSet presAssocID="{2477099B-8595-49F5-9E5E-9AAC5242EB6C}" presName="FiveConn_4-5" presStyleLbl="fgAccFollowNode1" presStyleIdx="3" presStyleCnt="4">
        <dgm:presLayoutVars>
          <dgm:bulletEnabled val="1"/>
        </dgm:presLayoutVars>
      </dgm:prSet>
      <dgm:spPr/>
    </dgm:pt>
    <dgm:pt modelId="{7DEAA8CD-A057-4C1C-9039-2FE9452E7166}" type="pres">
      <dgm:prSet presAssocID="{2477099B-8595-49F5-9E5E-9AAC5242EB6C}" presName="FiveNodes_1_text" presStyleLbl="node1" presStyleIdx="4" presStyleCnt="5">
        <dgm:presLayoutVars>
          <dgm:bulletEnabled val="1"/>
        </dgm:presLayoutVars>
      </dgm:prSet>
      <dgm:spPr/>
    </dgm:pt>
    <dgm:pt modelId="{AA8BFC4A-6114-4925-912F-FD8A5C0895EF}" type="pres">
      <dgm:prSet presAssocID="{2477099B-8595-49F5-9E5E-9AAC5242EB6C}" presName="FiveNodes_2_text" presStyleLbl="node1" presStyleIdx="4" presStyleCnt="5">
        <dgm:presLayoutVars>
          <dgm:bulletEnabled val="1"/>
        </dgm:presLayoutVars>
      </dgm:prSet>
      <dgm:spPr/>
    </dgm:pt>
    <dgm:pt modelId="{2A7CFC1D-A421-470D-ACD6-93DC2FD0299A}" type="pres">
      <dgm:prSet presAssocID="{2477099B-8595-49F5-9E5E-9AAC5242EB6C}" presName="FiveNodes_3_text" presStyleLbl="node1" presStyleIdx="4" presStyleCnt="5">
        <dgm:presLayoutVars>
          <dgm:bulletEnabled val="1"/>
        </dgm:presLayoutVars>
      </dgm:prSet>
      <dgm:spPr/>
    </dgm:pt>
    <dgm:pt modelId="{160E2E09-4A01-4175-8B01-8993BAF6AA34}" type="pres">
      <dgm:prSet presAssocID="{2477099B-8595-49F5-9E5E-9AAC5242EB6C}" presName="FiveNodes_4_text" presStyleLbl="node1" presStyleIdx="4" presStyleCnt="5">
        <dgm:presLayoutVars>
          <dgm:bulletEnabled val="1"/>
        </dgm:presLayoutVars>
      </dgm:prSet>
      <dgm:spPr/>
    </dgm:pt>
    <dgm:pt modelId="{B945C4D0-F8B7-4800-A014-EC6018102166}" type="pres">
      <dgm:prSet presAssocID="{2477099B-8595-49F5-9E5E-9AAC5242EB6C}" presName="FiveNodes_5_text" presStyleLbl="node1" presStyleIdx="4" presStyleCnt="5">
        <dgm:presLayoutVars>
          <dgm:bulletEnabled val="1"/>
        </dgm:presLayoutVars>
      </dgm:prSet>
      <dgm:spPr/>
    </dgm:pt>
  </dgm:ptLst>
  <dgm:cxnLst>
    <dgm:cxn modelId="{0D2DED12-8723-4C0F-B92D-188A15FB3720}" type="presOf" srcId="{B41B81E1-63DC-4ABA-A413-9D4B1416CDF5}" destId="{4089D9F2-40E6-44AE-9FAA-DCDDF52A242C}" srcOrd="0" destOrd="0" presId="urn:microsoft.com/office/officeart/2005/8/layout/vProcess5"/>
    <dgm:cxn modelId="{A83C9421-CAF9-42FC-9D41-D00330AB8212}" type="presOf" srcId="{2247A2A1-6278-4F40-9AC7-EE0ED84D60D2}" destId="{54659CAB-8767-4925-907C-47AD21B36C3E}" srcOrd="0" destOrd="0" presId="urn:microsoft.com/office/officeart/2005/8/layout/vProcess5"/>
    <dgm:cxn modelId="{65A08D27-34A9-4C60-9D89-E27E7526A1E2}" srcId="{2477099B-8595-49F5-9E5E-9AAC5242EB6C}" destId="{6C809F31-90D9-4DD2-A123-13B42B3A5796}" srcOrd="3" destOrd="0" parTransId="{7DCA2344-F37A-474D-A4EE-B3E1C19CA3E8}" sibTransId="{5DA82F84-E4D9-4BCF-BAEC-9B860604C486}"/>
    <dgm:cxn modelId="{F76DF24D-78B2-4897-BCA1-F8FFE43A32A5}" type="presOf" srcId="{B773A593-A160-438E-81B6-4544B3683620}" destId="{B945C4D0-F8B7-4800-A014-EC6018102166}" srcOrd="1" destOrd="0" presId="urn:microsoft.com/office/officeart/2005/8/layout/vProcess5"/>
    <dgm:cxn modelId="{A93A1451-A8EA-490B-BCF3-1D195A703003}" srcId="{2477099B-8595-49F5-9E5E-9AAC5242EB6C}" destId="{B41B81E1-63DC-4ABA-A413-9D4B1416CDF5}" srcOrd="0" destOrd="0" parTransId="{91393DAE-77DB-4A6E-A323-055CB5B1C823}" sibTransId="{2247A2A1-6278-4F40-9AC7-EE0ED84D60D2}"/>
    <dgm:cxn modelId="{0F54AB5D-AE09-4823-9D03-90881749BF5A}" type="presOf" srcId="{CB706CC0-685D-4BFA-8CB1-D6DB60A31D24}" destId="{EB6BAFAD-FBC8-45F3-B6CC-AAEF8021666D}" srcOrd="0" destOrd="0" presId="urn:microsoft.com/office/officeart/2005/8/layout/vProcess5"/>
    <dgm:cxn modelId="{23047D72-F79E-4670-AFE7-8D0AFAEFE7D1}" type="presOf" srcId="{CEA570CC-0D4A-4775-BEA7-DF5B8DEE7DA0}" destId="{EC22B8D3-927F-4E3C-8951-9940EE2B18E0}" srcOrd="0" destOrd="0" presId="urn:microsoft.com/office/officeart/2005/8/layout/vProcess5"/>
    <dgm:cxn modelId="{F7560D77-FB26-4B95-92D2-9DBB9F8EBE73}" type="presOf" srcId="{354DF045-091C-4B2A-B061-31359CA3AB86}" destId="{032F6024-1E97-443D-9952-3DE40080F25F}" srcOrd="0" destOrd="0" presId="urn:microsoft.com/office/officeart/2005/8/layout/vProcess5"/>
    <dgm:cxn modelId="{A3400987-09C7-46D7-97A5-6370749875D0}" type="presOf" srcId="{5C20B29C-01EC-41C9-8929-D6972055EED6}" destId="{60C9562F-B198-43B5-B7CA-EF61C2238935}" srcOrd="0" destOrd="0" presId="urn:microsoft.com/office/officeart/2005/8/layout/vProcess5"/>
    <dgm:cxn modelId="{FB3B6C8E-2B6A-4C2D-929E-8F66BD2E3B09}" type="presOf" srcId="{B41B81E1-63DC-4ABA-A413-9D4B1416CDF5}" destId="{7DEAA8CD-A057-4C1C-9039-2FE9452E7166}" srcOrd="1" destOrd="0" presId="urn:microsoft.com/office/officeart/2005/8/layout/vProcess5"/>
    <dgm:cxn modelId="{35BC8395-7D4B-4676-A0FF-C7CA1169ACE2}" type="presOf" srcId="{2477099B-8595-49F5-9E5E-9AAC5242EB6C}" destId="{469666C0-BF0E-4536-8A33-64CDDCF85F30}" srcOrd="0" destOrd="0" presId="urn:microsoft.com/office/officeart/2005/8/layout/vProcess5"/>
    <dgm:cxn modelId="{00B1059A-DFF0-43F9-9369-14013F4112AB}" type="presOf" srcId="{CEA570CC-0D4A-4775-BEA7-DF5B8DEE7DA0}" destId="{AA8BFC4A-6114-4925-912F-FD8A5C0895EF}" srcOrd="1" destOrd="0" presId="urn:microsoft.com/office/officeart/2005/8/layout/vProcess5"/>
    <dgm:cxn modelId="{9ADDDBA1-8315-4AD3-974E-F6C2E3CFCB8B}" srcId="{2477099B-8595-49F5-9E5E-9AAC5242EB6C}" destId="{CEA570CC-0D4A-4775-BEA7-DF5B8DEE7DA0}" srcOrd="1" destOrd="0" parTransId="{EC644F69-FE47-4285-81AE-9594F9779442}" sibTransId="{5C20B29C-01EC-41C9-8929-D6972055EED6}"/>
    <dgm:cxn modelId="{D2CFE9AA-217D-4B42-879E-B06ECDB2E89A}" type="presOf" srcId="{6C809F31-90D9-4DD2-A123-13B42B3A5796}" destId="{160E2E09-4A01-4175-8B01-8993BAF6AA34}" srcOrd="1" destOrd="0" presId="urn:microsoft.com/office/officeart/2005/8/layout/vProcess5"/>
    <dgm:cxn modelId="{465978CD-76E6-40B2-8D6F-3EA254C5B7F2}" srcId="{2477099B-8595-49F5-9E5E-9AAC5242EB6C}" destId="{CB706CC0-685D-4BFA-8CB1-D6DB60A31D24}" srcOrd="2" destOrd="0" parTransId="{BFB756BA-0F2B-4DC8-BE4C-F2D7E298DF48}" sibTransId="{354DF045-091C-4B2A-B061-31359CA3AB86}"/>
    <dgm:cxn modelId="{93BA16D9-A16C-4AB2-9E0A-92AC9BBDBD5A}" srcId="{2477099B-8595-49F5-9E5E-9AAC5242EB6C}" destId="{B773A593-A160-438E-81B6-4544B3683620}" srcOrd="4" destOrd="0" parTransId="{26009DAC-9BA6-425E-BD69-0E5A266C1DD1}" sibTransId="{EE71FFEF-7C41-4DA8-BA1E-CC61EDC7ABCA}"/>
    <dgm:cxn modelId="{8CA4B4DE-63DE-4953-A7FA-28044D82EB30}" type="presOf" srcId="{CB706CC0-685D-4BFA-8CB1-D6DB60A31D24}" destId="{2A7CFC1D-A421-470D-ACD6-93DC2FD0299A}" srcOrd="1" destOrd="0" presId="urn:microsoft.com/office/officeart/2005/8/layout/vProcess5"/>
    <dgm:cxn modelId="{6749C0E3-37FB-4243-A10C-F3666833110C}" type="presOf" srcId="{5DA82F84-E4D9-4BCF-BAEC-9B860604C486}" destId="{F566E08E-5AA1-4F1A-A9D1-CCF9822A84E5}" srcOrd="0" destOrd="0" presId="urn:microsoft.com/office/officeart/2005/8/layout/vProcess5"/>
    <dgm:cxn modelId="{C6258CF1-5825-4471-9EC1-5B7EB2160DC3}" type="presOf" srcId="{B773A593-A160-438E-81B6-4544B3683620}" destId="{B424F52E-F8E6-4256-A011-11D7B317D74B}" srcOrd="0" destOrd="0" presId="urn:microsoft.com/office/officeart/2005/8/layout/vProcess5"/>
    <dgm:cxn modelId="{8ACE6BF4-3FE3-4D27-AE60-B7603C318A41}" type="presOf" srcId="{6C809F31-90D9-4DD2-A123-13B42B3A5796}" destId="{8CAFF441-2C5B-4440-8628-C27C0EE2330F}" srcOrd="0" destOrd="0" presId="urn:microsoft.com/office/officeart/2005/8/layout/vProcess5"/>
    <dgm:cxn modelId="{F6BCC102-8B29-45BD-8B68-835BA29941D8}" type="presParOf" srcId="{469666C0-BF0E-4536-8A33-64CDDCF85F30}" destId="{B892E15A-4140-4051-9A57-50E77635DFE2}" srcOrd="0" destOrd="0" presId="urn:microsoft.com/office/officeart/2005/8/layout/vProcess5"/>
    <dgm:cxn modelId="{E42875D9-A29B-41D4-B844-1A4179FA0E6D}" type="presParOf" srcId="{469666C0-BF0E-4536-8A33-64CDDCF85F30}" destId="{4089D9F2-40E6-44AE-9FAA-DCDDF52A242C}" srcOrd="1" destOrd="0" presId="urn:microsoft.com/office/officeart/2005/8/layout/vProcess5"/>
    <dgm:cxn modelId="{EFAAC1D8-F6EA-44BD-9A18-E017AF4B5C93}" type="presParOf" srcId="{469666C0-BF0E-4536-8A33-64CDDCF85F30}" destId="{EC22B8D3-927F-4E3C-8951-9940EE2B18E0}" srcOrd="2" destOrd="0" presId="urn:microsoft.com/office/officeart/2005/8/layout/vProcess5"/>
    <dgm:cxn modelId="{A001C912-F12E-4BCB-907C-DF1675E5BF1B}" type="presParOf" srcId="{469666C0-BF0E-4536-8A33-64CDDCF85F30}" destId="{EB6BAFAD-FBC8-45F3-B6CC-AAEF8021666D}" srcOrd="3" destOrd="0" presId="urn:microsoft.com/office/officeart/2005/8/layout/vProcess5"/>
    <dgm:cxn modelId="{2D97C093-ED04-4892-848A-D27E448F0F2E}" type="presParOf" srcId="{469666C0-BF0E-4536-8A33-64CDDCF85F30}" destId="{8CAFF441-2C5B-4440-8628-C27C0EE2330F}" srcOrd="4" destOrd="0" presId="urn:microsoft.com/office/officeart/2005/8/layout/vProcess5"/>
    <dgm:cxn modelId="{50C26FB8-5E02-446F-B8D3-249076104DDA}" type="presParOf" srcId="{469666C0-BF0E-4536-8A33-64CDDCF85F30}" destId="{B424F52E-F8E6-4256-A011-11D7B317D74B}" srcOrd="5" destOrd="0" presId="urn:microsoft.com/office/officeart/2005/8/layout/vProcess5"/>
    <dgm:cxn modelId="{9CF380D4-358C-413B-BD6C-3FF95F43B07C}" type="presParOf" srcId="{469666C0-BF0E-4536-8A33-64CDDCF85F30}" destId="{54659CAB-8767-4925-907C-47AD21B36C3E}" srcOrd="6" destOrd="0" presId="urn:microsoft.com/office/officeart/2005/8/layout/vProcess5"/>
    <dgm:cxn modelId="{1343E0BE-AF5B-4317-8CD2-92829EC6D3E4}" type="presParOf" srcId="{469666C0-BF0E-4536-8A33-64CDDCF85F30}" destId="{60C9562F-B198-43B5-B7CA-EF61C2238935}" srcOrd="7" destOrd="0" presId="urn:microsoft.com/office/officeart/2005/8/layout/vProcess5"/>
    <dgm:cxn modelId="{84997F06-52A1-424A-B1AA-68235E1D2B07}" type="presParOf" srcId="{469666C0-BF0E-4536-8A33-64CDDCF85F30}" destId="{032F6024-1E97-443D-9952-3DE40080F25F}" srcOrd="8" destOrd="0" presId="urn:microsoft.com/office/officeart/2005/8/layout/vProcess5"/>
    <dgm:cxn modelId="{AF7EDEC0-3995-463C-BAE0-95C89D79B301}" type="presParOf" srcId="{469666C0-BF0E-4536-8A33-64CDDCF85F30}" destId="{F566E08E-5AA1-4F1A-A9D1-CCF9822A84E5}" srcOrd="9" destOrd="0" presId="urn:microsoft.com/office/officeart/2005/8/layout/vProcess5"/>
    <dgm:cxn modelId="{B9883F96-6D8C-4A4B-A31B-7B7E6968A528}" type="presParOf" srcId="{469666C0-BF0E-4536-8A33-64CDDCF85F30}" destId="{7DEAA8CD-A057-4C1C-9039-2FE9452E7166}" srcOrd="10" destOrd="0" presId="urn:microsoft.com/office/officeart/2005/8/layout/vProcess5"/>
    <dgm:cxn modelId="{02004A5F-CD40-4369-83FA-67C1325069FC}" type="presParOf" srcId="{469666C0-BF0E-4536-8A33-64CDDCF85F30}" destId="{AA8BFC4A-6114-4925-912F-FD8A5C0895EF}" srcOrd="11" destOrd="0" presId="urn:microsoft.com/office/officeart/2005/8/layout/vProcess5"/>
    <dgm:cxn modelId="{518D77BD-1AC2-4C91-91A8-C254907F32F4}" type="presParOf" srcId="{469666C0-BF0E-4536-8A33-64CDDCF85F30}" destId="{2A7CFC1D-A421-470D-ACD6-93DC2FD0299A}" srcOrd="12" destOrd="0" presId="urn:microsoft.com/office/officeart/2005/8/layout/vProcess5"/>
    <dgm:cxn modelId="{82384060-6759-4DE8-8079-29995EA55032}" type="presParOf" srcId="{469666C0-BF0E-4536-8A33-64CDDCF85F30}" destId="{160E2E09-4A01-4175-8B01-8993BAF6AA34}" srcOrd="13" destOrd="0" presId="urn:microsoft.com/office/officeart/2005/8/layout/vProcess5"/>
    <dgm:cxn modelId="{46C96D06-BAFA-451A-99C5-98B26E3510F8}" type="presParOf" srcId="{469666C0-BF0E-4536-8A33-64CDDCF85F30}" destId="{B945C4D0-F8B7-4800-A014-EC6018102166}"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202E36C-E6E3-4B26-89E6-4C748C669F72}" type="doc">
      <dgm:prSet loTypeId="urn:microsoft.com/office/officeart/2005/8/layout/vList3" loCatId="list" qsTypeId="urn:microsoft.com/office/officeart/2005/8/quickstyle/simple1" qsCatId="simple" csTypeId="urn:microsoft.com/office/officeart/2005/8/colors/accent1_2" csCatId="accent1" phldr="1"/>
      <dgm:spPr/>
    </dgm:pt>
    <dgm:pt modelId="{E11947A6-8207-49C9-A23A-53268E82410F}">
      <dgm:prSet phldrT="[Text]" custT="1"/>
      <dgm:spPr/>
      <dgm:t>
        <a:bodyPr/>
        <a:lstStyle/>
        <a:p>
          <a:r>
            <a:rPr lang="en-US" sz="2600">
              <a:latin typeface="Montserrat" panose="02000505000000020004" pitchFamily="2" charset="0"/>
            </a:rPr>
            <a:t>Foul occurs </a:t>
          </a:r>
          <a:r>
            <a:rPr lang="en-US" sz="2600" u="sng">
              <a:latin typeface="Montserrat" panose="02000505000000020004" pitchFamily="2" charset="0"/>
            </a:rPr>
            <a:t>outside</a:t>
          </a:r>
          <a:r>
            <a:rPr lang="en-US" sz="2600">
              <a:latin typeface="Montserrat" panose="02000505000000020004" pitchFamily="2" charset="0"/>
            </a:rPr>
            <a:t> the CSA</a:t>
          </a:r>
        </a:p>
      </dgm:t>
    </dgm:pt>
    <dgm:pt modelId="{44ECE2A7-ACB5-444A-80EC-B0F31E484E1E}" type="parTrans" cxnId="{40902E10-FC29-4261-B4A6-47C815F3D561}">
      <dgm:prSet/>
      <dgm:spPr/>
      <dgm:t>
        <a:bodyPr/>
        <a:lstStyle/>
        <a:p>
          <a:endParaRPr lang="en-US"/>
        </a:p>
      </dgm:t>
    </dgm:pt>
    <dgm:pt modelId="{2FFC6783-0300-4237-A9E6-9606D1D5AC47}" type="sibTrans" cxnId="{40902E10-FC29-4261-B4A6-47C815F3D561}">
      <dgm:prSet/>
      <dgm:spPr/>
      <dgm:t>
        <a:bodyPr/>
        <a:lstStyle/>
        <a:p>
          <a:endParaRPr lang="en-US"/>
        </a:p>
      </dgm:t>
    </dgm:pt>
    <dgm:pt modelId="{3C727E7F-C504-4178-A2C7-6D1568F67FBA}">
      <dgm:prSet phldrT="[Text]" custT="1"/>
      <dgm:spPr/>
      <dgm:t>
        <a:bodyPr/>
        <a:lstStyle/>
        <a:p>
          <a:r>
            <a:rPr lang="en-US" sz="2600">
              <a:latin typeface="Montserrat" panose="02000505000000020004" pitchFamily="2" charset="0"/>
            </a:rPr>
            <a:t>Game clock is running</a:t>
          </a:r>
        </a:p>
      </dgm:t>
    </dgm:pt>
    <dgm:pt modelId="{A6621F30-75F5-43B7-BBFF-43B218EF3053}" type="parTrans" cxnId="{C4721C68-36FD-4403-9C76-BD49D60D4C54}">
      <dgm:prSet/>
      <dgm:spPr/>
      <dgm:t>
        <a:bodyPr/>
        <a:lstStyle/>
        <a:p>
          <a:endParaRPr lang="en-US"/>
        </a:p>
      </dgm:t>
    </dgm:pt>
    <dgm:pt modelId="{19E6FDA1-DBCD-48E3-9E57-74A196143D54}" type="sibTrans" cxnId="{C4721C68-36FD-4403-9C76-BD49D60D4C54}">
      <dgm:prSet/>
      <dgm:spPr/>
      <dgm:t>
        <a:bodyPr/>
        <a:lstStyle/>
        <a:p>
          <a:endParaRPr lang="en-US"/>
        </a:p>
      </dgm:t>
    </dgm:pt>
    <dgm:pt modelId="{257EC989-301A-40E9-B0CA-64A3B4C486C6}">
      <dgm:prSet phldrT="[Text]" custT="1"/>
      <dgm:spPr/>
      <dgm:t>
        <a:bodyPr/>
        <a:lstStyle/>
        <a:p>
          <a:r>
            <a:rPr lang="en-US" sz="2600">
              <a:latin typeface="Montserrat" panose="02000505000000020004" pitchFamily="2" charset="0"/>
            </a:rPr>
            <a:t>Ball is within 4m </a:t>
          </a:r>
        </a:p>
        <a:p>
          <a:r>
            <a:rPr lang="en-US" sz="2600">
              <a:latin typeface="Montserrat" panose="02000505000000020004" pitchFamily="2" charset="0"/>
            </a:rPr>
            <a:t>from where foul occurred</a:t>
          </a:r>
        </a:p>
      </dgm:t>
    </dgm:pt>
    <dgm:pt modelId="{B75E59E4-9804-4ADB-BB14-B66C1A3865B8}" type="sibTrans" cxnId="{0D34D994-9B9C-4179-8B9C-7277500AA935}">
      <dgm:prSet/>
      <dgm:spPr/>
      <dgm:t>
        <a:bodyPr/>
        <a:lstStyle/>
        <a:p>
          <a:endParaRPr lang="en-US"/>
        </a:p>
      </dgm:t>
    </dgm:pt>
    <dgm:pt modelId="{C8C071EB-D750-4C1B-99E5-AEB8306303E5}" type="parTrans" cxnId="{0D34D994-9B9C-4179-8B9C-7277500AA935}">
      <dgm:prSet/>
      <dgm:spPr/>
      <dgm:t>
        <a:bodyPr/>
        <a:lstStyle/>
        <a:p>
          <a:endParaRPr lang="en-US"/>
        </a:p>
      </dgm:t>
    </dgm:pt>
    <dgm:pt modelId="{DBD551C3-1E7F-45B3-8AFF-B5C63E26B7DB}" type="pres">
      <dgm:prSet presAssocID="{0202E36C-E6E3-4B26-89E6-4C748C669F72}" presName="linearFlow" presStyleCnt="0">
        <dgm:presLayoutVars>
          <dgm:dir/>
          <dgm:resizeHandles val="exact"/>
        </dgm:presLayoutVars>
      </dgm:prSet>
      <dgm:spPr/>
    </dgm:pt>
    <dgm:pt modelId="{6F5A89F8-AA72-40DF-B4B3-48656CFBC2CF}" type="pres">
      <dgm:prSet presAssocID="{E11947A6-8207-49C9-A23A-53268E82410F}" presName="composite" presStyleCnt="0"/>
      <dgm:spPr/>
    </dgm:pt>
    <dgm:pt modelId="{849202F4-C1DF-4F25-BB7B-F40BBA21C8BA}" type="pres">
      <dgm:prSet presAssocID="{E11947A6-8207-49C9-A23A-53268E82410F}" presName="imgShp" presStyleLbl="fgImgPlace1" presStyleIdx="0" presStyleCnt="3" custLinFactNeighborX="-2532" custLinFactNeighborY="-2102"/>
      <dgm:spPr>
        <a:blipFill>
          <a:blip xmlns:r="http://schemas.openxmlformats.org/officeDocument/2006/relationships" r:embed="rId1">
            <a:extLst>
              <a:ext uri="{28A0092B-C50C-407E-A947-70E740481C1C}">
                <a14:useLocalDpi xmlns:a14="http://schemas.microsoft.com/office/drawing/2010/main" val="0"/>
              </a:ext>
            </a:extLst>
          </a:blip>
          <a:srcRect/>
          <a:stretch>
            <a:fillRect l="-43000" r="-43000"/>
          </a:stretch>
        </a:blipFill>
        <a:ln w="38100">
          <a:solidFill>
            <a:srgbClr val="FFCC00"/>
          </a:solidFill>
        </a:ln>
      </dgm:spPr>
    </dgm:pt>
    <dgm:pt modelId="{343D0C16-9338-44E4-8EE2-84BE9E5C57F9}" type="pres">
      <dgm:prSet presAssocID="{E11947A6-8207-49C9-A23A-53268E82410F}" presName="txShp" presStyleLbl="node1" presStyleIdx="0" presStyleCnt="3">
        <dgm:presLayoutVars>
          <dgm:bulletEnabled val="1"/>
        </dgm:presLayoutVars>
      </dgm:prSet>
      <dgm:spPr/>
    </dgm:pt>
    <dgm:pt modelId="{436E4DAD-7DB2-4856-8FF8-3708C9944907}" type="pres">
      <dgm:prSet presAssocID="{2FFC6783-0300-4237-A9E6-9606D1D5AC47}" presName="spacing" presStyleCnt="0"/>
      <dgm:spPr/>
    </dgm:pt>
    <dgm:pt modelId="{4B531E90-D97C-4DA4-9861-51ABD2A17B2A}" type="pres">
      <dgm:prSet presAssocID="{3C727E7F-C504-4178-A2C7-6D1568F67FBA}" presName="composite" presStyleCnt="0"/>
      <dgm:spPr/>
    </dgm:pt>
    <dgm:pt modelId="{34194BC7-2E61-42B3-9E05-A2C266E05A5A}" type="pres">
      <dgm:prSet presAssocID="{3C727E7F-C504-4178-A2C7-6D1568F67FBA}" presName="imgShp" presStyleLbl="fgImgPlace1" presStyleIdx="1" presStyleCnt="3" custLinFactNeighborX="844" custLinFactNeighborY="-844"/>
      <dgm:spPr>
        <a:blipFill>
          <a:blip xmlns:r="http://schemas.openxmlformats.org/officeDocument/2006/relationships" r:embed="rId2">
            <a:extLst>
              <a:ext uri="{28A0092B-C50C-407E-A947-70E740481C1C}">
                <a14:useLocalDpi xmlns:a14="http://schemas.microsoft.com/office/drawing/2010/main" val="0"/>
              </a:ext>
            </a:extLst>
          </a:blip>
          <a:srcRect/>
          <a:stretch>
            <a:fillRect l="-66000" r="-66000"/>
          </a:stretch>
        </a:blipFill>
        <a:ln w="38100">
          <a:solidFill>
            <a:srgbClr val="FFCC00"/>
          </a:solidFill>
        </a:ln>
      </dgm:spPr>
    </dgm:pt>
    <dgm:pt modelId="{EA834D53-E8B6-4D2E-9374-6D6A3657D4A4}" type="pres">
      <dgm:prSet presAssocID="{3C727E7F-C504-4178-A2C7-6D1568F67FBA}" presName="txShp" presStyleLbl="node1" presStyleIdx="1" presStyleCnt="3">
        <dgm:presLayoutVars>
          <dgm:bulletEnabled val="1"/>
        </dgm:presLayoutVars>
      </dgm:prSet>
      <dgm:spPr/>
    </dgm:pt>
    <dgm:pt modelId="{82742FB4-63C3-43B1-81AD-EF9AC3EBD06D}" type="pres">
      <dgm:prSet presAssocID="{19E6FDA1-DBCD-48E3-9E57-74A196143D54}" presName="spacing" presStyleCnt="0"/>
      <dgm:spPr/>
    </dgm:pt>
    <dgm:pt modelId="{D93759E1-02C3-494D-AFB2-849D6B41EF81}" type="pres">
      <dgm:prSet presAssocID="{257EC989-301A-40E9-B0CA-64A3B4C486C6}" presName="composite" presStyleCnt="0"/>
      <dgm:spPr/>
    </dgm:pt>
    <dgm:pt modelId="{2DBC79BD-14E2-47E3-A34C-11C5B93B75E0}" type="pres">
      <dgm:prSet presAssocID="{257EC989-301A-40E9-B0CA-64A3B4C486C6}"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9000" r="-39000"/>
          </a:stretch>
        </a:blipFill>
        <a:ln w="38100">
          <a:solidFill>
            <a:srgbClr val="FFCC00"/>
          </a:solidFill>
        </a:ln>
      </dgm:spPr>
    </dgm:pt>
    <dgm:pt modelId="{7F610A2D-2B79-4737-AE96-5EDEF63EA976}" type="pres">
      <dgm:prSet presAssocID="{257EC989-301A-40E9-B0CA-64A3B4C486C6}" presName="txShp" presStyleLbl="node1" presStyleIdx="2" presStyleCnt="3">
        <dgm:presLayoutVars>
          <dgm:bulletEnabled val="1"/>
        </dgm:presLayoutVars>
      </dgm:prSet>
      <dgm:spPr/>
    </dgm:pt>
  </dgm:ptLst>
  <dgm:cxnLst>
    <dgm:cxn modelId="{40902E10-FC29-4261-B4A6-47C815F3D561}" srcId="{0202E36C-E6E3-4B26-89E6-4C748C669F72}" destId="{E11947A6-8207-49C9-A23A-53268E82410F}" srcOrd="0" destOrd="0" parTransId="{44ECE2A7-ACB5-444A-80EC-B0F31E484E1E}" sibTransId="{2FFC6783-0300-4237-A9E6-9606D1D5AC47}"/>
    <dgm:cxn modelId="{7507EE20-246F-4332-BE2B-A3ECBF205DD8}" type="presOf" srcId="{3C727E7F-C504-4178-A2C7-6D1568F67FBA}" destId="{EA834D53-E8B6-4D2E-9374-6D6A3657D4A4}" srcOrd="0" destOrd="0" presId="urn:microsoft.com/office/officeart/2005/8/layout/vList3"/>
    <dgm:cxn modelId="{C4721C68-36FD-4403-9C76-BD49D60D4C54}" srcId="{0202E36C-E6E3-4B26-89E6-4C748C669F72}" destId="{3C727E7F-C504-4178-A2C7-6D1568F67FBA}" srcOrd="1" destOrd="0" parTransId="{A6621F30-75F5-43B7-BBFF-43B218EF3053}" sibTransId="{19E6FDA1-DBCD-48E3-9E57-74A196143D54}"/>
    <dgm:cxn modelId="{50482477-F7BA-41D4-A8AC-73755075A2C8}" type="presOf" srcId="{0202E36C-E6E3-4B26-89E6-4C748C669F72}" destId="{DBD551C3-1E7F-45B3-8AFF-B5C63E26B7DB}" srcOrd="0" destOrd="0" presId="urn:microsoft.com/office/officeart/2005/8/layout/vList3"/>
    <dgm:cxn modelId="{E6079692-A14B-48E3-88BF-758ABFE98AA1}" type="presOf" srcId="{E11947A6-8207-49C9-A23A-53268E82410F}" destId="{343D0C16-9338-44E4-8EE2-84BE9E5C57F9}" srcOrd="0" destOrd="0" presId="urn:microsoft.com/office/officeart/2005/8/layout/vList3"/>
    <dgm:cxn modelId="{0D34D994-9B9C-4179-8B9C-7277500AA935}" srcId="{0202E36C-E6E3-4B26-89E6-4C748C669F72}" destId="{257EC989-301A-40E9-B0CA-64A3B4C486C6}" srcOrd="2" destOrd="0" parTransId="{C8C071EB-D750-4C1B-99E5-AEB8306303E5}" sibTransId="{B75E59E4-9804-4ADB-BB14-B66C1A3865B8}"/>
    <dgm:cxn modelId="{55E97DDE-6795-4EC9-BE0A-DA9A0D88F9C4}" type="presOf" srcId="{257EC989-301A-40E9-B0CA-64A3B4C486C6}" destId="{7F610A2D-2B79-4737-AE96-5EDEF63EA976}" srcOrd="0" destOrd="0" presId="urn:microsoft.com/office/officeart/2005/8/layout/vList3"/>
    <dgm:cxn modelId="{3818F3B9-B047-41F5-A030-E1D15810C817}" type="presParOf" srcId="{DBD551C3-1E7F-45B3-8AFF-B5C63E26B7DB}" destId="{6F5A89F8-AA72-40DF-B4B3-48656CFBC2CF}" srcOrd="0" destOrd="0" presId="urn:microsoft.com/office/officeart/2005/8/layout/vList3"/>
    <dgm:cxn modelId="{86796D98-3649-4DC0-89E9-B4D4B8E1374F}" type="presParOf" srcId="{6F5A89F8-AA72-40DF-B4B3-48656CFBC2CF}" destId="{849202F4-C1DF-4F25-BB7B-F40BBA21C8BA}" srcOrd="0" destOrd="0" presId="urn:microsoft.com/office/officeart/2005/8/layout/vList3"/>
    <dgm:cxn modelId="{70083C8D-284B-45E9-BCEC-F583D6AD7AC8}" type="presParOf" srcId="{6F5A89F8-AA72-40DF-B4B3-48656CFBC2CF}" destId="{343D0C16-9338-44E4-8EE2-84BE9E5C57F9}" srcOrd="1" destOrd="0" presId="urn:microsoft.com/office/officeart/2005/8/layout/vList3"/>
    <dgm:cxn modelId="{093B371F-A55B-4514-9EFC-8829E33C6E23}" type="presParOf" srcId="{DBD551C3-1E7F-45B3-8AFF-B5C63E26B7DB}" destId="{436E4DAD-7DB2-4856-8FF8-3708C9944907}" srcOrd="1" destOrd="0" presId="urn:microsoft.com/office/officeart/2005/8/layout/vList3"/>
    <dgm:cxn modelId="{BFCDA831-9261-4CAF-B07F-4BE45C21D7E1}" type="presParOf" srcId="{DBD551C3-1E7F-45B3-8AFF-B5C63E26B7DB}" destId="{4B531E90-D97C-4DA4-9861-51ABD2A17B2A}" srcOrd="2" destOrd="0" presId="urn:microsoft.com/office/officeart/2005/8/layout/vList3"/>
    <dgm:cxn modelId="{AA4DD7BA-F1CA-4C3F-ABBA-FF10EE98EE24}" type="presParOf" srcId="{4B531E90-D97C-4DA4-9861-51ABD2A17B2A}" destId="{34194BC7-2E61-42B3-9E05-A2C266E05A5A}" srcOrd="0" destOrd="0" presId="urn:microsoft.com/office/officeart/2005/8/layout/vList3"/>
    <dgm:cxn modelId="{38FE47D0-9DE0-4477-A74B-F2E6587CFD1F}" type="presParOf" srcId="{4B531E90-D97C-4DA4-9861-51ABD2A17B2A}" destId="{EA834D53-E8B6-4D2E-9374-6D6A3657D4A4}" srcOrd="1" destOrd="0" presId="urn:microsoft.com/office/officeart/2005/8/layout/vList3"/>
    <dgm:cxn modelId="{CA4D793D-5EBC-4594-86DD-26F325D9EF34}" type="presParOf" srcId="{DBD551C3-1E7F-45B3-8AFF-B5C63E26B7DB}" destId="{82742FB4-63C3-43B1-81AD-EF9AC3EBD06D}" srcOrd="3" destOrd="0" presId="urn:microsoft.com/office/officeart/2005/8/layout/vList3"/>
    <dgm:cxn modelId="{B481C4FD-4E26-4E40-91F1-94FFF402DEFE}" type="presParOf" srcId="{DBD551C3-1E7F-45B3-8AFF-B5C63E26B7DB}" destId="{D93759E1-02C3-494D-AFB2-849D6B41EF81}" srcOrd="4" destOrd="0" presId="urn:microsoft.com/office/officeart/2005/8/layout/vList3"/>
    <dgm:cxn modelId="{8642DDAA-229F-439C-B600-74C4221029F1}" type="presParOf" srcId="{D93759E1-02C3-494D-AFB2-849D6B41EF81}" destId="{2DBC79BD-14E2-47E3-A34C-11C5B93B75E0}" srcOrd="0" destOrd="0" presId="urn:microsoft.com/office/officeart/2005/8/layout/vList3"/>
    <dgm:cxn modelId="{8037FA2D-F996-4C09-AFA5-ED704709F8ED}" type="presParOf" srcId="{D93759E1-02C3-494D-AFB2-849D6B41EF81}" destId="{7F610A2D-2B79-4737-AE96-5EDEF63EA976}"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C9A1D58-65C0-4997-A5DF-199E66727100}" type="doc">
      <dgm:prSet loTypeId="urn:microsoft.com/office/officeart/2005/8/layout/pList2" loCatId="list" qsTypeId="urn:microsoft.com/office/officeart/2005/8/quickstyle/simple1" qsCatId="simple" csTypeId="urn:microsoft.com/office/officeart/2005/8/colors/accent1_2" csCatId="accent1" phldr="1"/>
      <dgm:spPr/>
    </dgm:pt>
    <dgm:pt modelId="{6F15FD49-3439-4AF6-B5C2-5ACDCF6CC1D8}">
      <dgm:prSet phldrT="[Text]" custT="1"/>
      <dgm:spPr/>
      <dgm:t>
        <a:bodyPr anchor="ctr" anchorCtr="0"/>
        <a:lstStyle/>
        <a:p>
          <a:r>
            <a:rPr lang="en-US" sz="2400">
              <a:latin typeface="Montserrat" panose="02000505000000020004" pitchFamily="2" charset="0"/>
            </a:rPr>
            <a:t>Settle &amp; restart immediately</a:t>
          </a:r>
        </a:p>
      </dgm:t>
    </dgm:pt>
    <dgm:pt modelId="{7A81B66D-0ED2-4EE9-807E-394190448378}" type="parTrans" cxnId="{558CD868-241E-4CDD-AC52-D4EAEA4D478B}">
      <dgm:prSet/>
      <dgm:spPr/>
      <dgm:t>
        <a:bodyPr/>
        <a:lstStyle/>
        <a:p>
          <a:endParaRPr lang="en-US"/>
        </a:p>
      </dgm:t>
    </dgm:pt>
    <dgm:pt modelId="{7ABC8891-EF16-467A-8F4A-49C87EA79B42}" type="sibTrans" cxnId="{558CD868-241E-4CDD-AC52-D4EAEA4D478B}">
      <dgm:prSet/>
      <dgm:spPr/>
      <dgm:t>
        <a:bodyPr/>
        <a:lstStyle/>
        <a:p>
          <a:endParaRPr lang="en-US"/>
        </a:p>
      </dgm:t>
    </dgm:pt>
    <dgm:pt modelId="{26C57A5F-0DD4-43FD-9FCB-CD4BD48FAE7E}">
      <dgm:prSet phldrT="[Text]" custT="1"/>
      <dgm:spPr/>
      <dgm:t>
        <a:bodyPr anchor="ctr" anchorCtr="0"/>
        <a:lstStyle/>
        <a:p>
          <a:r>
            <a:rPr lang="en-US" sz="2400">
              <a:latin typeface="Montserrat" panose="02000505000000020004" pitchFamily="2" charset="0"/>
            </a:rPr>
            <a:t>Settle &amp; wait for offender to move 4m as directed</a:t>
          </a:r>
        </a:p>
      </dgm:t>
    </dgm:pt>
    <dgm:pt modelId="{914F46A6-08C8-465A-93E5-32124A6B61DE}" type="parTrans" cxnId="{C9754B66-D2EA-484D-941A-197BDE36E835}">
      <dgm:prSet/>
      <dgm:spPr/>
      <dgm:t>
        <a:bodyPr/>
        <a:lstStyle/>
        <a:p>
          <a:endParaRPr lang="en-US"/>
        </a:p>
      </dgm:t>
    </dgm:pt>
    <dgm:pt modelId="{11942141-A960-4D2D-93AD-EE2E1BA6BB14}" type="sibTrans" cxnId="{C9754B66-D2EA-484D-941A-197BDE36E835}">
      <dgm:prSet/>
      <dgm:spPr/>
      <dgm:t>
        <a:bodyPr/>
        <a:lstStyle/>
        <a:p>
          <a:endParaRPr lang="en-US"/>
        </a:p>
      </dgm:t>
    </dgm:pt>
    <dgm:pt modelId="{6DC012E0-60C8-4E84-B86F-E0C986E75DDB}">
      <dgm:prSet phldrT="[Text]" custT="1"/>
      <dgm:spPr/>
      <dgm:t>
        <a:bodyPr anchor="ctr" anchorCtr="0"/>
        <a:lstStyle/>
        <a:p>
          <a:r>
            <a:rPr lang="en-US" sz="2400">
              <a:latin typeface="Montserrat" panose="02000505000000020004" pitchFamily="2" charset="0"/>
            </a:rPr>
            <a:t>Settle &amp; wait for the official’s whistle</a:t>
          </a:r>
        </a:p>
      </dgm:t>
    </dgm:pt>
    <dgm:pt modelId="{74C87133-1EC7-4423-9441-0439434991B0}" type="parTrans" cxnId="{6B88AC8C-AEF8-4EF8-A2A2-258728EC0E2C}">
      <dgm:prSet/>
      <dgm:spPr/>
      <dgm:t>
        <a:bodyPr/>
        <a:lstStyle/>
        <a:p>
          <a:endParaRPr lang="en-US"/>
        </a:p>
      </dgm:t>
    </dgm:pt>
    <dgm:pt modelId="{67633320-300D-4080-B953-C3B9C150136B}" type="sibTrans" cxnId="{6B88AC8C-AEF8-4EF8-A2A2-258728EC0E2C}">
      <dgm:prSet/>
      <dgm:spPr/>
      <dgm:t>
        <a:bodyPr/>
        <a:lstStyle/>
        <a:p>
          <a:endParaRPr lang="en-US"/>
        </a:p>
      </dgm:t>
    </dgm:pt>
    <dgm:pt modelId="{81EE357C-305E-45AB-8D17-375A2DDB6823}" type="pres">
      <dgm:prSet presAssocID="{7C9A1D58-65C0-4997-A5DF-199E66727100}" presName="Name0" presStyleCnt="0">
        <dgm:presLayoutVars>
          <dgm:dir/>
          <dgm:resizeHandles val="exact"/>
        </dgm:presLayoutVars>
      </dgm:prSet>
      <dgm:spPr/>
    </dgm:pt>
    <dgm:pt modelId="{CA2A027E-2F92-4678-AC62-3EEF14685A4F}" type="pres">
      <dgm:prSet presAssocID="{7C9A1D58-65C0-4997-A5DF-199E66727100}" presName="bkgdShp" presStyleLbl="alignAccFollowNode1" presStyleIdx="0" presStyleCnt="1" custLinFactNeighborX="-2121" custLinFactNeighborY="-8226"/>
      <dgm:spPr/>
    </dgm:pt>
    <dgm:pt modelId="{7D64FEA8-F97D-493F-A92A-7285C2CDA29B}" type="pres">
      <dgm:prSet presAssocID="{7C9A1D58-65C0-4997-A5DF-199E66727100}" presName="linComp" presStyleCnt="0"/>
      <dgm:spPr/>
    </dgm:pt>
    <dgm:pt modelId="{76A71E44-15DA-4531-B005-2435E1DB7CD7}" type="pres">
      <dgm:prSet presAssocID="{6F15FD49-3439-4AF6-B5C2-5ACDCF6CC1D8}" presName="compNode" presStyleCnt="0"/>
      <dgm:spPr/>
    </dgm:pt>
    <dgm:pt modelId="{E137818B-972E-462C-AC84-526FDEE109AD}" type="pres">
      <dgm:prSet presAssocID="{6F15FD49-3439-4AF6-B5C2-5ACDCF6CC1D8}" presName="node" presStyleLbl="node1" presStyleIdx="0" presStyleCnt="3" custScaleX="107963" custLinFactNeighborX="-4027" custLinFactNeighborY="1989">
        <dgm:presLayoutVars>
          <dgm:bulletEnabled val="1"/>
        </dgm:presLayoutVars>
      </dgm:prSet>
      <dgm:spPr/>
    </dgm:pt>
    <dgm:pt modelId="{8E7BD5B1-66E1-4D77-B538-31B4F41C76F0}" type="pres">
      <dgm:prSet presAssocID="{6F15FD49-3439-4AF6-B5C2-5ACDCF6CC1D8}" presName="invisiNode" presStyleLbl="node1" presStyleIdx="0" presStyleCnt="3"/>
      <dgm:spPr/>
    </dgm:pt>
    <dgm:pt modelId="{7FF042F6-75D7-40B3-9016-A1F1B6A36146}" type="pres">
      <dgm:prSet presAssocID="{6F15FD49-3439-4AF6-B5C2-5ACDCF6CC1D8}" presName="imagNode" presStyleLbl="fgImgPlace1" presStyleIdx="0" presStyleCnt="3" custLinFactNeighborX="-1064" custLinFactNeighborY="2131"/>
      <dgm:spPr>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dgm:spPr>
    </dgm:pt>
    <dgm:pt modelId="{913EB46A-9498-4416-86F3-83CAB19B4E74}" type="pres">
      <dgm:prSet presAssocID="{7ABC8891-EF16-467A-8F4A-49C87EA79B42}" presName="sibTrans" presStyleLbl="sibTrans2D1" presStyleIdx="0" presStyleCnt="0"/>
      <dgm:spPr/>
    </dgm:pt>
    <dgm:pt modelId="{5CACD4E4-A20C-406D-89C1-3858DFE4DBC9}" type="pres">
      <dgm:prSet presAssocID="{26C57A5F-0DD4-43FD-9FCB-CD4BD48FAE7E}" presName="compNode" presStyleCnt="0"/>
      <dgm:spPr/>
    </dgm:pt>
    <dgm:pt modelId="{12938A5C-8496-4954-9DD7-50BCF653F8F3}" type="pres">
      <dgm:prSet presAssocID="{26C57A5F-0DD4-43FD-9FCB-CD4BD48FAE7E}" presName="node" presStyleLbl="node1" presStyleIdx="1" presStyleCnt="3" custScaleX="111402">
        <dgm:presLayoutVars>
          <dgm:bulletEnabled val="1"/>
        </dgm:presLayoutVars>
      </dgm:prSet>
      <dgm:spPr/>
    </dgm:pt>
    <dgm:pt modelId="{AB151B08-C28B-4FCC-BE83-044834A75FDB}" type="pres">
      <dgm:prSet presAssocID="{26C57A5F-0DD4-43FD-9FCB-CD4BD48FAE7E}" presName="invisiNode" presStyleLbl="node1" presStyleIdx="1" presStyleCnt="3"/>
      <dgm:spPr/>
    </dgm:pt>
    <dgm:pt modelId="{65663B56-F300-4996-85FD-CA6CC5A818E5}" type="pres">
      <dgm:prSet presAssocID="{26C57A5F-0DD4-43FD-9FCB-CD4BD48FAE7E}"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dgm:spPr>
    </dgm:pt>
    <dgm:pt modelId="{15C51C17-4421-4CF1-8165-613624683658}" type="pres">
      <dgm:prSet presAssocID="{11942141-A960-4D2D-93AD-EE2E1BA6BB14}" presName="sibTrans" presStyleLbl="sibTrans2D1" presStyleIdx="0" presStyleCnt="0"/>
      <dgm:spPr/>
    </dgm:pt>
    <dgm:pt modelId="{D1AA4478-B5DC-436E-93F2-371336E14F42}" type="pres">
      <dgm:prSet presAssocID="{6DC012E0-60C8-4E84-B86F-E0C986E75DDB}" presName="compNode" presStyleCnt="0"/>
      <dgm:spPr/>
    </dgm:pt>
    <dgm:pt modelId="{7274F8C3-EA59-4BB7-9D67-17D208586549}" type="pres">
      <dgm:prSet presAssocID="{6DC012E0-60C8-4E84-B86F-E0C986E75DDB}" presName="node" presStyleLbl="node1" presStyleIdx="2" presStyleCnt="3" custScaleX="111798">
        <dgm:presLayoutVars>
          <dgm:bulletEnabled val="1"/>
        </dgm:presLayoutVars>
      </dgm:prSet>
      <dgm:spPr/>
    </dgm:pt>
    <dgm:pt modelId="{D3427EA2-833C-4714-A62D-9C3C8DB1DD2E}" type="pres">
      <dgm:prSet presAssocID="{6DC012E0-60C8-4E84-B86F-E0C986E75DDB}" presName="invisiNode" presStyleLbl="node1" presStyleIdx="2" presStyleCnt="3"/>
      <dgm:spPr/>
    </dgm:pt>
    <dgm:pt modelId="{F57D6E68-D801-4CE5-970F-0E8FB4169768}" type="pres">
      <dgm:prSet presAssocID="{6DC012E0-60C8-4E84-B86F-E0C986E75DDB}"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 r="-1000"/>
          </a:stretch>
        </a:blipFill>
      </dgm:spPr>
    </dgm:pt>
  </dgm:ptLst>
  <dgm:cxnLst>
    <dgm:cxn modelId="{B7FEE165-C62A-4A83-A173-817CF84F5B4E}" type="presOf" srcId="{7C9A1D58-65C0-4997-A5DF-199E66727100}" destId="{81EE357C-305E-45AB-8D17-375A2DDB6823}" srcOrd="0" destOrd="0" presId="urn:microsoft.com/office/officeart/2005/8/layout/pList2"/>
    <dgm:cxn modelId="{C9754B66-D2EA-484D-941A-197BDE36E835}" srcId="{7C9A1D58-65C0-4997-A5DF-199E66727100}" destId="{26C57A5F-0DD4-43FD-9FCB-CD4BD48FAE7E}" srcOrd="1" destOrd="0" parTransId="{914F46A6-08C8-465A-93E5-32124A6B61DE}" sibTransId="{11942141-A960-4D2D-93AD-EE2E1BA6BB14}"/>
    <dgm:cxn modelId="{558CD868-241E-4CDD-AC52-D4EAEA4D478B}" srcId="{7C9A1D58-65C0-4997-A5DF-199E66727100}" destId="{6F15FD49-3439-4AF6-B5C2-5ACDCF6CC1D8}" srcOrd="0" destOrd="0" parTransId="{7A81B66D-0ED2-4EE9-807E-394190448378}" sibTransId="{7ABC8891-EF16-467A-8F4A-49C87EA79B42}"/>
    <dgm:cxn modelId="{41AF1279-39F6-45F7-BB52-6E02BBB5A4F7}" type="presOf" srcId="{6DC012E0-60C8-4E84-B86F-E0C986E75DDB}" destId="{7274F8C3-EA59-4BB7-9D67-17D208586549}" srcOrd="0" destOrd="0" presId="urn:microsoft.com/office/officeart/2005/8/layout/pList2"/>
    <dgm:cxn modelId="{6B88AC8C-AEF8-4EF8-A2A2-258728EC0E2C}" srcId="{7C9A1D58-65C0-4997-A5DF-199E66727100}" destId="{6DC012E0-60C8-4E84-B86F-E0C986E75DDB}" srcOrd="2" destOrd="0" parTransId="{74C87133-1EC7-4423-9441-0439434991B0}" sibTransId="{67633320-300D-4080-B953-C3B9C150136B}"/>
    <dgm:cxn modelId="{5631CE95-747D-49D4-941C-3A44D59CBCAB}" type="presOf" srcId="{11942141-A960-4D2D-93AD-EE2E1BA6BB14}" destId="{15C51C17-4421-4CF1-8165-613624683658}" srcOrd="0" destOrd="0" presId="urn:microsoft.com/office/officeart/2005/8/layout/pList2"/>
    <dgm:cxn modelId="{832314AA-15C0-4E39-B74C-8E11AFF5D05A}" type="presOf" srcId="{26C57A5F-0DD4-43FD-9FCB-CD4BD48FAE7E}" destId="{12938A5C-8496-4954-9DD7-50BCF653F8F3}" srcOrd="0" destOrd="0" presId="urn:microsoft.com/office/officeart/2005/8/layout/pList2"/>
    <dgm:cxn modelId="{08AC32B0-E627-47E3-87C9-48185694EF16}" type="presOf" srcId="{6F15FD49-3439-4AF6-B5C2-5ACDCF6CC1D8}" destId="{E137818B-972E-462C-AC84-526FDEE109AD}" srcOrd="0" destOrd="0" presId="urn:microsoft.com/office/officeart/2005/8/layout/pList2"/>
    <dgm:cxn modelId="{CEBA78B6-A8FA-4F72-99ED-19BE284130E2}" type="presOf" srcId="{7ABC8891-EF16-467A-8F4A-49C87EA79B42}" destId="{913EB46A-9498-4416-86F3-83CAB19B4E74}" srcOrd="0" destOrd="0" presId="urn:microsoft.com/office/officeart/2005/8/layout/pList2"/>
    <dgm:cxn modelId="{6C7E239C-18CE-43F4-A584-D5855A3BE7FC}" type="presParOf" srcId="{81EE357C-305E-45AB-8D17-375A2DDB6823}" destId="{CA2A027E-2F92-4678-AC62-3EEF14685A4F}" srcOrd="0" destOrd="0" presId="urn:microsoft.com/office/officeart/2005/8/layout/pList2"/>
    <dgm:cxn modelId="{4B6A3BB2-E0E0-431A-908D-0B7E70D06DCF}" type="presParOf" srcId="{81EE357C-305E-45AB-8D17-375A2DDB6823}" destId="{7D64FEA8-F97D-493F-A92A-7285C2CDA29B}" srcOrd="1" destOrd="0" presId="urn:microsoft.com/office/officeart/2005/8/layout/pList2"/>
    <dgm:cxn modelId="{7E6AF2FE-DD25-4C56-AB89-35B8F540E763}" type="presParOf" srcId="{7D64FEA8-F97D-493F-A92A-7285C2CDA29B}" destId="{76A71E44-15DA-4531-B005-2435E1DB7CD7}" srcOrd="0" destOrd="0" presId="urn:microsoft.com/office/officeart/2005/8/layout/pList2"/>
    <dgm:cxn modelId="{BBB72BA2-6EE1-4A84-9EAD-01CF2FDDF4FA}" type="presParOf" srcId="{76A71E44-15DA-4531-B005-2435E1DB7CD7}" destId="{E137818B-972E-462C-AC84-526FDEE109AD}" srcOrd="0" destOrd="0" presId="urn:microsoft.com/office/officeart/2005/8/layout/pList2"/>
    <dgm:cxn modelId="{05AEE9AB-5B4D-44FE-B004-7E6C714AA132}" type="presParOf" srcId="{76A71E44-15DA-4531-B005-2435E1DB7CD7}" destId="{8E7BD5B1-66E1-4D77-B538-31B4F41C76F0}" srcOrd="1" destOrd="0" presId="urn:microsoft.com/office/officeart/2005/8/layout/pList2"/>
    <dgm:cxn modelId="{A6D68D54-9675-463A-9382-422F4E86627B}" type="presParOf" srcId="{76A71E44-15DA-4531-B005-2435E1DB7CD7}" destId="{7FF042F6-75D7-40B3-9016-A1F1B6A36146}" srcOrd="2" destOrd="0" presId="urn:microsoft.com/office/officeart/2005/8/layout/pList2"/>
    <dgm:cxn modelId="{4F1F3C64-16C0-4478-AAAB-93C659A95EF1}" type="presParOf" srcId="{7D64FEA8-F97D-493F-A92A-7285C2CDA29B}" destId="{913EB46A-9498-4416-86F3-83CAB19B4E74}" srcOrd="1" destOrd="0" presId="urn:microsoft.com/office/officeart/2005/8/layout/pList2"/>
    <dgm:cxn modelId="{0654646C-606F-4538-B7A1-7D950E1C2ED4}" type="presParOf" srcId="{7D64FEA8-F97D-493F-A92A-7285C2CDA29B}" destId="{5CACD4E4-A20C-406D-89C1-3858DFE4DBC9}" srcOrd="2" destOrd="0" presId="urn:microsoft.com/office/officeart/2005/8/layout/pList2"/>
    <dgm:cxn modelId="{AC6FF508-7AD2-47B6-941A-5F1FF3B1A9A7}" type="presParOf" srcId="{5CACD4E4-A20C-406D-89C1-3858DFE4DBC9}" destId="{12938A5C-8496-4954-9DD7-50BCF653F8F3}" srcOrd="0" destOrd="0" presId="urn:microsoft.com/office/officeart/2005/8/layout/pList2"/>
    <dgm:cxn modelId="{696DC2C6-0CB8-4809-87DF-5FDBB54F55D7}" type="presParOf" srcId="{5CACD4E4-A20C-406D-89C1-3858DFE4DBC9}" destId="{AB151B08-C28B-4FCC-BE83-044834A75FDB}" srcOrd="1" destOrd="0" presId="urn:microsoft.com/office/officeart/2005/8/layout/pList2"/>
    <dgm:cxn modelId="{1ECF848B-D538-4647-9F46-EB2E9AEA9DA3}" type="presParOf" srcId="{5CACD4E4-A20C-406D-89C1-3858DFE4DBC9}" destId="{65663B56-F300-4996-85FD-CA6CC5A818E5}" srcOrd="2" destOrd="0" presId="urn:microsoft.com/office/officeart/2005/8/layout/pList2"/>
    <dgm:cxn modelId="{E1D440F1-2891-427C-88B8-02F1B7C58A8B}" type="presParOf" srcId="{7D64FEA8-F97D-493F-A92A-7285C2CDA29B}" destId="{15C51C17-4421-4CF1-8165-613624683658}" srcOrd="3" destOrd="0" presId="urn:microsoft.com/office/officeart/2005/8/layout/pList2"/>
    <dgm:cxn modelId="{7BC659B3-2A10-46C3-A2F5-86F161BE8D53}" type="presParOf" srcId="{7D64FEA8-F97D-493F-A92A-7285C2CDA29B}" destId="{D1AA4478-B5DC-436E-93F2-371336E14F42}" srcOrd="4" destOrd="0" presId="urn:microsoft.com/office/officeart/2005/8/layout/pList2"/>
    <dgm:cxn modelId="{F1001A76-7ED0-4D6B-892D-2B72F67C3C56}" type="presParOf" srcId="{D1AA4478-B5DC-436E-93F2-371336E14F42}" destId="{7274F8C3-EA59-4BB7-9D67-17D208586549}" srcOrd="0" destOrd="0" presId="urn:microsoft.com/office/officeart/2005/8/layout/pList2"/>
    <dgm:cxn modelId="{AA0B96BC-3CCC-4279-B619-B163FD02913F}" type="presParOf" srcId="{D1AA4478-B5DC-436E-93F2-371336E14F42}" destId="{D3427EA2-833C-4714-A62D-9C3C8DB1DD2E}" srcOrd="1" destOrd="0" presId="urn:microsoft.com/office/officeart/2005/8/layout/pList2"/>
    <dgm:cxn modelId="{E086A5D9-330A-4A32-AFAF-F5DD13828278}" type="presParOf" srcId="{D1AA4478-B5DC-436E-93F2-371336E14F42}" destId="{F57D6E68-D801-4CE5-970F-0E8FB4169768}"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9B75AA-491E-42B3-969A-4264CEFBF374}"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FE95450E-E73C-4F2A-9251-7CDF85AD9F55}">
      <dgm:prSet phldrT="[Text]" custT="1"/>
      <dgm:spPr/>
      <dgm:t>
        <a:bodyPr/>
        <a:lstStyle/>
        <a:p>
          <a:r>
            <a:rPr lang="en-US" sz="3200">
              <a:latin typeface="Montserrat" panose="02000505000000020004" pitchFamily="2" charset="0"/>
            </a:rPr>
            <a:t>Return</a:t>
          </a:r>
          <a:endParaRPr lang="en-US" sz="3500">
            <a:latin typeface="Montserrat" panose="02000505000000020004" pitchFamily="2" charset="0"/>
          </a:endParaRPr>
        </a:p>
      </dgm:t>
    </dgm:pt>
    <dgm:pt modelId="{86A22965-B312-413B-BB34-98AED202D1FF}" type="parTrans" cxnId="{EA2A6975-D6FB-4EC1-BAD6-3DEA07ABECC0}">
      <dgm:prSet/>
      <dgm:spPr/>
      <dgm:t>
        <a:bodyPr/>
        <a:lstStyle/>
        <a:p>
          <a:endParaRPr lang="en-US"/>
        </a:p>
      </dgm:t>
    </dgm:pt>
    <dgm:pt modelId="{59E1D444-1C6E-430A-8B27-568E3562DE14}" type="sibTrans" cxnId="{EA2A6975-D6FB-4EC1-BAD6-3DEA07ABECC0}">
      <dgm:prSet/>
      <dgm:spPr/>
      <dgm:t>
        <a:bodyPr/>
        <a:lstStyle/>
        <a:p>
          <a:endParaRPr lang="en-US"/>
        </a:p>
      </dgm:t>
    </dgm:pt>
    <dgm:pt modelId="{5F6303D5-CE0A-4857-A81B-96CA63CD9683}">
      <dgm:prSet phldrT="[Text]" custT="1"/>
      <dgm:spPr/>
      <dgm:t>
        <a:bodyPr/>
        <a:lstStyle/>
        <a:p>
          <a:r>
            <a:rPr lang="en-US" sz="3200">
              <a:latin typeface="Montserrat" panose="02000505000000020004" pitchFamily="2" charset="0"/>
            </a:rPr>
            <a:t>Retrieve</a:t>
          </a:r>
        </a:p>
      </dgm:t>
    </dgm:pt>
    <dgm:pt modelId="{359B874C-7480-4404-AD3F-B1FA06FECB10}" type="parTrans" cxnId="{F18241F6-3A63-4713-9609-F9BFC0767772}">
      <dgm:prSet/>
      <dgm:spPr/>
      <dgm:t>
        <a:bodyPr/>
        <a:lstStyle/>
        <a:p>
          <a:endParaRPr lang="en-US"/>
        </a:p>
      </dgm:t>
    </dgm:pt>
    <dgm:pt modelId="{467B505A-D0FC-433F-BCBC-97473A67CF33}" type="sibTrans" cxnId="{F18241F6-3A63-4713-9609-F9BFC0767772}">
      <dgm:prSet/>
      <dgm:spPr/>
      <dgm:t>
        <a:bodyPr/>
        <a:lstStyle/>
        <a:p>
          <a:endParaRPr lang="en-US"/>
        </a:p>
      </dgm:t>
    </dgm:pt>
    <dgm:pt modelId="{9A6A3DC3-5F3F-4851-B504-8949513B4C93}">
      <dgm:prSet phldrT="[Text]" custT="1"/>
      <dgm:spPr/>
      <dgm:t>
        <a:bodyPr anchor="ctr"/>
        <a:lstStyle/>
        <a:p>
          <a:r>
            <a:rPr lang="en-US" sz="2000">
              <a:solidFill>
                <a:srgbClr val="00073B"/>
              </a:solidFill>
              <a:latin typeface="Montserrat" panose="02000505000000020004" pitchFamily="2" charset="0"/>
            </a:rPr>
            <a:t>Teammate may retrieve the ball and pass it to her fouled teammate within 4m of the site of the foul</a:t>
          </a:r>
        </a:p>
      </dgm:t>
    </dgm:pt>
    <dgm:pt modelId="{C31381DB-1010-4125-89FF-020FE3F232B6}" type="parTrans" cxnId="{EDB669E0-8839-4970-85F7-776B161965E1}">
      <dgm:prSet/>
      <dgm:spPr/>
      <dgm:t>
        <a:bodyPr/>
        <a:lstStyle/>
        <a:p>
          <a:endParaRPr lang="en-US"/>
        </a:p>
      </dgm:t>
    </dgm:pt>
    <dgm:pt modelId="{E3D264CD-79CE-4B8B-A5CB-DA0C027A398B}" type="sibTrans" cxnId="{EDB669E0-8839-4970-85F7-776B161965E1}">
      <dgm:prSet/>
      <dgm:spPr/>
      <dgm:t>
        <a:bodyPr/>
        <a:lstStyle/>
        <a:p>
          <a:endParaRPr lang="en-US"/>
        </a:p>
      </dgm:t>
    </dgm:pt>
    <dgm:pt modelId="{66DF0AC4-D5CD-4B79-AB2F-F9D1CC3A7CEE}">
      <dgm:prSet custT="1"/>
      <dgm:spPr/>
      <dgm:t>
        <a:bodyPr anchor="ctr"/>
        <a:lstStyle/>
        <a:p>
          <a:r>
            <a:rPr lang="en-US" sz="2000">
              <a:solidFill>
                <a:srgbClr val="00073B"/>
              </a:solidFill>
              <a:latin typeface="Montserrat" panose="02000505000000020004" pitchFamily="2" charset="0"/>
            </a:rPr>
            <a:t>Player may pick up the ball and return to within 4m to the site of the foul</a:t>
          </a:r>
        </a:p>
      </dgm:t>
    </dgm:pt>
    <dgm:pt modelId="{4423D6BB-B5DF-4AD9-AD40-F5DA96BE696E}" type="parTrans" cxnId="{1931131E-83A2-4782-BF76-C2271148F4C4}">
      <dgm:prSet/>
      <dgm:spPr/>
      <dgm:t>
        <a:bodyPr/>
        <a:lstStyle/>
        <a:p>
          <a:endParaRPr lang="en-US"/>
        </a:p>
      </dgm:t>
    </dgm:pt>
    <dgm:pt modelId="{BBA124E5-F655-4892-9C5D-AD6B25CB66C3}" type="sibTrans" cxnId="{1931131E-83A2-4782-BF76-C2271148F4C4}">
      <dgm:prSet/>
      <dgm:spPr/>
      <dgm:t>
        <a:bodyPr/>
        <a:lstStyle/>
        <a:p>
          <a:endParaRPr lang="en-US"/>
        </a:p>
      </dgm:t>
    </dgm:pt>
    <dgm:pt modelId="{47831924-9A95-4AA0-9C65-1803DD6ED7C9}" type="pres">
      <dgm:prSet presAssocID="{3E9B75AA-491E-42B3-969A-4264CEFBF374}" presName="Name0" presStyleCnt="0">
        <dgm:presLayoutVars>
          <dgm:dir/>
          <dgm:animLvl val="lvl"/>
          <dgm:resizeHandles/>
        </dgm:presLayoutVars>
      </dgm:prSet>
      <dgm:spPr/>
    </dgm:pt>
    <dgm:pt modelId="{8E74D316-33BA-4127-A831-B4271ED30276}" type="pres">
      <dgm:prSet presAssocID="{FE95450E-E73C-4F2A-9251-7CDF85AD9F55}" presName="linNode" presStyleCnt="0"/>
      <dgm:spPr/>
    </dgm:pt>
    <dgm:pt modelId="{2E8E13F3-CC11-490C-897B-874CB428D5C7}" type="pres">
      <dgm:prSet presAssocID="{FE95450E-E73C-4F2A-9251-7CDF85AD9F55}" presName="parentShp" presStyleLbl="node1" presStyleIdx="0" presStyleCnt="2">
        <dgm:presLayoutVars>
          <dgm:bulletEnabled val="1"/>
        </dgm:presLayoutVars>
      </dgm:prSet>
      <dgm:spPr/>
    </dgm:pt>
    <dgm:pt modelId="{A3A2C7AB-C4F2-4BF0-9229-6CB0127C7137}" type="pres">
      <dgm:prSet presAssocID="{FE95450E-E73C-4F2A-9251-7CDF85AD9F55}" presName="childShp" presStyleLbl="bgAccFollowNode1" presStyleIdx="0" presStyleCnt="2">
        <dgm:presLayoutVars>
          <dgm:bulletEnabled val="1"/>
        </dgm:presLayoutVars>
      </dgm:prSet>
      <dgm:spPr/>
    </dgm:pt>
    <dgm:pt modelId="{2DFF8B1E-DB8D-4E6A-A4DC-267AFE4EA144}" type="pres">
      <dgm:prSet presAssocID="{59E1D444-1C6E-430A-8B27-568E3562DE14}" presName="spacing" presStyleCnt="0"/>
      <dgm:spPr/>
    </dgm:pt>
    <dgm:pt modelId="{E44A076F-0399-4619-B585-7805DB240277}" type="pres">
      <dgm:prSet presAssocID="{5F6303D5-CE0A-4857-A81B-96CA63CD9683}" presName="linNode" presStyleCnt="0"/>
      <dgm:spPr/>
    </dgm:pt>
    <dgm:pt modelId="{89980D24-68B2-4F02-AF04-145B37893314}" type="pres">
      <dgm:prSet presAssocID="{5F6303D5-CE0A-4857-A81B-96CA63CD9683}" presName="parentShp" presStyleLbl="node1" presStyleIdx="1" presStyleCnt="2">
        <dgm:presLayoutVars>
          <dgm:bulletEnabled val="1"/>
        </dgm:presLayoutVars>
      </dgm:prSet>
      <dgm:spPr/>
    </dgm:pt>
    <dgm:pt modelId="{E5054799-0AC1-4F8D-89C3-AC6F0257114B}" type="pres">
      <dgm:prSet presAssocID="{5F6303D5-CE0A-4857-A81B-96CA63CD9683}" presName="childShp" presStyleLbl="bgAccFollowNode1" presStyleIdx="1" presStyleCnt="2">
        <dgm:presLayoutVars>
          <dgm:bulletEnabled val="1"/>
        </dgm:presLayoutVars>
      </dgm:prSet>
      <dgm:spPr/>
    </dgm:pt>
  </dgm:ptLst>
  <dgm:cxnLst>
    <dgm:cxn modelId="{1931131E-83A2-4782-BF76-C2271148F4C4}" srcId="{FE95450E-E73C-4F2A-9251-7CDF85AD9F55}" destId="{66DF0AC4-D5CD-4B79-AB2F-F9D1CC3A7CEE}" srcOrd="0" destOrd="0" parTransId="{4423D6BB-B5DF-4AD9-AD40-F5DA96BE696E}" sibTransId="{BBA124E5-F655-4892-9C5D-AD6B25CB66C3}"/>
    <dgm:cxn modelId="{C100485F-E275-7C43-A788-D9E983550869}" type="presOf" srcId="{66DF0AC4-D5CD-4B79-AB2F-F9D1CC3A7CEE}" destId="{A3A2C7AB-C4F2-4BF0-9229-6CB0127C7137}" srcOrd="0" destOrd="0" presId="urn:microsoft.com/office/officeart/2005/8/layout/vList6"/>
    <dgm:cxn modelId="{20DC2069-205F-4ECF-BE2E-EAE741E0122F}" type="presOf" srcId="{FE95450E-E73C-4F2A-9251-7CDF85AD9F55}" destId="{2E8E13F3-CC11-490C-897B-874CB428D5C7}" srcOrd="0" destOrd="0" presId="urn:microsoft.com/office/officeart/2005/8/layout/vList6"/>
    <dgm:cxn modelId="{EA2A6975-D6FB-4EC1-BAD6-3DEA07ABECC0}" srcId="{3E9B75AA-491E-42B3-969A-4264CEFBF374}" destId="{FE95450E-E73C-4F2A-9251-7CDF85AD9F55}" srcOrd="0" destOrd="0" parTransId="{86A22965-B312-413B-BB34-98AED202D1FF}" sibTransId="{59E1D444-1C6E-430A-8B27-568E3562DE14}"/>
    <dgm:cxn modelId="{7BE4889A-EDBA-468B-9B74-D36C9336A4EC}" type="presOf" srcId="{3E9B75AA-491E-42B3-969A-4264CEFBF374}" destId="{47831924-9A95-4AA0-9C65-1803DD6ED7C9}" srcOrd="0" destOrd="0" presId="urn:microsoft.com/office/officeart/2005/8/layout/vList6"/>
    <dgm:cxn modelId="{04EBB3A5-9BBB-41B9-A036-4D4978630681}" type="presOf" srcId="{5F6303D5-CE0A-4857-A81B-96CA63CD9683}" destId="{89980D24-68B2-4F02-AF04-145B37893314}" srcOrd="0" destOrd="0" presId="urn:microsoft.com/office/officeart/2005/8/layout/vList6"/>
    <dgm:cxn modelId="{501469BC-4E00-44F6-B2BA-C68ED24DA34B}" type="presOf" srcId="{9A6A3DC3-5F3F-4851-B504-8949513B4C93}" destId="{E5054799-0AC1-4F8D-89C3-AC6F0257114B}" srcOrd="0" destOrd="0" presId="urn:microsoft.com/office/officeart/2005/8/layout/vList6"/>
    <dgm:cxn modelId="{EDB669E0-8839-4970-85F7-776B161965E1}" srcId="{5F6303D5-CE0A-4857-A81B-96CA63CD9683}" destId="{9A6A3DC3-5F3F-4851-B504-8949513B4C93}" srcOrd="0" destOrd="0" parTransId="{C31381DB-1010-4125-89FF-020FE3F232B6}" sibTransId="{E3D264CD-79CE-4B8B-A5CB-DA0C027A398B}"/>
    <dgm:cxn modelId="{F18241F6-3A63-4713-9609-F9BFC0767772}" srcId="{3E9B75AA-491E-42B3-969A-4264CEFBF374}" destId="{5F6303D5-CE0A-4857-A81B-96CA63CD9683}" srcOrd="1" destOrd="0" parTransId="{359B874C-7480-4404-AD3F-B1FA06FECB10}" sibTransId="{467B505A-D0FC-433F-BCBC-97473A67CF33}"/>
    <dgm:cxn modelId="{96641AE8-640E-413E-853D-C4A6731AD62A}" type="presParOf" srcId="{47831924-9A95-4AA0-9C65-1803DD6ED7C9}" destId="{8E74D316-33BA-4127-A831-B4271ED30276}" srcOrd="0" destOrd="0" presId="urn:microsoft.com/office/officeart/2005/8/layout/vList6"/>
    <dgm:cxn modelId="{7725055D-A299-4461-8709-EF5EF6EB2E89}" type="presParOf" srcId="{8E74D316-33BA-4127-A831-B4271ED30276}" destId="{2E8E13F3-CC11-490C-897B-874CB428D5C7}" srcOrd="0" destOrd="0" presId="urn:microsoft.com/office/officeart/2005/8/layout/vList6"/>
    <dgm:cxn modelId="{273029A8-7C79-4536-8C30-64C29EE11A59}" type="presParOf" srcId="{8E74D316-33BA-4127-A831-B4271ED30276}" destId="{A3A2C7AB-C4F2-4BF0-9229-6CB0127C7137}" srcOrd="1" destOrd="0" presId="urn:microsoft.com/office/officeart/2005/8/layout/vList6"/>
    <dgm:cxn modelId="{09972BEB-3049-4D4C-98B5-4FA228018284}" type="presParOf" srcId="{47831924-9A95-4AA0-9C65-1803DD6ED7C9}" destId="{2DFF8B1E-DB8D-4E6A-A4DC-267AFE4EA144}" srcOrd="1" destOrd="0" presId="urn:microsoft.com/office/officeart/2005/8/layout/vList6"/>
    <dgm:cxn modelId="{BD7F5858-074F-4603-89A6-4C4053B6D7AB}" type="presParOf" srcId="{47831924-9A95-4AA0-9C65-1803DD6ED7C9}" destId="{E44A076F-0399-4619-B585-7805DB240277}" srcOrd="2" destOrd="0" presId="urn:microsoft.com/office/officeart/2005/8/layout/vList6"/>
    <dgm:cxn modelId="{A5A39D24-EA16-4A1D-8DD8-0C5FC27695A0}" type="presParOf" srcId="{E44A076F-0399-4619-B585-7805DB240277}" destId="{89980D24-68B2-4F02-AF04-145B37893314}" srcOrd="0" destOrd="0" presId="urn:microsoft.com/office/officeart/2005/8/layout/vList6"/>
    <dgm:cxn modelId="{82998F45-C332-4DF8-951E-6648E0475D23}" type="presParOf" srcId="{E44A076F-0399-4619-B585-7805DB240277}" destId="{E5054799-0AC1-4F8D-89C3-AC6F0257114B}"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27D0ED6-021C-42A6-BC1A-6348F0314ECA}" type="doc">
      <dgm:prSet loTypeId="urn:microsoft.com/office/officeart/2005/8/layout/vList3" loCatId="list" qsTypeId="urn:microsoft.com/office/officeart/2005/8/quickstyle/simple1" qsCatId="simple" csTypeId="urn:microsoft.com/office/officeart/2005/8/colors/accent1_2" csCatId="accent1" phldr="1"/>
      <dgm:spPr/>
    </dgm:pt>
    <dgm:pt modelId="{503F43D7-A923-4F2C-802B-944689D364F0}">
      <dgm:prSet phldrT="[Text]" custT="1"/>
      <dgm:spPr/>
      <dgm:t>
        <a:bodyPr/>
        <a:lstStyle/>
        <a:p>
          <a:pPr algn="ctr"/>
          <a:r>
            <a:rPr lang="en-US" sz="2400">
              <a:latin typeface="Montserrat" panose="02000505000000020004" pitchFamily="2" charset="0"/>
            </a:rPr>
            <a:t>The player with the ball steps out of her settled stance</a:t>
          </a:r>
        </a:p>
      </dgm:t>
    </dgm:pt>
    <dgm:pt modelId="{94C83D59-66F3-4056-80E4-43A411431A70}" type="parTrans" cxnId="{B927DE28-5BBF-42F8-BEF0-4E33DBB21914}">
      <dgm:prSet/>
      <dgm:spPr/>
      <dgm:t>
        <a:bodyPr/>
        <a:lstStyle/>
        <a:p>
          <a:endParaRPr lang="en-US"/>
        </a:p>
      </dgm:t>
    </dgm:pt>
    <dgm:pt modelId="{377CCCCB-FC91-44F0-8762-2C3CE392126E}" type="sibTrans" cxnId="{B927DE28-5BBF-42F8-BEF0-4E33DBB21914}">
      <dgm:prSet/>
      <dgm:spPr/>
      <dgm:t>
        <a:bodyPr/>
        <a:lstStyle/>
        <a:p>
          <a:endParaRPr lang="en-US"/>
        </a:p>
      </dgm:t>
    </dgm:pt>
    <dgm:pt modelId="{A0AFB0EB-A37F-4D1A-92FD-0B1146C22BA0}">
      <dgm:prSet phldrT="[Text]" custT="1"/>
      <dgm:spPr/>
      <dgm:t>
        <a:bodyPr/>
        <a:lstStyle/>
        <a:p>
          <a:r>
            <a:rPr lang="en-US" sz="2400">
              <a:latin typeface="Montserrat" panose="02000505000000020004" pitchFamily="2" charset="0"/>
            </a:rPr>
            <a:t>The player with the ball passes to a teammate</a:t>
          </a:r>
        </a:p>
      </dgm:t>
    </dgm:pt>
    <dgm:pt modelId="{BD260B95-9B19-44D0-B9E9-C37501DE7095}" type="parTrans" cxnId="{174071C6-F81C-4C2D-8E28-648BB8CC0E48}">
      <dgm:prSet/>
      <dgm:spPr/>
      <dgm:t>
        <a:bodyPr/>
        <a:lstStyle/>
        <a:p>
          <a:endParaRPr lang="en-US"/>
        </a:p>
      </dgm:t>
    </dgm:pt>
    <dgm:pt modelId="{F60707E1-E14E-4061-BD94-2FF048F252B8}" type="sibTrans" cxnId="{174071C6-F81C-4C2D-8E28-648BB8CC0E48}">
      <dgm:prSet/>
      <dgm:spPr/>
      <dgm:t>
        <a:bodyPr/>
        <a:lstStyle/>
        <a:p>
          <a:endParaRPr lang="en-US"/>
        </a:p>
      </dgm:t>
    </dgm:pt>
    <dgm:pt modelId="{61524C97-B1C5-413E-9531-6755818BDB7D}" type="pres">
      <dgm:prSet presAssocID="{027D0ED6-021C-42A6-BC1A-6348F0314ECA}" presName="linearFlow" presStyleCnt="0">
        <dgm:presLayoutVars>
          <dgm:dir/>
          <dgm:resizeHandles val="exact"/>
        </dgm:presLayoutVars>
      </dgm:prSet>
      <dgm:spPr/>
    </dgm:pt>
    <dgm:pt modelId="{99FFA033-42C0-4F28-9E3C-35C1FA94301A}" type="pres">
      <dgm:prSet presAssocID="{503F43D7-A923-4F2C-802B-944689D364F0}" presName="composite" presStyleCnt="0"/>
      <dgm:spPr/>
    </dgm:pt>
    <dgm:pt modelId="{BF9051D0-7BD6-4726-96ED-115DD1EFCCAA}" type="pres">
      <dgm:prSet presAssocID="{503F43D7-A923-4F2C-802B-944689D364F0}" presName="imgShp"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38100">
          <a:solidFill>
            <a:srgbClr val="FFCC00"/>
          </a:solidFill>
        </a:ln>
      </dgm:spPr>
    </dgm:pt>
    <dgm:pt modelId="{F6FF013F-1312-4009-8A25-A98413D9809A}" type="pres">
      <dgm:prSet presAssocID="{503F43D7-A923-4F2C-802B-944689D364F0}" presName="txShp" presStyleLbl="node1" presStyleIdx="0" presStyleCnt="2">
        <dgm:presLayoutVars>
          <dgm:bulletEnabled val="1"/>
        </dgm:presLayoutVars>
      </dgm:prSet>
      <dgm:spPr/>
    </dgm:pt>
    <dgm:pt modelId="{35FC701A-BD66-44DE-9A0E-A44F3B9D8A92}" type="pres">
      <dgm:prSet presAssocID="{377CCCCB-FC91-44F0-8762-2C3CE392126E}" presName="spacing" presStyleCnt="0"/>
      <dgm:spPr/>
    </dgm:pt>
    <dgm:pt modelId="{03101EC5-8A97-48D0-96CB-54BF5BEFCEB1}" type="pres">
      <dgm:prSet presAssocID="{A0AFB0EB-A37F-4D1A-92FD-0B1146C22BA0}" presName="composite" presStyleCnt="0"/>
      <dgm:spPr/>
    </dgm:pt>
    <dgm:pt modelId="{4AE08B35-BA26-4C7C-B26D-B2BE37ECC9C8}" type="pres">
      <dgm:prSet presAssocID="{A0AFB0EB-A37F-4D1A-92FD-0B1146C22BA0}" presName="imgShp"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a:ln w="38100">
          <a:solidFill>
            <a:srgbClr val="FFCC00"/>
          </a:solidFill>
        </a:ln>
      </dgm:spPr>
    </dgm:pt>
    <dgm:pt modelId="{6EE10C19-A9B2-432A-BCB9-578856A973DB}" type="pres">
      <dgm:prSet presAssocID="{A0AFB0EB-A37F-4D1A-92FD-0B1146C22BA0}" presName="txShp" presStyleLbl="node1" presStyleIdx="1" presStyleCnt="2">
        <dgm:presLayoutVars>
          <dgm:bulletEnabled val="1"/>
        </dgm:presLayoutVars>
      </dgm:prSet>
      <dgm:spPr/>
    </dgm:pt>
  </dgm:ptLst>
  <dgm:cxnLst>
    <dgm:cxn modelId="{73E55C04-634A-48F7-93A8-1424BA8CB0C1}" type="presOf" srcId="{A0AFB0EB-A37F-4D1A-92FD-0B1146C22BA0}" destId="{6EE10C19-A9B2-432A-BCB9-578856A973DB}" srcOrd="0" destOrd="0" presId="urn:microsoft.com/office/officeart/2005/8/layout/vList3"/>
    <dgm:cxn modelId="{9500381A-CD17-4681-9CCC-040C614CF22C}" type="presOf" srcId="{503F43D7-A923-4F2C-802B-944689D364F0}" destId="{F6FF013F-1312-4009-8A25-A98413D9809A}" srcOrd="0" destOrd="0" presId="urn:microsoft.com/office/officeart/2005/8/layout/vList3"/>
    <dgm:cxn modelId="{B927DE28-5BBF-42F8-BEF0-4E33DBB21914}" srcId="{027D0ED6-021C-42A6-BC1A-6348F0314ECA}" destId="{503F43D7-A923-4F2C-802B-944689D364F0}" srcOrd="0" destOrd="0" parTransId="{94C83D59-66F3-4056-80E4-43A411431A70}" sibTransId="{377CCCCB-FC91-44F0-8762-2C3CE392126E}"/>
    <dgm:cxn modelId="{619DBE67-3ACC-4F6A-8CE5-F9704B62B06A}" type="presOf" srcId="{027D0ED6-021C-42A6-BC1A-6348F0314ECA}" destId="{61524C97-B1C5-413E-9531-6755818BDB7D}" srcOrd="0" destOrd="0" presId="urn:microsoft.com/office/officeart/2005/8/layout/vList3"/>
    <dgm:cxn modelId="{174071C6-F81C-4C2D-8E28-648BB8CC0E48}" srcId="{027D0ED6-021C-42A6-BC1A-6348F0314ECA}" destId="{A0AFB0EB-A37F-4D1A-92FD-0B1146C22BA0}" srcOrd="1" destOrd="0" parTransId="{BD260B95-9B19-44D0-B9E9-C37501DE7095}" sibTransId="{F60707E1-E14E-4061-BD94-2FF048F252B8}"/>
    <dgm:cxn modelId="{1539312A-A35B-43B6-8472-51E4CC167E30}" type="presParOf" srcId="{61524C97-B1C5-413E-9531-6755818BDB7D}" destId="{99FFA033-42C0-4F28-9E3C-35C1FA94301A}" srcOrd="0" destOrd="0" presId="urn:microsoft.com/office/officeart/2005/8/layout/vList3"/>
    <dgm:cxn modelId="{3C234794-8485-4715-8AFE-07F823CAB848}" type="presParOf" srcId="{99FFA033-42C0-4F28-9E3C-35C1FA94301A}" destId="{BF9051D0-7BD6-4726-96ED-115DD1EFCCAA}" srcOrd="0" destOrd="0" presId="urn:microsoft.com/office/officeart/2005/8/layout/vList3"/>
    <dgm:cxn modelId="{7C04F355-7717-4E5A-B205-C7FEFDE60F38}" type="presParOf" srcId="{99FFA033-42C0-4F28-9E3C-35C1FA94301A}" destId="{F6FF013F-1312-4009-8A25-A98413D9809A}" srcOrd="1" destOrd="0" presId="urn:microsoft.com/office/officeart/2005/8/layout/vList3"/>
    <dgm:cxn modelId="{0C575780-F38E-4F53-A5B0-4374491A24F4}" type="presParOf" srcId="{61524C97-B1C5-413E-9531-6755818BDB7D}" destId="{35FC701A-BD66-44DE-9A0E-A44F3B9D8A92}" srcOrd="1" destOrd="0" presId="urn:microsoft.com/office/officeart/2005/8/layout/vList3"/>
    <dgm:cxn modelId="{17B566C3-06A9-4A63-86D5-7BF636CE420D}" type="presParOf" srcId="{61524C97-B1C5-413E-9531-6755818BDB7D}" destId="{03101EC5-8A97-48D0-96CB-54BF5BEFCEB1}" srcOrd="2" destOrd="0" presId="urn:microsoft.com/office/officeart/2005/8/layout/vList3"/>
    <dgm:cxn modelId="{29E36345-B776-455E-8813-E62675D26F90}" type="presParOf" srcId="{03101EC5-8A97-48D0-96CB-54BF5BEFCEB1}" destId="{4AE08B35-BA26-4C7C-B26D-B2BE37ECC9C8}" srcOrd="0" destOrd="0" presId="urn:microsoft.com/office/officeart/2005/8/layout/vList3"/>
    <dgm:cxn modelId="{969AB175-5B67-4C03-8A50-31AD49E69AFB}" type="presParOf" srcId="{03101EC5-8A97-48D0-96CB-54BF5BEFCEB1}" destId="{6EE10C19-A9B2-432A-BCB9-578856A973DB}"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3DEFC-8992-4BBA-BF1D-8548967D6E20}">
      <dsp:nvSpPr>
        <dsp:cNvPr id="0" name=""/>
        <dsp:cNvSpPr/>
      </dsp:nvSpPr>
      <dsp:spPr>
        <a:xfrm>
          <a:off x="0" y="0"/>
          <a:ext cx="6235700" cy="1759680"/>
        </a:xfrm>
        <a:prstGeom prst="round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a:t>To put us in the best position to </a:t>
          </a:r>
          <a:r>
            <a:rPr lang="en-US" sz="3200" b="1" kern="1200"/>
            <a:t>make the calls </a:t>
          </a:r>
          <a:r>
            <a:rPr lang="en-US" sz="3200" kern="1200"/>
            <a:t>that allow us to keep the game </a:t>
          </a:r>
          <a:r>
            <a:rPr lang="en-US" sz="3200" b="1" kern="1200"/>
            <a:t>safe</a:t>
          </a:r>
          <a:r>
            <a:rPr lang="en-US" sz="3200" kern="1200"/>
            <a:t> and </a:t>
          </a:r>
          <a:r>
            <a:rPr lang="en-US" sz="3200" b="1" kern="1200"/>
            <a:t>fair</a:t>
          </a:r>
          <a:r>
            <a:rPr lang="en-US" sz="3200" kern="1200"/>
            <a:t>.</a:t>
          </a:r>
        </a:p>
      </dsp:txBody>
      <dsp:txXfrm>
        <a:off x="85900" y="85900"/>
        <a:ext cx="6063900" cy="1587880"/>
      </dsp:txXfrm>
    </dsp:sp>
    <dsp:sp modelId="{37248E3A-0CF2-4FBB-BC0C-28FA627C51CF}">
      <dsp:nvSpPr>
        <dsp:cNvPr id="0" name=""/>
        <dsp:cNvSpPr/>
      </dsp:nvSpPr>
      <dsp:spPr>
        <a:xfrm>
          <a:off x="0" y="1947132"/>
          <a:ext cx="6235700" cy="1759680"/>
        </a:xfrm>
        <a:prstGeom prst="roundRect">
          <a:avLst/>
        </a:prstGeom>
        <a:gradFill rotWithShape="0">
          <a:gsLst>
            <a:gs pos="0">
              <a:schemeClr val="accent1">
                <a:shade val="80000"/>
                <a:hueOff val="349283"/>
                <a:satOff val="-6256"/>
                <a:lumOff val="26585"/>
                <a:alphaOff val="0"/>
                <a:satMod val="103000"/>
                <a:lumMod val="102000"/>
                <a:tint val="94000"/>
              </a:schemeClr>
            </a:gs>
            <a:gs pos="50000">
              <a:schemeClr val="accent1">
                <a:shade val="80000"/>
                <a:hueOff val="349283"/>
                <a:satOff val="-6256"/>
                <a:lumOff val="26585"/>
                <a:alphaOff val="0"/>
                <a:satMod val="110000"/>
                <a:lumMod val="100000"/>
                <a:shade val="100000"/>
              </a:schemeClr>
            </a:gs>
            <a:gs pos="100000">
              <a:schemeClr val="accent1">
                <a:shade val="80000"/>
                <a:hueOff val="349283"/>
                <a:satOff val="-6256"/>
                <a:lumOff val="2658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a:t>To work as a TEAM to </a:t>
          </a:r>
          <a:r>
            <a:rPr lang="en-US" sz="3200" b="1" kern="1200"/>
            <a:t>cover all areas </a:t>
          </a:r>
          <a:r>
            <a:rPr lang="en-US" sz="3200" kern="1200"/>
            <a:t>of the field efficiently and consistently.</a:t>
          </a:r>
        </a:p>
      </dsp:txBody>
      <dsp:txXfrm>
        <a:off x="85900" y="2033032"/>
        <a:ext cx="6063900" cy="15878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AEF2DE-A589-456E-84C0-FC50746C05ED}">
      <dsp:nvSpPr>
        <dsp:cNvPr id="0" name=""/>
        <dsp:cNvSpPr/>
      </dsp:nvSpPr>
      <dsp:spPr>
        <a:xfrm>
          <a:off x="2350077" y="-32986"/>
          <a:ext cx="5208207" cy="5208207"/>
        </a:xfrm>
        <a:prstGeom prst="circularArrow">
          <a:avLst>
            <a:gd name="adj1" fmla="val 5544"/>
            <a:gd name="adj2" fmla="val 330680"/>
            <a:gd name="adj3" fmla="val 13744057"/>
            <a:gd name="adj4" fmla="val 17405389"/>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63A484-0509-4527-BC99-DC81C7016E95}">
      <dsp:nvSpPr>
        <dsp:cNvPr id="0" name=""/>
        <dsp:cNvSpPr/>
      </dsp:nvSpPr>
      <dsp:spPr>
        <a:xfrm>
          <a:off x="3718055" y="1829"/>
          <a:ext cx="2472252" cy="123612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Character</a:t>
          </a:r>
        </a:p>
      </dsp:txBody>
      <dsp:txXfrm>
        <a:off x="3778398" y="62172"/>
        <a:ext cx="2351566" cy="1115440"/>
      </dsp:txXfrm>
    </dsp:sp>
    <dsp:sp modelId="{915353FE-A73E-475C-8E00-DDCDD04FDE75}">
      <dsp:nvSpPr>
        <dsp:cNvPr id="0" name=""/>
        <dsp:cNvSpPr/>
      </dsp:nvSpPr>
      <dsp:spPr>
        <a:xfrm>
          <a:off x="5830336" y="1536491"/>
          <a:ext cx="2472252" cy="1236126"/>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Attitude</a:t>
          </a:r>
        </a:p>
      </dsp:txBody>
      <dsp:txXfrm>
        <a:off x="5890679" y="1596834"/>
        <a:ext cx="2351566" cy="1115440"/>
      </dsp:txXfrm>
    </dsp:sp>
    <dsp:sp modelId="{EF2F0A33-D4C6-4855-8CAD-54A74C2DAEFE}">
      <dsp:nvSpPr>
        <dsp:cNvPr id="0" name=""/>
        <dsp:cNvSpPr/>
      </dsp:nvSpPr>
      <dsp:spPr>
        <a:xfrm>
          <a:off x="5023516" y="4019627"/>
          <a:ext cx="2472252" cy="1236126"/>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Excellence</a:t>
          </a:r>
        </a:p>
      </dsp:txBody>
      <dsp:txXfrm>
        <a:off x="5083859" y="4079970"/>
        <a:ext cx="2351566" cy="1115440"/>
      </dsp:txXfrm>
    </dsp:sp>
    <dsp:sp modelId="{BD7723C5-4602-4F19-895D-FA3B8E8D0A17}">
      <dsp:nvSpPr>
        <dsp:cNvPr id="0" name=""/>
        <dsp:cNvSpPr/>
      </dsp:nvSpPr>
      <dsp:spPr>
        <a:xfrm>
          <a:off x="2412593" y="4019627"/>
          <a:ext cx="2472252" cy="1236126"/>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Competency</a:t>
          </a:r>
        </a:p>
      </dsp:txBody>
      <dsp:txXfrm>
        <a:off x="2472936" y="4079970"/>
        <a:ext cx="2351566" cy="1115440"/>
      </dsp:txXfrm>
    </dsp:sp>
    <dsp:sp modelId="{BAEBFC27-7789-4A6C-9CC8-4D01BC053DED}">
      <dsp:nvSpPr>
        <dsp:cNvPr id="0" name=""/>
        <dsp:cNvSpPr/>
      </dsp:nvSpPr>
      <dsp:spPr>
        <a:xfrm>
          <a:off x="1605773" y="1536491"/>
          <a:ext cx="2472252" cy="123612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Conduct</a:t>
          </a:r>
        </a:p>
      </dsp:txBody>
      <dsp:txXfrm>
        <a:off x="1666116" y="1596834"/>
        <a:ext cx="2351566" cy="11154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F4E86-4328-4326-8631-D00FBC5AF5B7}">
      <dsp:nvSpPr>
        <dsp:cNvPr id="0" name=""/>
        <dsp:cNvSpPr/>
      </dsp:nvSpPr>
      <dsp:spPr>
        <a:xfrm>
          <a:off x="846058" y="0"/>
          <a:ext cx="9588658" cy="461645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59B90D-1FBB-434A-9C90-D7308742BC0A}">
      <dsp:nvSpPr>
        <dsp:cNvPr id="0" name=""/>
        <dsp:cNvSpPr/>
      </dsp:nvSpPr>
      <dsp:spPr>
        <a:xfrm>
          <a:off x="4974" y="1384935"/>
          <a:ext cx="2134423" cy="18465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Managing the clock</a:t>
          </a:r>
        </a:p>
      </dsp:txBody>
      <dsp:txXfrm>
        <a:off x="95117" y="1475078"/>
        <a:ext cx="1954137" cy="1666294"/>
      </dsp:txXfrm>
    </dsp:sp>
    <dsp:sp modelId="{52EE65BC-94D4-486E-A846-9C3D53201188}">
      <dsp:nvSpPr>
        <dsp:cNvPr id="0" name=""/>
        <dsp:cNvSpPr/>
      </dsp:nvSpPr>
      <dsp:spPr>
        <a:xfrm>
          <a:off x="2246119" y="1384935"/>
          <a:ext cx="2134423" cy="184658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Recognizing and handling fouls </a:t>
          </a:r>
        </a:p>
      </dsp:txBody>
      <dsp:txXfrm>
        <a:off x="2336262" y="1475078"/>
        <a:ext cx="1954137" cy="1666294"/>
      </dsp:txXfrm>
    </dsp:sp>
    <dsp:sp modelId="{D3370716-5188-4F58-A1C0-BC059FFB361A}">
      <dsp:nvSpPr>
        <dsp:cNvPr id="0" name=""/>
        <dsp:cNvSpPr/>
      </dsp:nvSpPr>
      <dsp:spPr>
        <a:xfrm>
          <a:off x="4487264" y="1384935"/>
          <a:ext cx="2134423" cy="184658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Setting the tone of the game </a:t>
          </a:r>
        </a:p>
      </dsp:txBody>
      <dsp:txXfrm>
        <a:off x="4577407" y="1475078"/>
        <a:ext cx="1954137" cy="1666294"/>
      </dsp:txXfrm>
    </dsp:sp>
    <dsp:sp modelId="{5C13CDBB-E553-4CEC-B6EF-FCDC12ABCA4B}">
      <dsp:nvSpPr>
        <dsp:cNvPr id="0" name=""/>
        <dsp:cNvSpPr/>
      </dsp:nvSpPr>
      <dsp:spPr>
        <a:xfrm>
          <a:off x="6728410" y="1384935"/>
          <a:ext cx="2306245" cy="184658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Handling Unsportsmanlike Behavior</a:t>
          </a:r>
        </a:p>
      </dsp:txBody>
      <dsp:txXfrm>
        <a:off x="6818553" y="1475078"/>
        <a:ext cx="2125959" cy="1666294"/>
      </dsp:txXfrm>
    </dsp:sp>
    <dsp:sp modelId="{FC0564C2-DD74-469C-B789-C3D9B2D7853E}">
      <dsp:nvSpPr>
        <dsp:cNvPr id="0" name=""/>
        <dsp:cNvSpPr/>
      </dsp:nvSpPr>
      <dsp:spPr>
        <a:xfrm>
          <a:off x="9141376" y="1384935"/>
          <a:ext cx="2134423" cy="18465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a:t>Responding appropriately to players, coaches and spectators</a:t>
          </a:r>
        </a:p>
      </dsp:txBody>
      <dsp:txXfrm>
        <a:off x="9231519" y="1475078"/>
        <a:ext cx="1954137" cy="166629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0124E-CB23-B247-AB21-33689A3473F5}">
      <dsp:nvSpPr>
        <dsp:cNvPr id="0" name=""/>
        <dsp:cNvSpPr/>
      </dsp:nvSpPr>
      <dsp:spPr>
        <a:xfrm>
          <a:off x="62439" y="0"/>
          <a:ext cx="4652909" cy="52410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a:t>Dos</a:t>
          </a:r>
        </a:p>
      </dsp:txBody>
      <dsp:txXfrm>
        <a:off x="62439" y="0"/>
        <a:ext cx="4652909" cy="1572307"/>
      </dsp:txXfrm>
    </dsp:sp>
    <dsp:sp modelId="{CA9F114B-2AF8-9A4F-AACE-D1A3A339B131}">
      <dsp:nvSpPr>
        <dsp:cNvPr id="0" name=""/>
        <dsp:cNvSpPr/>
      </dsp:nvSpPr>
      <dsp:spPr>
        <a:xfrm>
          <a:off x="419429" y="1316999"/>
          <a:ext cx="3722327" cy="711726"/>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t>Answer questions</a:t>
          </a:r>
        </a:p>
      </dsp:txBody>
      <dsp:txXfrm>
        <a:off x="440275" y="1337845"/>
        <a:ext cx="3680635" cy="670034"/>
      </dsp:txXfrm>
    </dsp:sp>
    <dsp:sp modelId="{3F57DF0A-2C1A-C94B-838F-7C80A78F81BD}">
      <dsp:nvSpPr>
        <dsp:cNvPr id="0" name=""/>
        <dsp:cNvSpPr/>
      </dsp:nvSpPr>
      <dsp:spPr>
        <a:xfrm>
          <a:off x="395625" y="2230226"/>
          <a:ext cx="3645238" cy="1064259"/>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t>Diffuse volatile situations</a:t>
          </a:r>
        </a:p>
      </dsp:txBody>
      <dsp:txXfrm>
        <a:off x="426796" y="2261397"/>
        <a:ext cx="3582896" cy="1001917"/>
      </dsp:txXfrm>
    </dsp:sp>
    <dsp:sp modelId="{5F78C43E-15EF-0444-8143-8A4396235747}">
      <dsp:nvSpPr>
        <dsp:cNvPr id="0" name=""/>
        <dsp:cNvSpPr/>
      </dsp:nvSpPr>
      <dsp:spPr>
        <a:xfrm>
          <a:off x="419429" y="3379660"/>
          <a:ext cx="3722327" cy="449952"/>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t>Be clear and concise</a:t>
          </a:r>
        </a:p>
      </dsp:txBody>
      <dsp:txXfrm>
        <a:off x="432608" y="3392839"/>
        <a:ext cx="3695969" cy="423594"/>
      </dsp:txXfrm>
    </dsp:sp>
    <dsp:sp modelId="{FE440251-5666-E648-942F-F25669AF0FE7}">
      <dsp:nvSpPr>
        <dsp:cNvPr id="0" name=""/>
        <dsp:cNvSpPr/>
      </dsp:nvSpPr>
      <dsp:spPr>
        <a:xfrm>
          <a:off x="395606" y="4014403"/>
          <a:ext cx="3722327" cy="449952"/>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t>Respect players</a:t>
          </a:r>
        </a:p>
      </dsp:txBody>
      <dsp:txXfrm>
        <a:off x="408785" y="4027582"/>
        <a:ext cx="3695969" cy="423594"/>
      </dsp:txXfrm>
    </dsp:sp>
    <dsp:sp modelId="{8DDDFAC4-29B8-684F-9835-008D23D4951E}">
      <dsp:nvSpPr>
        <dsp:cNvPr id="0" name=""/>
        <dsp:cNvSpPr/>
      </dsp:nvSpPr>
      <dsp:spPr>
        <a:xfrm>
          <a:off x="395606" y="4683468"/>
          <a:ext cx="3722327" cy="449952"/>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t>Emphasize safety</a:t>
          </a:r>
        </a:p>
      </dsp:txBody>
      <dsp:txXfrm>
        <a:off x="408785" y="4696647"/>
        <a:ext cx="3695969" cy="423594"/>
      </dsp:txXfrm>
    </dsp:sp>
    <dsp:sp modelId="{38C07058-A047-2345-B5E1-C73A2FA6B9F9}">
      <dsp:nvSpPr>
        <dsp:cNvPr id="0" name=""/>
        <dsp:cNvSpPr/>
      </dsp:nvSpPr>
      <dsp:spPr>
        <a:xfrm>
          <a:off x="5006714" y="0"/>
          <a:ext cx="4652909" cy="52410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a:t>Don’ts</a:t>
          </a:r>
        </a:p>
      </dsp:txBody>
      <dsp:txXfrm>
        <a:off x="5006714" y="0"/>
        <a:ext cx="4652909" cy="1572307"/>
      </dsp:txXfrm>
    </dsp:sp>
    <dsp:sp modelId="{63C3404F-F26B-6846-8AB7-7B60FB330CCA}">
      <dsp:nvSpPr>
        <dsp:cNvPr id="0" name=""/>
        <dsp:cNvSpPr/>
      </dsp:nvSpPr>
      <dsp:spPr>
        <a:xfrm>
          <a:off x="5440886" y="1278479"/>
          <a:ext cx="3722327" cy="650393"/>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t>Yell at players</a:t>
          </a:r>
        </a:p>
      </dsp:txBody>
      <dsp:txXfrm>
        <a:off x="5459935" y="1297528"/>
        <a:ext cx="3684229" cy="612295"/>
      </dsp:txXfrm>
    </dsp:sp>
    <dsp:sp modelId="{3CBCD8DE-E922-D144-BD43-9DC0800BC96B}">
      <dsp:nvSpPr>
        <dsp:cNvPr id="0" name=""/>
        <dsp:cNvSpPr/>
      </dsp:nvSpPr>
      <dsp:spPr>
        <a:xfrm>
          <a:off x="5431804" y="2133400"/>
          <a:ext cx="3740492" cy="1153798"/>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t>Escalate negative emotions</a:t>
          </a:r>
        </a:p>
      </dsp:txBody>
      <dsp:txXfrm>
        <a:off x="5465598" y="2167194"/>
        <a:ext cx="3672904" cy="1086210"/>
      </dsp:txXfrm>
    </dsp:sp>
    <dsp:sp modelId="{D5D79337-E933-4846-9B0B-4F19B2E078FE}">
      <dsp:nvSpPr>
        <dsp:cNvPr id="0" name=""/>
        <dsp:cNvSpPr/>
      </dsp:nvSpPr>
      <dsp:spPr>
        <a:xfrm>
          <a:off x="5461024" y="3456845"/>
          <a:ext cx="3722327" cy="650393"/>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t>Threaten with cards</a:t>
          </a:r>
        </a:p>
      </dsp:txBody>
      <dsp:txXfrm>
        <a:off x="5480073" y="3475894"/>
        <a:ext cx="3684229" cy="612295"/>
      </dsp:txXfrm>
    </dsp:sp>
    <dsp:sp modelId="{9448E050-0E13-4E4B-A75F-CBE5CB556D5E}">
      <dsp:nvSpPr>
        <dsp:cNvPr id="0" name=""/>
        <dsp:cNvSpPr/>
      </dsp:nvSpPr>
      <dsp:spPr>
        <a:xfrm>
          <a:off x="5472005" y="4327828"/>
          <a:ext cx="3722327" cy="650393"/>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a:t>Coach  players</a:t>
          </a:r>
        </a:p>
      </dsp:txBody>
      <dsp:txXfrm>
        <a:off x="5491054" y="4346877"/>
        <a:ext cx="3684229" cy="6122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F8FD7-C228-4967-B3EA-9FD1A27B1138}">
      <dsp:nvSpPr>
        <dsp:cNvPr id="0" name=""/>
        <dsp:cNvSpPr/>
      </dsp:nvSpPr>
      <dsp:spPr>
        <a:xfrm rot="5400000">
          <a:off x="-392759" y="393827"/>
          <a:ext cx="2594105" cy="181587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a:t>Trail to Lead</a:t>
          </a:r>
        </a:p>
      </dsp:txBody>
      <dsp:txXfrm rot="-5400000">
        <a:off x="-3643" y="912648"/>
        <a:ext cx="1815874" cy="778231"/>
      </dsp:txXfrm>
    </dsp:sp>
    <dsp:sp modelId="{A190621B-C04C-4C62-B7EB-7BC81D985B62}">
      <dsp:nvSpPr>
        <dsp:cNvPr id="0" name=""/>
        <dsp:cNvSpPr/>
      </dsp:nvSpPr>
      <dsp:spPr>
        <a:xfrm rot="5400000">
          <a:off x="4455409" y="-2638467"/>
          <a:ext cx="1686168" cy="6972525"/>
        </a:xfrm>
        <a:prstGeom prst="round2SameRect">
          <a:avLst/>
        </a:prstGeom>
        <a:solidFill>
          <a:srgbClr val="FF7E79"/>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0688" tIns="15240" rIns="15240" bIns="15240" numCol="1" spcCol="1270" anchor="ctr" anchorCtr="0">
          <a:noAutofit/>
        </a:bodyPr>
        <a:lstStyle/>
        <a:p>
          <a:pPr marL="228600" lvl="1" indent="-228600" algn="l" defTabSz="1066800" rtl="0">
            <a:lnSpc>
              <a:spcPct val="90000"/>
            </a:lnSpc>
            <a:spcBef>
              <a:spcPct val="0"/>
            </a:spcBef>
            <a:spcAft>
              <a:spcPct val="15000"/>
            </a:spcAft>
            <a:buChar char="•"/>
          </a:pPr>
          <a:r>
            <a:rPr lang="en-US" sz="2400" kern="1200" dirty="0"/>
            <a:t>Stay ahead of and outside the ball</a:t>
          </a:r>
        </a:p>
        <a:p>
          <a:pPr marL="228600" lvl="1" indent="-228600" algn="l" defTabSz="1066800" rtl="0">
            <a:lnSpc>
              <a:spcPct val="90000"/>
            </a:lnSpc>
            <a:spcBef>
              <a:spcPct val="0"/>
            </a:spcBef>
            <a:spcAft>
              <a:spcPct val="15000"/>
            </a:spcAft>
            <a:buChar char="•"/>
          </a:pPr>
          <a:r>
            <a:rPr lang="en-US" sz="2400" kern="1200"/>
            <a:t>Position your body to keep play and players in your vision</a:t>
          </a:r>
        </a:p>
        <a:p>
          <a:pPr marL="228600" lvl="1" indent="-228600" algn="l" defTabSz="1066800" rtl="0">
            <a:lnSpc>
              <a:spcPct val="90000"/>
            </a:lnSpc>
            <a:spcBef>
              <a:spcPct val="0"/>
            </a:spcBef>
            <a:spcAft>
              <a:spcPct val="15000"/>
            </a:spcAft>
            <a:buChar char="•"/>
          </a:pPr>
          <a:r>
            <a:rPr lang="en-US" sz="2400" kern="1200"/>
            <a:t>Maintain a “view” of the action into CSA</a:t>
          </a:r>
        </a:p>
      </dsp:txBody>
      <dsp:txXfrm rot="-5400000">
        <a:off x="1812231" y="87023"/>
        <a:ext cx="6890213" cy="1521544"/>
      </dsp:txXfrm>
    </dsp:sp>
    <dsp:sp modelId="{9AE62DFD-7322-47F8-AE9A-35F75052FC13}">
      <dsp:nvSpPr>
        <dsp:cNvPr id="0" name=""/>
        <dsp:cNvSpPr/>
      </dsp:nvSpPr>
      <dsp:spPr>
        <a:xfrm rot="5400000">
          <a:off x="-392759" y="2705198"/>
          <a:ext cx="2594105" cy="1815874"/>
        </a:xfrm>
        <a:prstGeom prst="chevron">
          <a:avLst/>
        </a:prstGeom>
        <a:solidFill>
          <a:srgbClr val="FF0000"/>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a:t>Lead to Trail</a:t>
          </a:r>
        </a:p>
      </dsp:txBody>
      <dsp:txXfrm rot="-5400000">
        <a:off x="-3643" y="3224019"/>
        <a:ext cx="1815874" cy="778231"/>
      </dsp:txXfrm>
    </dsp:sp>
    <dsp:sp modelId="{5DB296D1-9535-4FE6-AF11-98907D0FCBA2}">
      <dsp:nvSpPr>
        <dsp:cNvPr id="0" name=""/>
        <dsp:cNvSpPr/>
      </dsp:nvSpPr>
      <dsp:spPr>
        <a:xfrm rot="5400000">
          <a:off x="4455409" y="-263866"/>
          <a:ext cx="1686168" cy="6987098"/>
        </a:xfrm>
        <a:prstGeom prst="round2Same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70688" tIns="15240" rIns="15240" bIns="15240" numCol="1" spcCol="1270" anchor="ctr" anchorCtr="0">
          <a:noAutofit/>
        </a:bodyPr>
        <a:lstStyle/>
        <a:p>
          <a:pPr marL="228600" lvl="1" indent="-228600" algn="l" defTabSz="1066800" rtl="0">
            <a:lnSpc>
              <a:spcPct val="90000"/>
            </a:lnSpc>
            <a:spcBef>
              <a:spcPct val="0"/>
            </a:spcBef>
            <a:spcAft>
              <a:spcPct val="15000"/>
            </a:spcAft>
            <a:buChar char="•"/>
          </a:pPr>
          <a:r>
            <a:rPr lang="en-US" sz="2400" kern="1200"/>
            <a:t>Count players ahead of you</a:t>
          </a:r>
        </a:p>
        <a:p>
          <a:pPr marL="228600" lvl="1" indent="-228600" algn="l" defTabSz="1066800" rtl="0">
            <a:lnSpc>
              <a:spcPct val="90000"/>
            </a:lnSpc>
            <a:spcBef>
              <a:spcPct val="0"/>
            </a:spcBef>
            <a:spcAft>
              <a:spcPct val="15000"/>
            </a:spcAft>
            <a:buChar char="•"/>
          </a:pPr>
          <a:r>
            <a:rPr lang="en-US" sz="2400" kern="1200"/>
            <a:t>Stay up with play, </a:t>
          </a:r>
          <a:r>
            <a:rPr lang="en-US" sz="2400" b="1" kern="1200"/>
            <a:t>run through </a:t>
          </a:r>
          <a:r>
            <a:rPr lang="en-US" sz="2400" b="0" kern="1200"/>
            <a:t>the</a:t>
          </a:r>
          <a:r>
            <a:rPr lang="en-US" sz="2400" b="1" kern="1200"/>
            <a:t> </a:t>
          </a:r>
          <a:r>
            <a:rPr lang="en-US" sz="2400" kern="1200"/>
            <a:t>restraining line</a:t>
          </a:r>
        </a:p>
        <a:p>
          <a:pPr marL="228600" lvl="1" indent="-228600" algn="l" defTabSz="1066800" rtl="0">
            <a:lnSpc>
              <a:spcPct val="90000"/>
            </a:lnSpc>
            <a:spcBef>
              <a:spcPct val="0"/>
            </a:spcBef>
            <a:spcAft>
              <a:spcPct val="15000"/>
            </a:spcAft>
            <a:buChar char="•"/>
          </a:pPr>
          <a:r>
            <a:rPr lang="en-US" sz="2400" kern="1200"/>
            <a:t>Anticipate where the play is going</a:t>
          </a:r>
        </a:p>
      </dsp:txBody>
      <dsp:txXfrm rot="-5400000">
        <a:off x="1804944" y="2468911"/>
        <a:ext cx="6904786" cy="15215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0A06F0-4220-4F19-96BE-69CCB3EDFE35}">
      <dsp:nvSpPr>
        <dsp:cNvPr id="0" name=""/>
        <dsp:cNvSpPr/>
      </dsp:nvSpPr>
      <dsp:spPr>
        <a:xfrm>
          <a:off x="0" y="344181"/>
          <a:ext cx="5794375"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BC2FE5-ED11-4DD9-A92F-2506C320EAEE}">
      <dsp:nvSpPr>
        <dsp:cNvPr id="0" name=""/>
        <dsp:cNvSpPr/>
      </dsp:nvSpPr>
      <dsp:spPr>
        <a:xfrm>
          <a:off x="289718" y="48981"/>
          <a:ext cx="4056062"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310" tIns="0" rIns="153310" bIns="0" numCol="1" spcCol="1270" anchor="ctr" anchorCtr="0">
          <a:noAutofit/>
        </a:bodyPr>
        <a:lstStyle/>
        <a:p>
          <a:pPr marL="0" lvl="0" indent="0" algn="l" defTabSz="889000" rtl="0">
            <a:lnSpc>
              <a:spcPct val="90000"/>
            </a:lnSpc>
            <a:spcBef>
              <a:spcPct val="0"/>
            </a:spcBef>
            <a:spcAft>
              <a:spcPct val="35000"/>
            </a:spcAft>
            <a:buNone/>
          </a:pPr>
          <a:r>
            <a:rPr lang="en-US" sz="2000" b="1" kern="1200"/>
            <a:t>Major Fouls</a:t>
          </a:r>
          <a:endParaRPr lang="en-US" sz="2000" kern="1200"/>
        </a:p>
      </dsp:txBody>
      <dsp:txXfrm>
        <a:off x="318539" y="77802"/>
        <a:ext cx="3998420" cy="532758"/>
      </dsp:txXfrm>
    </dsp:sp>
    <dsp:sp modelId="{C037CA70-5835-436E-8233-2F28E91B15BC}">
      <dsp:nvSpPr>
        <dsp:cNvPr id="0" name=""/>
        <dsp:cNvSpPr/>
      </dsp:nvSpPr>
      <dsp:spPr>
        <a:xfrm>
          <a:off x="0" y="1251381"/>
          <a:ext cx="5794375"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851B53-F589-4800-B5DD-AB37EC9D7B9D}">
      <dsp:nvSpPr>
        <dsp:cNvPr id="0" name=""/>
        <dsp:cNvSpPr/>
      </dsp:nvSpPr>
      <dsp:spPr>
        <a:xfrm>
          <a:off x="289718" y="956181"/>
          <a:ext cx="4056062"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310" tIns="0" rIns="153310" bIns="0" numCol="1" spcCol="1270" anchor="ctr" anchorCtr="0">
          <a:noAutofit/>
        </a:bodyPr>
        <a:lstStyle/>
        <a:p>
          <a:pPr marL="0" lvl="0" indent="0" algn="l" defTabSz="889000" rtl="0">
            <a:lnSpc>
              <a:spcPct val="90000"/>
            </a:lnSpc>
            <a:spcBef>
              <a:spcPct val="0"/>
            </a:spcBef>
            <a:spcAft>
              <a:spcPct val="35000"/>
            </a:spcAft>
            <a:buNone/>
          </a:pPr>
          <a:r>
            <a:rPr lang="en-US" sz="2000" b="1" kern="1200"/>
            <a:t>Minor Fouls</a:t>
          </a:r>
          <a:endParaRPr lang="en-US" sz="2000" kern="1200"/>
        </a:p>
      </dsp:txBody>
      <dsp:txXfrm>
        <a:off x="318539" y="985002"/>
        <a:ext cx="3998420" cy="532758"/>
      </dsp:txXfrm>
    </dsp:sp>
    <dsp:sp modelId="{0FB64A27-A2FC-46C1-9F1C-DBD0D60EFFCD}">
      <dsp:nvSpPr>
        <dsp:cNvPr id="0" name=""/>
        <dsp:cNvSpPr/>
      </dsp:nvSpPr>
      <dsp:spPr>
        <a:xfrm>
          <a:off x="0" y="2158581"/>
          <a:ext cx="5794375"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39D131-751E-4102-9A92-8F361AD84F98}">
      <dsp:nvSpPr>
        <dsp:cNvPr id="0" name=""/>
        <dsp:cNvSpPr/>
      </dsp:nvSpPr>
      <dsp:spPr>
        <a:xfrm>
          <a:off x="289718" y="1863381"/>
          <a:ext cx="4056062"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310" tIns="0" rIns="153310" bIns="0" numCol="1" spcCol="1270" anchor="ctr" anchorCtr="0">
          <a:noAutofit/>
        </a:bodyPr>
        <a:lstStyle/>
        <a:p>
          <a:pPr marL="0" lvl="0" indent="0" algn="l" defTabSz="889000" rtl="0">
            <a:lnSpc>
              <a:spcPct val="90000"/>
            </a:lnSpc>
            <a:spcBef>
              <a:spcPct val="0"/>
            </a:spcBef>
            <a:spcAft>
              <a:spcPct val="35000"/>
            </a:spcAft>
            <a:buNone/>
          </a:pPr>
          <a:r>
            <a:rPr lang="en-US" sz="2000" b="1" kern="1200"/>
            <a:t>Goal Circle Fouls</a:t>
          </a:r>
          <a:endParaRPr lang="en-US" sz="2000" kern="1200"/>
        </a:p>
      </dsp:txBody>
      <dsp:txXfrm>
        <a:off x="318539" y="1892202"/>
        <a:ext cx="3998420" cy="532758"/>
      </dsp:txXfrm>
    </dsp:sp>
    <dsp:sp modelId="{4F8D65A6-1999-43CF-B883-6838F3E5C376}">
      <dsp:nvSpPr>
        <dsp:cNvPr id="0" name=""/>
        <dsp:cNvSpPr/>
      </dsp:nvSpPr>
      <dsp:spPr>
        <a:xfrm>
          <a:off x="0" y="3065781"/>
          <a:ext cx="5794375"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162AB7-5A4B-4553-B55E-2D554D41EEEE}">
      <dsp:nvSpPr>
        <dsp:cNvPr id="0" name=""/>
        <dsp:cNvSpPr/>
      </dsp:nvSpPr>
      <dsp:spPr>
        <a:xfrm>
          <a:off x="289718" y="2770581"/>
          <a:ext cx="4056062"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310" tIns="0" rIns="153310" bIns="0" numCol="1" spcCol="1270" anchor="ctr" anchorCtr="0">
          <a:noAutofit/>
        </a:bodyPr>
        <a:lstStyle/>
        <a:p>
          <a:pPr marL="0" lvl="0" indent="0" algn="l" defTabSz="889000" rtl="0">
            <a:lnSpc>
              <a:spcPct val="90000"/>
            </a:lnSpc>
            <a:spcBef>
              <a:spcPct val="0"/>
            </a:spcBef>
            <a:spcAft>
              <a:spcPct val="35000"/>
            </a:spcAft>
            <a:buNone/>
          </a:pPr>
          <a:r>
            <a:rPr lang="en-US" sz="2000" b="1" kern="1200"/>
            <a:t>Misconduct and/or Suspension</a:t>
          </a:r>
          <a:endParaRPr lang="en-US" sz="2000" kern="1200"/>
        </a:p>
      </dsp:txBody>
      <dsp:txXfrm>
        <a:off x="318539" y="2799402"/>
        <a:ext cx="3998420" cy="532758"/>
      </dsp:txXfrm>
    </dsp:sp>
    <dsp:sp modelId="{CFEA369F-4E38-4F9E-ADED-1965B197528D}">
      <dsp:nvSpPr>
        <dsp:cNvPr id="0" name=""/>
        <dsp:cNvSpPr/>
      </dsp:nvSpPr>
      <dsp:spPr>
        <a:xfrm>
          <a:off x="0" y="3972981"/>
          <a:ext cx="4697210"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953B8B-7487-487C-8F09-B8159C90B1C4}">
      <dsp:nvSpPr>
        <dsp:cNvPr id="0" name=""/>
        <dsp:cNvSpPr/>
      </dsp:nvSpPr>
      <dsp:spPr>
        <a:xfrm>
          <a:off x="289718" y="3677781"/>
          <a:ext cx="4056062"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310" tIns="0" rIns="153310" bIns="0" numCol="1" spcCol="1270" anchor="ctr" anchorCtr="0">
          <a:noAutofit/>
        </a:bodyPr>
        <a:lstStyle/>
        <a:p>
          <a:pPr marL="0" lvl="0" indent="0" algn="l" defTabSz="889000" rtl="0">
            <a:lnSpc>
              <a:spcPct val="90000"/>
            </a:lnSpc>
            <a:spcBef>
              <a:spcPct val="0"/>
            </a:spcBef>
            <a:spcAft>
              <a:spcPct val="35000"/>
            </a:spcAft>
            <a:buNone/>
          </a:pPr>
          <a:r>
            <a:rPr lang="en-US" sz="2000" b="1" kern="1200"/>
            <a:t>Team Fouls</a:t>
          </a:r>
          <a:endParaRPr lang="en-US" sz="2000" kern="1200"/>
        </a:p>
      </dsp:txBody>
      <dsp:txXfrm>
        <a:off x="318539" y="3706602"/>
        <a:ext cx="3998420" cy="5327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6500FF-59E1-480D-BC7D-A3060CCA273A}">
      <dsp:nvSpPr>
        <dsp:cNvPr id="0" name=""/>
        <dsp:cNvSpPr/>
      </dsp:nvSpPr>
      <dsp:spPr>
        <a:xfrm>
          <a:off x="0" y="513180"/>
          <a:ext cx="9296400" cy="8064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31DC49-A4EC-41CE-BBC4-6339AAA3F50A}">
      <dsp:nvSpPr>
        <dsp:cNvPr id="0" name=""/>
        <dsp:cNvSpPr/>
      </dsp:nvSpPr>
      <dsp:spPr>
        <a:xfrm>
          <a:off x="355601" y="136448"/>
          <a:ext cx="6903720" cy="9446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5967" tIns="0" rIns="245967" bIns="0" numCol="1" spcCol="1270" anchor="ctr" anchorCtr="0">
          <a:noAutofit/>
        </a:bodyPr>
        <a:lstStyle/>
        <a:p>
          <a:pPr marL="0" lvl="0" indent="0" algn="l" defTabSz="1066800" rtl="0">
            <a:lnSpc>
              <a:spcPct val="90000"/>
            </a:lnSpc>
            <a:spcBef>
              <a:spcPct val="0"/>
            </a:spcBef>
            <a:spcAft>
              <a:spcPct val="35000"/>
            </a:spcAft>
            <a:buNone/>
          </a:pPr>
          <a:r>
            <a:rPr lang="en-US" sz="2400" kern="1200"/>
            <a:t>Call TIME OUT (whistle blast and ‘X’ overhead signal)</a:t>
          </a:r>
        </a:p>
      </dsp:txBody>
      <dsp:txXfrm>
        <a:off x="401715" y="182562"/>
        <a:ext cx="6811492" cy="852412"/>
      </dsp:txXfrm>
    </dsp:sp>
    <dsp:sp modelId="{C60C9A97-B491-4C94-B062-15888CB131F0}">
      <dsp:nvSpPr>
        <dsp:cNvPr id="0" name=""/>
        <dsp:cNvSpPr/>
      </dsp:nvSpPr>
      <dsp:spPr>
        <a:xfrm>
          <a:off x="0" y="1964700"/>
          <a:ext cx="9296400" cy="8064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B2BD0A-A328-499A-91B6-E1BF430497D4}">
      <dsp:nvSpPr>
        <dsp:cNvPr id="0" name=""/>
        <dsp:cNvSpPr/>
      </dsp:nvSpPr>
      <dsp:spPr>
        <a:xfrm>
          <a:off x="355601" y="1663407"/>
          <a:ext cx="7106949" cy="9446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5967" tIns="0" rIns="245967" bIns="0" numCol="1" spcCol="1270" anchor="ctr" anchorCtr="0">
          <a:noAutofit/>
        </a:bodyPr>
        <a:lstStyle/>
        <a:p>
          <a:pPr marL="0" lvl="0" indent="0" algn="l" defTabSz="1066800" rtl="0">
            <a:lnSpc>
              <a:spcPct val="90000"/>
            </a:lnSpc>
            <a:spcBef>
              <a:spcPct val="0"/>
            </a:spcBef>
            <a:spcAft>
              <a:spcPct val="35000"/>
            </a:spcAft>
            <a:buNone/>
          </a:pPr>
          <a:r>
            <a:rPr lang="en-US" sz="2400" kern="1200"/>
            <a:t>Beckon player to you, meet them halfway</a:t>
          </a:r>
        </a:p>
      </dsp:txBody>
      <dsp:txXfrm>
        <a:off x="401715" y="1709521"/>
        <a:ext cx="7014721" cy="852412"/>
      </dsp:txXfrm>
    </dsp:sp>
    <dsp:sp modelId="{4E77C676-FC87-419D-A9D7-2F9BC9671937}">
      <dsp:nvSpPr>
        <dsp:cNvPr id="0" name=""/>
        <dsp:cNvSpPr/>
      </dsp:nvSpPr>
      <dsp:spPr>
        <a:xfrm>
          <a:off x="0" y="3416220"/>
          <a:ext cx="9296400" cy="8064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252158-7162-48B9-B69B-25E6E1CFD9D4}">
      <dsp:nvSpPr>
        <dsp:cNvPr id="0" name=""/>
        <dsp:cNvSpPr/>
      </dsp:nvSpPr>
      <dsp:spPr>
        <a:xfrm>
          <a:off x="355601" y="3104280"/>
          <a:ext cx="7106949" cy="9446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5967" tIns="0" rIns="245967" bIns="0" numCol="1" spcCol="1270" anchor="ctr" anchorCtr="0">
          <a:noAutofit/>
        </a:bodyPr>
        <a:lstStyle/>
        <a:p>
          <a:pPr marL="0" lvl="0" indent="0" algn="l" defTabSz="1066800" rtl="0">
            <a:lnSpc>
              <a:spcPct val="90000"/>
            </a:lnSpc>
            <a:spcBef>
              <a:spcPct val="0"/>
            </a:spcBef>
            <a:spcAft>
              <a:spcPct val="35000"/>
            </a:spcAft>
            <a:buNone/>
          </a:pPr>
          <a:r>
            <a:rPr lang="en-US" sz="2400" kern="1200"/>
            <a:t>Face table, hold card up, show foul signal</a:t>
          </a:r>
        </a:p>
      </dsp:txBody>
      <dsp:txXfrm>
        <a:off x="401715" y="3150394"/>
        <a:ext cx="7014721" cy="852412"/>
      </dsp:txXfrm>
    </dsp:sp>
    <dsp:sp modelId="{9A747CAE-AE0D-428B-AE06-197B4CD425ED}">
      <dsp:nvSpPr>
        <dsp:cNvPr id="0" name=""/>
        <dsp:cNvSpPr/>
      </dsp:nvSpPr>
      <dsp:spPr>
        <a:xfrm>
          <a:off x="0" y="4867739"/>
          <a:ext cx="9296400" cy="8064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533A44-2F5B-4B9D-BEBA-847B605D77DC}">
      <dsp:nvSpPr>
        <dsp:cNvPr id="0" name=""/>
        <dsp:cNvSpPr/>
      </dsp:nvSpPr>
      <dsp:spPr>
        <a:xfrm>
          <a:off x="254000" y="4545154"/>
          <a:ext cx="7003805" cy="94464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5967" tIns="0" rIns="245967" bIns="0" numCol="1" spcCol="1270" anchor="t" anchorCtr="0">
          <a:noAutofit/>
        </a:bodyPr>
        <a:lstStyle/>
        <a:p>
          <a:pPr marL="0" lvl="0" indent="0" algn="l" defTabSz="1066800" rtl="0">
            <a:lnSpc>
              <a:spcPct val="90000"/>
            </a:lnSpc>
            <a:spcBef>
              <a:spcPct val="0"/>
            </a:spcBef>
            <a:spcAft>
              <a:spcPct val="35000"/>
            </a:spcAft>
            <a:buNone/>
          </a:pPr>
          <a:r>
            <a:rPr lang="en-US" sz="2400" kern="1200"/>
            <a:t>Wait for player to be in Penalty Area and table to have information before restarting play</a:t>
          </a:r>
        </a:p>
      </dsp:txBody>
      <dsp:txXfrm>
        <a:off x="300114" y="4591268"/>
        <a:ext cx="6911577" cy="8524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9D9F2-40E6-44AE-9FAA-DCDDF52A242C}">
      <dsp:nvSpPr>
        <dsp:cNvPr id="0" name=""/>
        <dsp:cNvSpPr/>
      </dsp:nvSpPr>
      <dsp:spPr>
        <a:xfrm>
          <a:off x="220279" y="31913"/>
          <a:ext cx="6439903" cy="77554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Consistent, Clear and Concise</a:t>
          </a:r>
        </a:p>
      </dsp:txBody>
      <dsp:txXfrm>
        <a:off x="242994" y="54628"/>
        <a:ext cx="5535901" cy="730112"/>
      </dsp:txXfrm>
    </dsp:sp>
    <dsp:sp modelId="{EC22B8D3-927F-4E3C-8951-9940EE2B18E0}">
      <dsp:nvSpPr>
        <dsp:cNvPr id="0" name=""/>
        <dsp:cNvSpPr/>
      </dsp:nvSpPr>
      <dsp:spPr>
        <a:xfrm>
          <a:off x="494124" y="883256"/>
          <a:ext cx="6616973" cy="775542"/>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Directional Signal followed by Foul Signal</a:t>
          </a:r>
        </a:p>
      </dsp:txBody>
      <dsp:txXfrm>
        <a:off x="516839" y="905971"/>
        <a:ext cx="5573316" cy="730112"/>
      </dsp:txXfrm>
    </dsp:sp>
    <dsp:sp modelId="{EB6BAFAD-FBC8-45F3-B6CC-AAEF8021666D}">
      <dsp:nvSpPr>
        <dsp:cNvPr id="0" name=""/>
        <dsp:cNvSpPr/>
      </dsp:nvSpPr>
      <dsp:spPr>
        <a:xfrm>
          <a:off x="988249" y="1766512"/>
          <a:ext cx="6616973" cy="775542"/>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Bigger is Better!</a:t>
          </a:r>
        </a:p>
      </dsp:txBody>
      <dsp:txXfrm>
        <a:off x="1010964" y="1789227"/>
        <a:ext cx="5573316" cy="730112"/>
      </dsp:txXfrm>
    </dsp:sp>
    <dsp:sp modelId="{8CAFF441-2C5B-4440-8628-C27C0EE2330F}">
      <dsp:nvSpPr>
        <dsp:cNvPr id="0" name=""/>
        <dsp:cNvSpPr/>
      </dsp:nvSpPr>
      <dsp:spPr>
        <a:xfrm>
          <a:off x="1482373" y="2649768"/>
          <a:ext cx="6616973" cy="775542"/>
        </a:xfrm>
        <a:prstGeom prst="roundRect">
          <a:avLst>
            <a:gd name="adj" fmla="val 1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Use the signals we have, refrain from creativity</a:t>
          </a:r>
        </a:p>
      </dsp:txBody>
      <dsp:txXfrm>
        <a:off x="1505088" y="2672483"/>
        <a:ext cx="5573316" cy="730112"/>
      </dsp:txXfrm>
    </dsp:sp>
    <dsp:sp modelId="{B424F52E-F8E6-4256-A011-11D7B317D74B}">
      <dsp:nvSpPr>
        <dsp:cNvPr id="0" name=""/>
        <dsp:cNvSpPr/>
      </dsp:nvSpPr>
      <dsp:spPr>
        <a:xfrm>
          <a:off x="1976498" y="3533024"/>
          <a:ext cx="6616973" cy="775542"/>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kern="1200"/>
            <a:t>Sell Your Call </a:t>
          </a:r>
        </a:p>
      </dsp:txBody>
      <dsp:txXfrm>
        <a:off x="1999213" y="3555739"/>
        <a:ext cx="5573316" cy="730112"/>
      </dsp:txXfrm>
    </dsp:sp>
    <dsp:sp modelId="{54659CAB-8767-4925-907C-47AD21B36C3E}">
      <dsp:nvSpPr>
        <dsp:cNvPr id="0" name=""/>
        <dsp:cNvSpPr/>
      </dsp:nvSpPr>
      <dsp:spPr>
        <a:xfrm>
          <a:off x="6112871" y="566576"/>
          <a:ext cx="504102" cy="504102"/>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226294" y="566576"/>
        <a:ext cx="277256" cy="379337"/>
      </dsp:txXfrm>
    </dsp:sp>
    <dsp:sp modelId="{60C9562F-B198-43B5-B7CA-EF61C2238935}">
      <dsp:nvSpPr>
        <dsp:cNvPr id="0" name=""/>
        <dsp:cNvSpPr/>
      </dsp:nvSpPr>
      <dsp:spPr>
        <a:xfrm>
          <a:off x="6606995" y="1449832"/>
          <a:ext cx="504102" cy="504102"/>
        </a:xfrm>
        <a:prstGeom prst="downArrow">
          <a:avLst>
            <a:gd name="adj1" fmla="val 55000"/>
            <a:gd name="adj2" fmla="val 45000"/>
          </a:avLst>
        </a:prstGeom>
        <a:solidFill>
          <a:schemeClr val="accent5">
            <a:tint val="40000"/>
            <a:alpha val="90000"/>
            <a:hueOff val="-2246587"/>
            <a:satOff val="-7611"/>
            <a:lumOff val="-97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720418" y="1449832"/>
        <a:ext cx="277256" cy="379337"/>
      </dsp:txXfrm>
    </dsp:sp>
    <dsp:sp modelId="{032F6024-1E97-443D-9952-3DE40080F25F}">
      <dsp:nvSpPr>
        <dsp:cNvPr id="0" name=""/>
        <dsp:cNvSpPr/>
      </dsp:nvSpPr>
      <dsp:spPr>
        <a:xfrm>
          <a:off x="7101120" y="2320163"/>
          <a:ext cx="504102" cy="504102"/>
        </a:xfrm>
        <a:prstGeom prst="downArrow">
          <a:avLst>
            <a:gd name="adj1" fmla="val 55000"/>
            <a:gd name="adj2" fmla="val 45000"/>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214543" y="2320163"/>
        <a:ext cx="277256" cy="379337"/>
      </dsp:txXfrm>
    </dsp:sp>
    <dsp:sp modelId="{F566E08E-5AA1-4F1A-A9D1-CCF9822A84E5}">
      <dsp:nvSpPr>
        <dsp:cNvPr id="0" name=""/>
        <dsp:cNvSpPr/>
      </dsp:nvSpPr>
      <dsp:spPr>
        <a:xfrm>
          <a:off x="7595245" y="3212036"/>
          <a:ext cx="504102" cy="504102"/>
        </a:xfrm>
        <a:prstGeom prst="downArrow">
          <a:avLst>
            <a:gd name="adj1" fmla="val 55000"/>
            <a:gd name="adj2" fmla="val 45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708668" y="3212036"/>
        <a:ext cx="277256" cy="3793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D0C16-9338-44E4-8EE2-84BE9E5C57F9}">
      <dsp:nvSpPr>
        <dsp:cNvPr id="0" name=""/>
        <dsp:cNvSpPr/>
      </dsp:nvSpPr>
      <dsp:spPr>
        <a:xfrm rot="10800000">
          <a:off x="2023796" y="2888"/>
          <a:ext cx="6657988" cy="138713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1689"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Montserrat" panose="02000505000000020004" pitchFamily="2" charset="0"/>
            </a:rPr>
            <a:t>Foul occurs </a:t>
          </a:r>
          <a:r>
            <a:rPr lang="en-US" sz="2600" u="sng" kern="1200">
              <a:latin typeface="Montserrat" panose="02000505000000020004" pitchFamily="2" charset="0"/>
            </a:rPr>
            <a:t>outside</a:t>
          </a:r>
          <a:r>
            <a:rPr lang="en-US" sz="2600" kern="1200">
              <a:latin typeface="Montserrat" panose="02000505000000020004" pitchFamily="2" charset="0"/>
            </a:rPr>
            <a:t> the CSA</a:t>
          </a:r>
        </a:p>
      </dsp:txBody>
      <dsp:txXfrm rot="10800000">
        <a:off x="2370580" y="2888"/>
        <a:ext cx="6311204" cy="1387138"/>
      </dsp:txXfrm>
    </dsp:sp>
    <dsp:sp modelId="{849202F4-C1DF-4F25-BB7B-F40BBA21C8BA}">
      <dsp:nvSpPr>
        <dsp:cNvPr id="0" name=""/>
        <dsp:cNvSpPr/>
      </dsp:nvSpPr>
      <dsp:spPr>
        <a:xfrm>
          <a:off x="1295105" y="0"/>
          <a:ext cx="1387138" cy="138713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3000" r="-43000"/>
          </a:stretch>
        </a:blipFill>
        <a:ln w="38100" cap="flat" cmpd="sng" algn="ctr">
          <a:solidFill>
            <a:srgbClr val="FFCC00"/>
          </a:solidFill>
          <a:prstDash val="solid"/>
          <a:miter lim="800000"/>
        </a:ln>
        <a:effectLst/>
      </dsp:spPr>
      <dsp:style>
        <a:lnRef idx="2">
          <a:scrgbClr r="0" g="0" b="0"/>
        </a:lnRef>
        <a:fillRef idx="1">
          <a:scrgbClr r="0" g="0" b="0"/>
        </a:fillRef>
        <a:effectRef idx="0">
          <a:scrgbClr r="0" g="0" b="0"/>
        </a:effectRef>
        <a:fontRef idx="minor"/>
      </dsp:style>
    </dsp:sp>
    <dsp:sp modelId="{EA834D53-E8B6-4D2E-9374-6D6A3657D4A4}">
      <dsp:nvSpPr>
        <dsp:cNvPr id="0" name=""/>
        <dsp:cNvSpPr/>
      </dsp:nvSpPr>
      <dsp:spPr>
        <a:xfrm rot="10800000">
          <a:off x="2023796" y="1804097"/>
          <a:ext cx="6657988" cy="138713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1689"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Montserrat" panose="02000505000000020004" pitchFamily="2" charset="0"/>
            </a:rPr>
            <a:t>Game clock is running</a:t>
          </a:r>
        </a:p>
      </dsp:txBody>
      <dsp:txXfrm rot="10800000">
        <a:off x="2370580" y="1804097"/>
        <a:ext cx="6311204" cy="1387138"/>
      </dsp:txXfrm>
    </dsp:sp>
    <dsp:sp modelId="{34194BC7-2E61-42B3-9E05-A2C266E05A5A}">
      <dsp:nvSpPr>
        <dsp:cNvPr id="0" name=""/>
        <dsp:cNvSpPr/>
      </dsp:nvSpPr>
      <dsp:spPr>
        <a:xfrm>
          <a:off x="1341935" y="1792390"/>
          <a:ext cx="1387138" cy="138713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6000" r="-66000"/>
          </a:stretch>
        </a:blipFill>
        <a:ln w="38100" cap="flat" cmpd="sng" algn="ctr">
          <a:solidFill>
            <a:srgbClr val="FFCC00"/>
          </a:solidFill>
          <a:prstDash val="solid"/>
          <a:miter lim="800000"/>
        </a:ln>
        <a:effectLst/>
      </dsp:spPr>
      <dsp:style>
        <a:lnRef idx="2">
          <a:scrgbClr r="0" g="0" b="0"/>
        </a:lnRef>
        <a:fillRef idx="1">
          <a:scrgbClr r="0" g="0" b="0"/>
        </a:fillRef>
        <a:effectRef idx="0">
          <a:scrgbClr r="0" g="0" b="0"/>
        </a:effectRef>
        <a:fontRef idx="minor"/>
      </dsp:style>
    </dsp:sp>
    <dsp:sp modelId="{7F610A2D-2B79-4737-AE96-5EDEF63EA976}">
      <dsp:nvSpPr>
        <dsp:cNvPr id="0" name=""/>
        <dsp:cNvSpPr/>
      </dsp:nvSpPr>
      <dsp:spPr>
        <a:xfrm rot="10800000">
          <a:off x="2023796" y="3605306"/>
          <a:ext cx="6657988" cy="138713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1689"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a:latin typeface="Montserrat" panose="02000505000000020004" pitchFamily="2" charset="0"/>
            </a:rPr>
            <a:t>Ball is within 4m </a:t>
          </a:r>
        </a:p>
        <a:p>
          <a:pPr marL="0" lvl="0" indent="0" algn="ctr" defTabSz="1155700">
            <a:lnSpc>
              <a:spcPct val="90000"/>
            </a:lnSpc>
            <a:spcBef>
              <a:spcPct val="0"/>
            </a:spcBef>
            <a:spcAft>
              <a:spcPct val="35000"/>
            </a:spcAft>
            <a:buNone/>
          </a:pPr>
          <a:r>
            <a:rPr lang="en-US" sz="2600" kern="1200">
              <a:latin typeface="Montserrat" panose="02000505000000020004" pitchFamily="2" charset="0"/>
            </a:rPr>
            <a:t>from where foul occurred</a:t>
          </a:r>
        </a:p>
      </dsp:txBody>
      <dsp:txXfrm rot="10800000">
        <a:off x="2370580" y="3605306"/>
        <a:ext cx="6311204" cy="1387138"/>
      </dsp:txXfrm>
    </dsp:sp>
    <dsp:sp modelId="{2DBC79BD-14E2-47E3-A34C-11C5B93B75E0}">
      <dsp:nvSpPr>
        <dsp:cNvPr id="0" name=""/>
        <dsp:cNvSpPr/>
      </dsp:nvSpPr>
      <dsp:spPr>
        <a:xfrm>
          <a:off x="1330227" y="3605306"/>
          <a:ext cx="1387138" cy="1387138"/>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9000" r="-39000"/>
          </a:stretch>
        </a:blipFill>
        <a:ln w="38100" cap="flat" cmpd="sng" algn="ctr">
          <a:solidFill>
            <a:srgbClr val="FFCC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A027E-2F92-4678-AC62-3EEF14685A4F}">
      <dsp:nvSpPr>
        <dsp:cNvPr id="0" name=""/>
        <dsp:cNvSpPr/>
      </dsp:nvSpPr>
      <dsp:spPr>
        <a:xfrm>
          <a:off x="0" y="0"/>
          <a:ext cx="9099101" cy="2339975"/>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F042F6-75D7-40B3-9016-A1F1B6A36146}">
      <dsp:nvSpPr>
        <dsp:cNvPr id="0" name=""/>
        <dsp:cNvSpPr/>
      </dsp:nvSpPr>
      <dsp:spPr>
        <a:xfrm>
          <a:off x="345511" y="348564"/>
          <a:ext cx="2434809" cy="171598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37818B-972E-462C-AC84-526FDEE109AD}">
      <dsp:nvSpPr>
        <dsp:cNvPr id="0" name=""/>
        <dsp:cNvSpPr/>
      </dsp:nvSpPr>
      <dsp:spPr>
        <a:xfrm rot="10800000">
          <a:off x="176426" y="2339975"/>
          <a:ext cx="2628693" cy="2859969"/>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Montserrat" panose="02000505000000020004" pitchFamily="2" charset="0"/>
            </a:rPr>
            <a:t>Settle &amp; restart immediately</a:t>
          </a:r>
        </a:p>
      </dsp:txBody>
      <dsp:txXfrm rot="10800000">
        <a:off x="257267" y="2339975"/>
        <a:ext cx="2467011" cy="2779128"/>
      </dsp:txXfrm>
    </dsp:sp>
    <dsp:sp modelId="{65663B56-F300-4996-85FD-CA6CC5A818E5}">
      <dsp:nvSpPr>
        <dsp:cNvPr id="0" name=""/>
        <dsp:cNvSpPr/>
      </dsp:nvSpPr>
      <dsp:spPr>
        <a:xfrm>
          <a:off x="3285458" y="311996"/>
          <a:ext cx="2434809" cy="171598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938A5C-8496-4954-9DD7-50BCF653F8F3}">
      <dsp:nvSpPr>
        <dsp:cNvPr id="0" name=""/>
        <dsp:cNvSpPr/>
      </dsp:nvSpPr>
      <dsp:spPr>
        <a:xfrm rot="10800000">
          <a:off x="3146649" y="2339975"/>
          <a:ext cx="2712426" cy="2859969"/>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Montserrat" panose="02000505000000020004" pitchFamily="2" charset="0"/>
            </a:rPr>
            <a:t>Settle &amp; wait for offender to move 4m as directed</a:t>
          </a:r>
        </a:p>
      </dsp:txBody>
      <dsp:txXfrm rot="10800000">
        <a:off x="3230065" y="2339975"/>
        <a:ext cx="2545594" cy="2776553"/>
      </dsp:txXfrm>
    </dsp:sp>
    <dsp:sp modelId="{F57D6E68-D801-4CE5-970F-0E8FB4169768}">
      <dsp:nvSpPr>
        <dsp:cNvPr id="0" name=""/>
        <dsp:cNvSpPr/>
      </dsp:nvSpPr>
      <dsp:spPr>
        <a:xfrm>
          <a:off x="6246186" y="311996"/>
          <a:ext cx="2434809" cy="1715981"/>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74F8C3-EA59-4BB7-9D67-17D208586549}">
      <dsp:nvSpPr>
        <dsp:cNvPr id="0" name=""/>
        <dsp:cNvSpPr/>
      </dsp:nvSpPr>
      <dsp:spPr>
        <a:xfrm rot="10800000">
          <a:off x="6102557" y="2339975"/>
          <a:ext cx="2722068" cy="2859969"/>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Montserrat" panose="02000505000000020004" pitchFamily="2" charset="0"/>
            </a:rPr>
            <a:t>Settle &amp; wait for the official’s whistle</a:t>
          </a:r>
        </a:p>
      </dsp:txBody>
      <dsp:txXfrm rot="10800000">
        <a:off x="6186270" y="2339975"/>
        <a:ext cx="2554642" cy="27762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A2C7AB-C4F2-4BF0-9229-6CB0127C7137}">
      <dsp:nvSpPr>
        <dsp:cNvPr id="0" name=""/>
        <dsp:cNvSpPr/>
      </dsp:nvSpPr>
      <dsp:spPr>
        <a:xfrm>
          <a:off x="3225799" y="598"/>
          <a:ext cx="4838700" cy="233406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a:solidFill>
                <a:srgbClr val="00073B"/>
              </a:solidFill>
              <a:latin typeface="Montserrat" panose="02000505000000020004" pitchFamily="2" charset="0"/>
            </a:rPr>
            <a:t>Player may pick up the ball and return to within 4m to the site of the foul</a:t>
          </a:r>
        </a:p>
      </dsp:txBody>
      <dsp:txXfrm>
        <a:off x="3225799" y="292356"/>
        <a:ext cx="3963427" cy="1750546"/>
      </dsp:txXfrm>
    </dsp:sp>
    <dsp:sp modelId="{2E8E13F3-CC11-490C-897B-874CB428D5C7}">
      <dsp:nvSpPr>
        <dsp:cNvPr id="0" name=""/>
        <dsp:cNvSpPr/>
      </dsp:nvSpPr>
      <dsp:spPr>
        <a:xfrm>
          <a:off x="0" y="598"/>
          <a:ext cx="3225800" cy="23340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latin typeface="Montserrat" panose="02000505000000020004" pitchFamily="2" charset="0"/>
            </a:rPr>
            <a:t>Return</a:t>
          </a:r>
          <a:endParaRPr lang="en-US" sz="3500" kern="1200">
            <a:latin typeface="Montserrat" panose="02000505000000020004" pitchFamily="2" charset="0"/>
          </a:endParaRPr>
        </a:p>
      </dsp:txBody>
      <dsp:txXfrm>
        <a:off x="113940" y="114538"/>
        <a:ext cx="2997920" cy="2106182"/>
      </dsp:txXfrm>
    </dsp:sp>
    <dsp:sp modelId="{E5054799-0AC1-4F8D-89C3-AC6F0257114B}">
      <dsp:nvSpPr>
        <dsp:cNvPr id="0" name=""/>
        <dsp:cNvSpPr/>
      </dsp:nvSpPr>
      <dsp:spPr>
        <a:xfrm>
          <a:off x="3225799" y="2568067"/>
          <a:ext cx="4838700" cy="233406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a:solidFill>
                <a:srgbClr val="00073B"/>
              </a:solidFill>
              <a:latin typeface="Montserrat" panose="02000505000000020004" pitchFamily="2" charset="0"/>
            </a:rPr>
            <a:t>Teammate may retrieve the ball and pass it to her fouled teammate within 4m of the site of the foul</a:t>
          </a:r>
        </a:p>
      </dsp:txBody>
      <dsp:txXfrm>
        <a:off x="3225799" y="2859825"/>
        <a:ext cx="3963427" cy="1750546"/>
      </dsp:txXfrm>
    </dsp:sp>
    <dsp:sp modelId="{89980D24-68B2-4F02-AF04-145B37893314}">
      <dsp:nvSpPr>
        <dsp:cNvPr id="0" name=""/>
        <dsp:cNvSpPr/>
      </dsp:nvSpPr>
      <dsp:spPr>
        <a:xfrm>
          <a:off x="0" y="2568067"/>
          <a:ext cx="3225800" cy="23340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latin typeface="Montserrat" panose="02000505000000020004" pitchFamily="2" charset="0"/>
            </a:rPr>
            <a:t>Retrieve</a:t>
          </a:r>
        </a:p>
      </dsp:txBody>
      <dsp:txXfrm>
        <a:off x="113940" y="2682007"/>
        <a:ext cx="2997920" cy="21061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F013F-1312-4009-8A25-A98413D9809A}">
      <dsp:nvSpPr>
        <dsp:cNvPr id="0" name=""/>
        <dsp:cNvSpPr/>
      </dsp:nvSpPr>
      <dsp:spPr>
        <a:xfrm rot="10800000">
          <a:off x="2197251" y="268"/>
          <a:ext cx="6435718" cy="230489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396"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Montserrat" panose="02000505000000020004" pitchFamily="2" charset="0"/>
            </a:rPr>
            <a:t>The player with the ball steps out of her settled stance</a:t>
          </a:r>
        </a:p>
      </dsp:txBody>
      <dsp:txXfrm rot="10800000">
        <a:off x="2773475" y="268"/>
        <a:ext cx="5859494" cy="2304897"/>
      </dsp:txXfrm>
    </dsp:sp>
    <dsp:sp modelId="{BF9051D0-7BD6-4726-96ED-115DD1EFCCAA}">
      <dsp:nvSpPr>
        <dsp:cNvPr id="0" name=""/>
        <dsp:cNvSpPr/>
      </dsp:nvSpPr>
      <dsp:spPr>
        <a:xfrm>
          <a:off x="1044802" y="268"/>
          <a:ext cx="2304897" cy="230489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38100" cap="flat" cmpd="sng" algn="ctr">
          <a:solidFill>
            <a:srgbClr val="FFCC00"/>
          </a:solidFill>
          <a:prstDash val="solid"/>
          <a:miter lim="800000"/>
        </a:ln>
        <a:effectLst/>
      </dsp:spPr>
      <dsp:style>
        <a:lnRef idx="2">
          <a:scrgbClr r="0" g="0" b="0"/>
        </a:lnRef>
        <a:fillRef idx="1">
          <a:scrgbClr r="0" g="0" b="0"/>
        </a:fillRef>
        <a:effectRef idx="0">
          <a:scrgbClr r="0" g="0" b="0"/>
        </a:effectRef>
        <a:fontRef idx="minor"/>
      </dsp:style>
    </dsp:sp>
    <dsp:sp modelId="{6EE10C19-A9B2-432A-BCB9-578856A973DB}">
      <dsp:nvSpPr>
        <dsp:cNvPr id="0" name=""/>
        <dsp:cNvSpPr/>
      </dsp:nvSpPr>
      <dsp:spPr>
        <a:xfrm rot="10800000">
          <a:off x="2197251" y="2993195"/>
          <a:ext cx="6435718" cy="230489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396"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Montserrat" panose="02000505000000020004" pitchFamily="2" charset="0"/>
            </a:rPr>
            <a:t>The player with the ball passes to a teammate</a:t>
          </a:r>
        </a:p>
      </dsp:txBody>
      <dsp:txXfrm rot="10800000">
        <a:off x="2773475" y="2993195"/>
        <a:ext cx="5859494" cy="2304897"/>
      </dsp:txXfrm>
    </dsp:sp>
    <dsp:sp modelId="{4AE08B35-BA26-4C7C-B26D-B2BE37ECC9C8}">
      <dsp:nvSpPr>
        <dsp:cNvPr id="0" name=""/>
        <dsp:cNvSpPr/>
      </dsp:nvSpPr>
      <dsp:spPr>
        <a:xfrm>
          <a:off x="1044802" y="2993195"/>
          <a:ext cx="2304897" cy="2304897"/>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a:ln w="38100" cap="flat" cmpd="sng" algn="ctr">
          <a:solidFill>
            <a:srgbClr val="FFCC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5E1A4-E961-6445-A826-5DB9D44B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EB68FE-2614-CA42-A646-5AD12BEF0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D0BFB4-5ED5-0945-A110-9CC2134AD699}" type="datetimeFigureOut">
              <a:rPr lang="en-US" smtClean="0"/>
              <a:t>10/25/23</a:t>
            </a:fld>
            <a:endParaRPr lang="en-US"/>
          </a:p>
        </p:txBody>
      </p:sp>
      <p:sp>
        <p:nvSpPr>
          <p:cNvPr id="4" name="Footer Placeholder 3">
            <a:extLst>
              <a:ext uri="{FF2B5EF4-FFF2-40B4-BE49-F238E27FC236}">
                <a16:creationId xmlns:a16="http://schemas.microsoft.com/office/drawing/2014/main" id="{95C765DC-5BF6-874B-84A2-C54CAF70F2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97891-ACD2-624C-A89A-75A801D2D3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1641C-4456-754F-A6A0-0518F613EBE6}" type="slidenum">
              <a:rPr lang="en-US" smtClean="0"/>
              <a:t>‹#›</a:t>
            </a:fld>
            <a:endParaRPr lang="en-US"/>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7D9112-2F81-4845-8A17-93353D094990}" type="datetimeFigureOut">
              <a:rPr lang="en-US" smtClean="0"/>
              <a:t>10/25/23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2C2EF9-0F79-4217-949B-00BF5E8B9900}" type="slidenum">
              <a:rPr lang="en-US" smtClean="0"/>
              <a:t>‹#›</a:t>
            </a:fld>
            <a:endParaRPr lang="en-US"/>
          </a:p>
        </p:txBody>
      </p:sp>
    </p:spTree>
    <p:extLst>
      <p:ext uri="{BB962C8B-B14F-4D97-AF65-F5344CB8AC3E}">
        <p14:creationId xmlns:p14="http://schemas.microsoft.com/office/powerpoint/2010/main" val="3137284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118720-0CE3-4A52-AAF1-A86D2777F2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2973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some On-Ball fouls the Lead would be watching for? </a:t>
            </a:r>
            <a:r>
              <a:rPr lang="en-US" i="1"/>
              <a:t>(Checks to the body, Checks to the head, Dangerous Propel, Forcing Through, etc.)</a:t>
            </a:r>
          </a:p>
          <a:p>
            <a:endParaRPr lang="en-US" i="1"/>
          </a:p>
          <a:p>
            <a:r>
              <a:rPr lang="en-US"/>
              <a:t>What are some Off-Ball fouls the Trail would be watching for? </a:t>
            </a:r>
            <a:r>
              <a:rPr lang="en-US" i="1"/>
              <a:t>(Shooting Space, 3 Seconds, Dangerous Follow Through, or any off-ball violations.)</a:t>
            </a:r>
          </a:p>
          <a:p>
            <a:endParaRPr lang="en-US" i="0"/>
          </a:p>
          <a:p>
            <a:endParaRPr lang="en-US" i="0"/>
          </a:p>
        </p:txBody>
      </p:sp>
      <p:sp>
        <p:nvSpPr>
          <p:cNvPr id="4" name="Slide Number Placeholder 3"/>
          <p:cNvSpPr>
            <a:spLocks noGrp="1"/>
          </p:cNvSpPr>
          <p:nvPr>
            <p:ph type="sldNum" sz="quarter" idx="10"/>
          </p:nvPr>
        </p:nvSpPr>
        <p:spPr/>
        <p:txBody>
          <a:bodyPr/>
          <a:lstStyle/>
          <a:p>
            <a:fld id="{1A6EFAAC-BC0B-4643-B72F-A664EC26D888}" type="slidenum">
              <a:rPr lang="en-US" smtClean="0"/>
              <a:t>13</a:t>
            </a:fld>
            <a:endParaRPr lang="en-US"/>
          </a:p>
        </p:txBody>
      </p:sp>
    </p:spTree>
    <p:extLst>
      <p:ext uri="{BB962C8B-B14F-4D97-AF65-F5344CB8AC3E}">
        <p14:creationId xmlns:p14="http://schemas.microsoft.com/office/powerpoint/2010/main" val="76259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to trainer:  Keep this simple.  Encourage seeing “space” and keeping players safe.</a:t>
            </a:r>
          </a:p>
          <a:p>
            <a:endParaRPr lang="en-US"/>
          </a:p>
          <a:p>
            <a:r>
              <a:rPr lang="en-US" b="1"/>
              <a:t>Use the next several slides ONLY as needed depending on your audience!  Don’t get in too deep if your officials are brand new!</a:t>
            </a:r>
          </a:p>
          <a:p>
            <a:endParaRPr lang="en-US" u="sng"/>
          </a:p>
          <a:p>
            <a:r>
              <a:rPr lang="en-US" u="sng"/>
              <a:t>More detail, but don’t scare the new officials!</a:t>
            </a:r>
          </a:p>
          <a:p>
            <a:r>
              <a:rPr lang="en-US"/>
              <a:t>There are two guiding techniques that can be used to understand the positioning of the Lead around the</a:t>
            </a:r>
            <a:r>
              <a:rPr lang="en-US" baseline="0"/>
              <a:t> Arc. Two ways to learn it.</a:t>
            </a:r>
            <a:r>
              <a:rPr lang="en-US"/>
              <a:t> </a:t>
            </a:r>
          </a:p>
          <a:p>
            <a:r>
              <a:rPr lang="en-US"/>
              <a:t>To be “on tangent” is to form a right angle (90 degrees) from you to a point on the goal circle and out to the ball.</a:t>
            </a:r>
          </a:p>
          <a:p>
            <a:r>
              <a:rPr lang="en-US"/>
              <a:t>Quadrants refer to a specific area in the CSA.</a:t>
            </a:r>
          </a:p>
          <a:p>
            <a:endParaRPr lang="en-US"/>
          </a:p>
          <a:p>
            <a:endParaRPr lang="en-US"/>
          </a:p>
        </p:txBody>
      </p:sp>
      <p:sp>
        <p:nvSpPr>
          <p:cNvPr id="4" name="Slide Number Placeholder 3"/>
          <p:cNvSpPr>
            <a:spLocks noGrp="1"/>
          </p:cNvSpPr>
          <p:nvPr>
            <p:ph type="sldNum" sz="quarter" idx="10"/>
          </p:nvPr>
        </p:nvSpPr>
        <p:spPr/>
        <p:txBody>
          <a:bodyPr/>
          <a:lstStyle/>
          <a:p>
            <a:fld id="{1A6EFAAC-BC0B-4643-B72F-A664EC26D888}" type="slidenum">
              <a:rPr lang="en-US" smtClean="0"/>
              <a:t>14</a:t>
            </a:fld>
            <a:endParaRPr lang="en-US"/>
          </a:p>
        </p:txBody>
      </p:sp>
    </p:spTree>
    <p:extLst>
      <p:ext uri="{BB962C8B-B14F-4D97-AF65-F5344CB8AC3E}">
        <p14:creationId xmlns:p14="http://schemas.microsoft.com/office/powerpoint/2010/main" val="3862306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idea of working on Tangent as Lead is to continually move to reposition yourself in relation to the ball.   “See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t>If the ball is in the center of the CSA and at the top of the 8m arc,  the Lead official will move to be parallel to the top of the goal circle. In this position, they have created a 90-degree angle to the approaching ball carrier and are now “on tangent.”</a:t>
            </a:r>
          </a:p>
          <a:p>
            <a:endParaRPr lang="en-US"/>
          </a:p>
        </p:txBody>
      </p:sp>
      <p:sp>
        <p:nvSpPr>
          <p:cNvPr id="4" name="Slide Number Placeholder 3"/>
          <p:cNvSpPr>
            <a:spLocks noGrp="1"/>
          </p:cNvSpPr>
          <p:nvPr>
            <p:ph type="sldNum" sz="quarter" idx="10"/>
          </p:nvPr>
        </p:nvSpPr>
        <p:spPr/>
        <p:txBody>
          <a:bodyPr/>
          <a:lstStyle/>
          <a:p>
            <a:fld id="{1A6EFAAC-BC0B-4643-B72F-A664EC26D888}" type="slidenum">
              <a:rPr lang="en-US" smtClean="0"/>
              <a:t>15</a:t>
            </a:fld>
            <a:endParaRPr lang="en-US"/>
          </a:p>
        </p:txBody>
      </p:sp>
    </p:spTree>
    <p:extLst>
      <p:ext uri="{BB962C8B-B14F-4D97-AF65-F5344CB8AC3E}">
        <p14:creationId xmlns:p14="http://schemas.microsoft.com/office/powerpoint/2010/main" val="704322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the ball moves, the official moves as well. </a:t>
            </a:r>
            <a:r>
              <a:rPr lang="en-US" b="1"/>
              <a:t>(click) </a:t>
            </a:r>
            <a:r>
              <a:rPr lang="en-US"/>
              <a:t>If the ball goes high on the far side of the arc, the official moves to a HIGH tangent. Once again, they are creating a 90-degree angle from a spot on the goal circle to the ball. </a:t>
            </a:r>
            <a:r>
              <a:rPr lang="en-US" b="1"/>
              <a:t>(click)</a:t>
            </a:r>
          </a:p>
          <a:p>
            <a:endParaRPr lang="en-US"/>
          </a:p>
          <a:p>
            <a:r>
              <a:rPr lang="en-US"/>
              <a:t>As the ball moves across the CSA, the official repositions to maintain that 90-degree angle.  Now, the official is on a LOW tangent.</a:t>
            </a:r>
          </a:p>
          <a:p>
            <a:endParaRPr lang="en-US"/>
          </a:p>
          <a:p>
            <a:endParaRPr lang="en-US"/>
          </a:p>
        </p:txBody>
      </p:sp>
      <p:sp>
        <p:nvSpPr>
          <p:cNvPr id="4" name="Slide Number Placeholder 3"/>
          <p:cNvSpPr>
            <a:spLocks noGrp="1"/>
          </p:cNvSpPr>
          <p:nvPr>
            <p:ph type="sldNum" sz="quarter" idx="10"/>
          </p:nvPr>
        </p:nvSpPr>
        <p:spPr/>
        <p:txBody>
          <a:bodyPr/>
          <a:lstStyle/>
          <a:p>
            <a:fld id="{1A6EFAAC-BC0B-4643-B72F-A664EC26D888}" type="slidenum">
              <a:rPr lang="en-US" smtClean="0"/>
              <a:t>16</a:t>
            </a:fld>
            <a:endParaRPr lang="en-US"/>
          </a:p>
        </p:txBody>
      </p:sp>
    </p:spTree>
    <p:extLst>
      <p:ext uri="{BB962C8B-B14F-4D97-AF65-F5344CB8AC3E}">
        <p14:creationId xmlns:p14="http://schemas.microsoft.com/office/powerpoint/2010/main" val="1807043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the ball is below the GLE and is moving towards the official, </a:t>
            </a:r>
            <a:r>
              <a:rPr lang="en-US" b="1"/>
              <a:t>(click)</a:t>
            </a:r>
            <a:r>
              <a:rPr lang="en-US"/>
              <a:t> the official moves further below the GLE to maintain the tangent.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They are creating a 90-degree angle from a spot on the goal circle to the ball.  In this scenario, the official must be ready to quickly move above the GLE to maintain the tangent if the ball is passed into the 8m.</a:t>
            </a:r>
          </a:p>
          <a:p>
            <a:endParaRPr lang="en-US"/>
          </a:p>
          <a:p>
            <a:endParaRPr lang="en-US"/>
          </a:p>
        </p:txBody>
      </p:sp>
      <p:sp>
        <p:nvSpPr>
          <p:cNvPr id="4" name="Slide Number Placeholder 3"/>
          <p:cNvSpPr>
            <a:spLocks noGrp="1"/>
          </p:cNvSpPr>
          <p:nvPr>
            <p:ph type="sldNum" sz="quarter" idx="10"/>
          </p:nvPr>
        </p:nvSpPr>
        <p:spPr/>
        <p:txBody>
          <a:bodyPr/>
          <a:lstStyle/>
          <a:p>
            <a:fld id="{1A6EFAAC-BC0B-4643-B72F-A664EC26D888}" type="slidenum">
              <a:rPr lang="en-US" smtClean="0"/>
              <a:t>17</a:t>
            </a:fld>
            <a:endParaRPr lang="en-US"/>
          </a:p>
        </p:txBody>
      </p:sp>
    </p:spTree>
    <p:extLst>
      <p:ext uri="{BB962C8B-B14F-4D97-AF65-F5344CB8AC3E}">
        <p14:creationId xmlns:p14="http://schemas.microsoft.com/office/powerpoint/2010/main" val="312526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The CSA has four quadrants and each is numbered clock-wise.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Quadrant 1 is in the lower left part of the CSA.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Quadrant 2 is in the upper left part of the CSA.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Quadrant 3 is in the upper right part of the CSA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Quadrant 4 is in the lower right part of the CSA.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When an official’s movement is based on Quadrants, they will always be one quadrant away from the quadrant the ball is in, unless the ball is in Quadrant 1. When the ball is in Quadrant 1, the official is in quadrant 1. </a:t>
            </a:r>
          </a:p>
          <a:p>
            <a:endParaRPr lang="en-US"/>
          </a:p>
        </p:txBody>
      </p:sp>
      <p:sp>
        <p:nvSpPr>
          <p:cNvPr id="4" name="Slide Number Placeholder 3"/>
          <p:cNvSpPr>
            <a:spLocks noGrp="1"/>
          </p:cNvSpPr>
          <p:nvPr>
            <p:ph type="sldNum" sz="quarter" idx="10"/>
          </p:nvPr>
        </p:nvSpPr>
        <p:spPr/>
        <p:txBody>
          <a:bodyPr/>
          <a:lstStyle/>
          <a:p>
            <a:fld id="{1A6EFAAC-BC0B-4643-B72F-A664EC26D888}" type="slidenum">
              <a:rPr lang="en-US" smtClean="0"/>
              <a:t>18</a:t>
            </a:fld>
            <a:endParaRPr lang="en-US"/>
          </a:p>
        </p:txBody>
      </p:sp>
    </p:spTree>
    <p:extLst>
      <p:ext uri="{BB962C8B-B14F-4D97-AF65-F5344CB8AC3E}">
        <p14:creationId xmlns:p14="http://schemas.microsoft.com/office/powerpoint/2010/main" val="1440460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this instance, the ball is in Quadrant 4. The official will be in quadrant 1, one Quadrant away from the ball.</a:t>
            </a:r>
          </a:p>
        </p:txBody>
      </p:sp>
      <p:sp>
        <p:nvSpPr>
          <p:cNvPr id="4" name="Slide Number Placeholder 3"/>
          <p:cNvSpPr>
            <a:spLocks noGrp="1"/>
          </p:cNvSpPr>
          <p:nvPr>
            <p:ph type="sldNum" sz="quarter" idx="10"/>
          </p:nvPr>
        </p:nvSpPr>
        <p:spPr/>
        <p:txBody>
          <a:bodyPr/>
          <a:lstStyle/>
          <a:p>
            <a:fld id="{1A6EFAAC-BC0B-4643-B72F-A664EC26D888}" type="slidenum">
              <a:rPr lang="en-US" smtClean="0"/>
              <a:t>19</a:t>
            </a:fld>
            <a:endParaRPr lang="en-US"/>
          </a:p>
        </p:txBody>
      </p:sp>
    </p:spTree>
    <p:extLst>
      <p:ext uri="{BB962C8B-B14F-4D97-AF65-F5344CB8AC3E}">
        <p14:creationId xmlns:p14="http://schemas.microsoft.com/office/powerpoint/2010/main" val="2519950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the ball is in Quadrant 3, the official will be in quadrant 2. Note that the official is on tangent here.</a:t>
            </a:r>
          </a:p>
          <a:p>
            <a:endParaRPr lang="en-US"/>
          </a:p>
          <a:p>
            <a:endParaRPr lang="en-US"/>
          </a:p>
        </p:txBody>
      </p:sp>
      <p:sp>
        <p:nvSpPr>
          <p:cNvPr id="4" name="Slide Number Placeholder 3"/>
          <p:cNvSpPr>
            <a:spLocks noGrp="1"/>
          </p:cNvSpPr>
          <p:nvPr>
            <p:ph type="sldNum" sz="quarter" idx="10"/>
          </p:nvPr>
        </p:nvSpPr>
        <p:spPr/>
        <p:txBody>
          <a:bodyPr/>
          <a:lstStyle/>
          <a:p>
            <a:fld id="{1A6EFAAC-BC0B-4643-B72F-A664EC26D888}" type="slidenum">
              <a:rPr lang="en-US" smtClean="0"/>
              <a:t>20</a:t>
            </a:fld>
            <a:endParaRPr lang="en-US"/>
          </a:p>
        </p:txBody>
      </p:sp>
    </p:spTree>
    <p:extLst>
      <p:ext uri="{BB962C8B-B14F-4D97-AF65-F5344CB8AC3E}">
        <p14:creationId xmlns:p14="http://schemas.microsoft.com/office/powerpoint/2010/main" val="3973302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the ball is in Quadrant 2,  the official will be in Quadrant 1. Again, the official is on tangent by making a 90-degree angle with the ball and the goal circle.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1A6EFAAC-BC0B-4643-B72F-A664EC26D888}" type="slidenum">
              <a:rPr lang="en-US" smtClean="0"/>
              <a:t>21</a:t>
            </a:fld>
            <a:endParaRPr lang="en-US"/>
          </a:p>
        </p:txBody>
      </p:sp>
    </p:spTree>
    <p:extLst>
      <p:ext uri="{BB962C8B-B14F-4D97-AF65-F5344CB8AC3E}">
        <p14:creationId xmlns:p14="http://schemas.microsoft.com/office/powerpoint/2010/main" val="1943824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the ball is moving from Quadrant 4 to Quadrant 2, the official</a:t>
            </a:r>
            <a:r>
              <a:rPr lang="en-US" baseline="0"/>
              <a:t> will let ball “pass by” while they are in Quadrant 1. This is the only time the ball and the official will be in the same location. </a:t>
            </a:r>
            <a:endParaRPr lang="en-US"/>
          </a:p>
          <a:p>
            <a:endParaRPr lang="en-US"/>
          </a:p>
          <a:p>
            <a:endParaRPr lang="en-US"/>
          </a:p>
        </p:txBody>
      </p:sp>
      <p:sp>
        <p:nvSpPr>
          <p:cNvPr id="4" name="Slide Number Placeholder 3"/>
          <p:cNvSpPr>
            <a:spLocks noGrp="1"/>
          </p:cNvSpPr>
          <p:nvPr>
            <p:ph type="sldNum" sz="quarter" idx="10"/>
          </p:nvPr>
        </p:nvSpPr>
        <p:spPr/>
        <p:txBody>
          <a:bodyPr/>
          <a:lstStyle/>
          <a:p>
            <a:fld id="{1A6EFAAC-BC0B-4643-B72F-A664EC26D888}" type="slidenum">
              <a:rPr lang="en-US" smtClean="0"/>
              <a:t>22</a:t>
            </a:fld>
            <a:endParaRPr lang="en-US"/>
          </a:p>
        </p:txBody>
      </p:sp>
    </p:spTree>
    <p:extLst>
      <p:ext uri="{BB962C8B-B14F-4D97-AF65-F5344CB8AC3E}">
        <p14:creationId xmlns:p14="http://schemas.microsoft.com/office/powerpoint/2010/main" val="3537150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Safety: Maintain safety for all involved.</a:t>
            </a:r>
          </a:p>
          <a:p>
            <a:r>
              <a:rPr lang="en-US"/>
              <a:t>Fairness: Remain neutral and call the game fairly.</a:t>
            </a:r>
          </a:p>
          <a:p>
            <a:r>
              <a:rPr lang="en-US"/>
              <a:t>Fun: That’s why we (players, parents, coaches) are all there!</a:t>
            </a:r>
          </a:p>
          <a:p>
            <a:endParaRPr lang="en-US"/>
          </a:p>
          <a:p>
            <a:r>
              <a:rPr lang="en-US" i="0"/>
              <a:t>How</a:t>
            </a:r>
            <a:r>
              <a:rPr lang="en-US" i="0" baseline="0"/>
              <a:t> do we achieve these 3 goals? What do we, as officials, do to make sure these goals are met?</a:t>
            </a:r>
            <a:endParaRPr lang="en-US" i="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D2260E-BB6D-4324-B88E-D0FAACCC9F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4835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to Trainer:</a:t>
            </a:r>
          </a:p>
          <a:p>
            <a:r>
              <a:rPr lang="en-US"/>
              <a:t>Review with new officials they should work to keep all players in front of them and “inside” of play in the mid-field.</a:t>
            </a:r>
          </a:p>
          <a:p>
            <a:endParaRPr lang="en-US"/>
          </a:p>
          <a:p>
            <a:r>
              <a:rPr lang="en-US"/>
              <a:t>What</a:t>
            </a:r>
            <a:r>
              <a:rPr lang="en-US" baseline="0"/>
              <a:t> does “outside the ball” mean?</a:t>
            </a:r>
          </a:p>
          <a:p>
            <a:r>
              <a:rPr lang="en-US" baseline="0"/>
              <a:t>Can you “open your arms” and gather the players?  This is a helpful visual to support your efforts to be in the right position as lead.</a:t>
            </a:r>
          </a:p>
          <a:p>
            <a:r>
              <a:rPr lang="en-US" b="1" baseline="0"/>
              <a:t>“Running through” </a:t>
            </a:r>
            <a:r>
              <a:rPr lang="en-US" b="0" baseline="0"/>
              <a:t>restraining line. Move with purpose – and urgency – to get to the right position to make AND SELL your call.</a:t>
            </a:r>
            <a:endParaRPr lang="en-US"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118720-0CE3-4A52-AAF1-A86D2777F2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7010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the ball transitions from one end of the field to the other, the officials’ responsibilities shift.  </a:t>
            </a:r>
            <a:r>
              <a:rPr lang="en-US" b="1"/>
              <a:t>(click) </a:t>
            </a:r>
            <a:r>
              <a:rPr lang="en-US"/>
              <a:t>As the ball leaves the CSA, Lead is still on-ball while Trail works to get ahead of the ball.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Midfield is a “Shared Area.” Either official may be on ball, depending upon the ball’s location. </a:t>
            </a:r>
            <a:r>
              <a:rPr lang="en-US" baseline="0"/>
              <a:t>The Trail is NOT looking at the ball carrier if they are on the other side of the field. But will pay attention to the ball if it transitions down their side of the field.</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As the ball moves into the CSA at the other end of the field, </a:t>
            </a:r>
            <a:r>
              <a:rPr lang="en-US" b="1"/>
              <a:t>(click)</a:t>
            </a:r>
            <a:r>
              <a:rPr lang="en-US" b="0"/>
              <a:t> the new Lead positions to get ahead to receive the play as it comes into the CSA. At the same time, the new Trail keeps up with play, always running through (past) the Restraining Line to help officiate at that end of the field.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handout will review what both the Trail and the Lead might consider as they advance down the field.</a:t>
            </a:r>
          </a:p>
        </p:txBody>
      </p:sp>
      <p:sp>
        <p:nvSpPr>
          <p:cNvPr id="4" name="Slide Number Placeholder 3"/>
          <p:cNvSpPr>
            <a:spLocks noGrp="1"/>
          </p:cNvSpPr>
          <p:nvPr>
            <p:ph type="sldNum" sz="quarter" idx="10"/>
          </p:nvPr>
        </p:nvSpPr>
        <p:spPr/>
        <p:txBody>
          <a:bodyPr/>
          <a:lstStyle/>
          <a:p>
            <a:fld id="{1A6EFAAC-BC0B-4643-B72F-A664EC26D888}" type="slidenum">
              <a:rPr lang="en-US" smtClean="0"/>
              <a:t>24</a:t>
            </a:fld>
            <a:endParaRPr lang="en-US"/>
          </a:p>
        </p:txBody>
      </p:sp>
    </p:spTree>
    <p:extLst>
      <p:ext uri="{BB962C8B-B14F-4D97-AF65-F5344CB8AC3E}">
        <p14:creationId xmlns:p14="http://schemas.microsoft.com/office/powerpoint/2010/main" val="2040656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Trainer note:  Officials should work to encourage a fluid game.   So, IF THE OFFICIAL is directing the offender to move away or behind and the ball carrier starts play – THAT IS FINE!!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What does it mean to “manage” a restart?  </a:t>
            </a:r>
            <a:r>
              <a:rPr lang="en-US" i="1"/>
              <a:t>The official will make sure the restart is made within the guidelines of a legal self-start (within 4m of the fouls)</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If the ball or player is further than 4m from spot of foul, the official should instruct them to return to the correct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If the player waits for a whistle start, or if a stoppage of play requires a whistle start, the official will manage the restart in that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Both officials will manage self-starts in their third of the field and will work together to manage the center third of the field. </a:t>
            </a:r>
            <a:r>
              <a:rPr lang="en-US" i="1"/>
              <a:t>(This will be discussed further in the next slide.)</a:t>
            </a:r>
          </a:p>
          <a:p>
            <a:endParaRPr lang="en-US" i="1"/>
          </a:p>
          <a:p>
            <a:r>
              <a:rPr lang="en-US"/>
              <a:t>Sideline and </a:t>
            </a:r>
            <a:r>
              <a:rPr lang="en-US" err="1"/>
              <a:t>endline</a:t>
            </a:r>
            <a:r>
              <a:rPr lang="en-US"/>
              <a:t> restarts will most often be self-starts.  The nearest official will manage to be sure self-start guidelines are met.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Lead always restarts play in the CSA. Self-starts are not allowed in the CSA, so the Lead will whistle to start all play.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Trail supports the restart by helping to ensure the Penalty Zone and/or the lane is clear, and that play is ready to restart.</a:t>
            </a:r>
          </a:p>
          <a:p>
            <a:endParaRPr lang="en-US"/>
          </a:p>
          <a:p>
            <a:r>
              <a:rPr lang="en-US"/>
              <a:t> If in transition, the Trail may need to support/manage their partners restart as that official moves to get ahead of play.</a:t>
            </a:r>
          </a:p>
          <a:p>
            <a:endParaRPr lang="en-US"/>
          </a:p>
          <a:p>
            <a:endParaRPr lang="en-US" baseline="0"/>
          </a:p>
        </p:txBody>
      </p:sp>
      <p:sp>
        <p:nvSpPr>
          <p:cNvPr id="4" name="Slide Number Placeholder 3"/>
          <p:cNvSpPr>
            <a:spLocks noGrp="1"/>
          </p:cNvSpPr>
          <p:nvPr>
            <p:ph type="sldNum" sz="quarter" idx="10"/>
          </p:nvPr>
        </p:nvSpPr>
        <p:spPr/>
        <p:txBody>
          <a:bodyPr/>
          <a:lstStyle/>
          <a:p>
            <a:fld id="{1A6EFAAC-BC0B-4643-B72F-A664EC26D888}" type="slidenum">
              <a:rPr lang="en-US" smtClean="0"/>
              <a:t>25</a:t>
            </a:fld>
            <a:endParaRPr lang="en-US"/>
          </a:p>
        </p:txBody>
      </p:sp>
    </p:spTree>
    <p:extLst>
      <p:ext uri="{BB962C8B-B14F-4D97-AF65-F5344CB8AC3E}">
        <p14:creationId xmlns:p14="http://schemas.microsoft.com/office/powerpoint/2010/main" val="1048456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restarts in coffin corner.</a:t>
            </a:r>
          </a:p>
          <a:p>
            <a:endParaRPr lang="en-US"/>
          </a:p>
          <a:p>
            <a:r>
              <a:rPr lang="en-US"/>
              <a:t>Look at middle “white” rectangle.  Either official should make calls in this area depending on direction of play and how play develops.</a:t>
            </a:r>
          </a:p>
          <a:p>
            <a:endParaRPr lang="en-US"/>
          </a:p>
          <a:p>
            <a:r>
              <a:rPr lang="en-US" i="1"/>
              <a:t>Use the vinyl field or use this slide and call a few fouls </a:t>
            </a:r>
            <a:r>
              <a:rPr lang="en-US" i="1" baseline="0"/>
              <a:t>in each 1/3</a:t>
            </a:r>
            <a:r>
              <a:rPr lang="en-US" i="1" baseline="30000"/>
              <a:t>rd</a:t>
            </a:r>
            <a:r>
              <a:rPr lang="en-US" i="1" baseline="0"/>
              <a:t> . Ask who should restart.</a:t>
            </a:r>
            <a:endParaRPr lang="en-US" i="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6EB3-6408-4C78-A85C-C18CBD503B1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4091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Hand out Rule reference.</a:t>
            </a:r>
          </a:p>
          <a:p>
            <a:r>
              <a:rPr lang="en-US"/>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DB3FA-731F-4EFF-B7D4-C07B48E74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8182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white board/ vinyl field </a:t>
            </a:r>
            <a:r>
              <a:rPr lang="en-US" baseline="0"/>
              <a:t>to give the participants a visual of these two defensive fouls.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DB3FA-731F-4EFF-B7D4-C07B48E74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5674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Possible</a:t>
            </a:r>
            <a:r>
              <a:rPr lang="en-US" baseline="0"/>
              <a:t> Activity: C</a:t>
            </a:r>
            <a:r>
              <a:rPr lang="en-US"/>
              <a:t>all out a foul and ask officials</a:t>
            </a:r>
            <a:r>
              <a:rPr lang="en-US" baseline="0"/>
              <a:t> to put them in the categories of Major or Minor. Discuss the definition of Major foul vs minor.</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DB3FA-731F-4EFF-B7D4-C07B48E74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7432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Reference the handout.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DB3FA-731F-4EFF-B7D4-C07B48E74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02420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Reminder to Trainer:   Managing restart does not mean preventing the ball carrier from starting as quickly as she desire following her pause/settled stance.</a:t>
            </a:r>
          </a:p>
          <a:p>
            <a:endParaRPr lang="en-US"/>
          </a:p>
          <a:p>
            <a:r>
              <a:rPr lang="en-US"/>
              <a:t>Activity:</a:t>
            </a:r>
          </a:p>
          <a:p>
            <a:r>
              <a:rPr lang="en-US"/>
              <a:t>Have class stand and practice correct</a:t>
            </a:r>
            <a:r>
              <a:rPr lang="en-US" baseline="0"/>
              <a:t> mechanics.</a:t>
            </a:r>
          </a:p>
          <a:p>
            <a:endParaRPr lang="en-US"/>
          </a:p>
          <a:p>
            <a:r>
              <a:rPr lang="en-US"/>
              <a:t>Practice the 7 steps. Demo the 7 steps: recite the 7 steps. Handout 7 steps card to each participant.</a:t>
            </a:r>
          </a:p>
          <a:p>
            <a:r>
              <a:rPr lang="en-US"/>
              <a:t>Discuss impact of Self-Start in understanding the 7 steps…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DB3FA-731F-4EFF-B7D4-C07B48E74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7220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Mandatory</a:t>
            </a:r>
            <a:r>
              <a:rPr lang="en-US" baseline="0"/>
              <a:t> vs Discretionary. Discuss ‘repeated majors’. Discuss Dangerous Contact </a:t>
            </a:r>
          </a:p>
          <a:p>
            <a:endParaRPr lang="en-US" baseline="0"/>
          </a:p>
          <a:p>
            <a:r>
              <a:rPr lang="en-US" baseline="0"/>
              <a:t>Note:  Review what repeated fouls are, but also let new officials know that we just expect them to keep the game safe.</a:t>
            </a:r>
          </a:p>
          <a:p>
            <a:r>
              <a:rPr lang="en-US" baseline="0"/>
              <a:t>Repetitive foul cards are a tool we can use, but also is an elevated call.</a:t>
            </a:r>
          </a:p>
          <a:p>
            <a:r>
              <a:rPr lang="en-US" baseline="0"/>
              <a:t>Hopefully new officials will have an experienced partner that would address repetitive fouls.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DB3FA-731F-4EFF-B7D4-C07B48E74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9120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Being in the right location on the field will put you in the best position to see who caused the foul and what happened.</a:t>
            </a:r>
          </a:p>
          <a:p>
            <a:endParaRPr lang="en-US"/>
          </a:p>
          <a:p>
            <a:r>
              <a:rPr lang="en-US"/>
              <a:t>See the space between the players.</a:t>
            </a:r>
          </a:p>
        </p:txBody>
      </p:sp>
      <p:sp>
        <p:nvSpPr>
          <p:cNvPr id="4" name="Slide Number Placeholder 3"/>
          <p:cNvSpPr>
            <a:spLocks noGrp="1"/>
          </p:cNvSpPr>
          <p:nvPr>
            <p:ph type="sldNum" sz="quarter" idx="5"/>
          </p:nvPr>
        </p:nvSpPr>
        <p:spPr/>
        <p:txBody>
          <a:bodyPr/>
          <a:lstStyle/>
          <a:p>
            <a:fld id="{492C2EF9-0F79-4217-949B-00BF5E8B9900}" type="slidenum">
              <a:rPr lang="en-US" smtClean="0"/>
              <a:t>6</a:t>
            </a:fld>
            <a:endParaRPr lang="en-US"/>
          </a:p>
        </p:txBody>
      </p:sp>
    </p:spTree>
    <p:extLst>
      <p:ext uri="{BB962C8B-B14F-4D97-AF65-F5344CB8AC3E}">
        <p14:creationId xmlns:p14="http://schemas.microsoft.com/office/powerpoint/2010/main" val="4083205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Demonstrate carding. Walk through the steps.</a:t>
            </a:r>
          </a:p>
          <a:p>
            <a:endParaRPr lang="en-US"/>
          </a:p>
          <a:p>
            <a:r>
              <a:rPr lang="en-US"/>
              <a:t>Activity – ask for a couple of volunteers to mirror the mechanic</a:t>
            </a:r>
          </a:p>
          <a:p>
            <a:endParaRPr lang="en-US"/>
          </a:p>
          <a:p>
            <a:r>
              <a:rPr lang="en-US"/>
              <a:t>Note:  officials will do a much better job if your tools are handy.</a:t>
            </a:r>
            <a:r>
              <a:rPr lang="en-US" baseline="0"/>
              <a:t>  </a:t>
            </a:r>
          </a:p>
          <a:p>
            <a:r>
              <a:rPr lang="en-US" baseline="0"/>
              <a:t>Where does your yellow card, green and red cards, flag belong?</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DB3FA-731F-4EFF-B7D4-C07B48E74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8489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or have students</a:t>
            </a:r>
            <a:r>
              <a:rPr lang="en-US" baseline="0"/>
              <a:t> look up definition of “clearing” and “played” in the rule book.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DB3FA-731F-4EFF-B7D4-C07B48E74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2711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 back</a:t>
            </a:r>
            <a:r>
              <a:rPr lang="en-US" baseline="0"/>
              <a:t> of “Rule Reference” handout for Penalty Administration review.</a:t>
            </a:r>
          </a:p>
          <a:p>
            <a:endParaRPr lang="en-US" baseline="0"/>
          </a:p>
          <a:p>
            <a:r>
              <a:rPr lang="en-US" baseline="0"/>
              <a:t>Discuss when you stop to MANAGE reset because an offender isn’t moving as they should, and when you “let it go” or hold your whistle for ball carrier advantage</a:t>
            </a:r>
          </a:p>
          <a:p>
            <a:endParaRPr lang="en-US" baseline="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DB3FA-731F-4EFF-B7D4-C07B48E7461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6712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CE197397-C9E0-4CBC-A012-2AF95D02B7C6}"/>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182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0"/>
              <a:t>We</a:t>
            </a:r>
            <a:r>
              <a:rPr lang="en-US" b="0" baseline="0"/>
              <a:t> have two teams, “X” and “O”</a:t>
            </a:r>
            <a:endParaRPr lang="en-US" b="1"/>
          </a:p>
          <a:p>
            <a:r>
              <a:rPr lang="en-US"/>
              <a:t>X has the ball and O fouls</a:t>
            </a:r>
            <a:r>
              <a:rPr lang="en-US" b="1"/>
              <a:t>.  (click) </a:t>
            </a:r>
          </a:p>
          <a:p>
            <a:r>
              <a:rPr lang="en-US"/>
              <a:t>Whistle blows and official gives direction and signal. (click)</a:t>
            </a:r>
          </a:p>
          <a:p>
            <a:r>
              <a:rPr lang="en-US"/>
              <a:t> Then BOO -- </a:t>
            </a:r>
            <a:endParaRPr lang="en-US" b="1"/>
          </a:p>
          <a:p>
            <a:r>
              <a:rPr lang="en-US" b="0" baseline="0"/>
              <a:t>	Ball (in the right spot)</a:t>
            </a:r>
          </a:p>
          <a:p>
            <a:r>
              <a:rPr lang="en-US" b="0" baseline="0"/>
              <a:t>	Offender (4m behind or away)</a:t>
            </a:r>
          </a:p>
          <a:p>
            <a:r>
              <a:rPr lang="en-US" b="0" baseline="0"/>
              <a:t>	Others (at least 4m away)</a:t>
            </a:r>
            <a:endParaRPr lang="en-US" b="0"/>
          </a:p>
          <a:p>
            <a:endParaRPr lang="en-US"/>
          </a:p>
          <a:p>
            <a:r>
              <a:rPr lang="en-US"/>
              <a:t>The offending player (O) must move 4 m away or behind, as directed by the official. The player awarded the Free Position (X) may, after coming to a stop, continue the course of play from a settled stance without waiting for an additional whistle.  </a:t>
            </a:r>
          </a:p>
          <a:p>
            <a:endParaRPr lang="en-US"/>
          </a:p>
          <a:p>
            <a:r>
              <a:rPr lang="en-US"/>
              <a:t>What is a settled stance? </a:t>
            </a:r>
            <a:r>
              <a:rPr lang="en-US" b="1"/>
              <a:t>(click)</a:t>
            </a:r>
          </a:p>
          <a:p>
            <a:r>
              <a:rPr lang="en-US"/>
              <a:t>The player with the ball must make a</a:t>
            </a:r>
            <a:r>
              <a:rPr lang="en-US" b="1" i="1"/>
              <a:t> momentary  </a:t>
            </a:r>
            <a:r>
              <a:rPr lang="en-US"/>
              <a:t>pause before restarting play. </a:t>
            </a:r>
          </a:p>
          <a:p>
            <a:endParaRPr lang="en-US"/>
          </a:p>
          <a:p>
            <a:r>
              <a:rPr lang="en-US"/>
              <a:t>Rocking motions do not commence play. </a:t>
            </a:r>
          </a:p>
          <a:p>
            <a:r>
              <a:rPr lang="en-US"/>
              <a:t>Cradling the ball does not commence play.</a:t>
            </a:r>
          </a:p>
          <a:p>
            <a:r>
              <a:rPr lang="en-US"/>
              <a:t>Pumping the crosse does not commence play.</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98FB4-9055-374E-8096-38433922D7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1713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Boundary ball inside the CSA is the only time a self-start is allowed in the CSA!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16040-C3A2-4DAA-A114-D0665B4C46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55792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Settled = “momentary pause”!!!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16040-C3A2-4DAA-A114-D0665B4C46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40487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So, when can a player NOT self-start? </a:t>
            </a:r>
          </a:p>
          <a:p>
            <a:r>
              <a:rPr lang="en-US"/>
              <a:t>-Whenever the game clock is stopped (a team time out, a card is issued, an injury, or redraw)</a:t>
            </a:r>
          </a:p>
          <a:p>
            <a:r>
              <a:rPr lang="en-US"/>
              <a:t>-When offsides is called (officials need to move additional players to correct offsides)</a:t>
            </a:r>
          </a:p>
          <a:p>
            <a:r>
              <a:rPr lang="en-US"/>
              <a:t>-All fouls in the critical scoring area (Penalty Zone needs to be cleared, multiple players moving, etc.)</a:t>
            </a:r>
          </a:p>
          <a:p>
            <a:r>
              <a:rPr lang="en-US"/>
              <a:t>-Alternate Possession and Inadvertent Whistle</a:t>
            </a:r>
          </a:p>
          <a:p>
            <a:r>
              <a:rPr lang="en-US"/>
              <a:t>-And after a goal is scored.  (In the event opposing team gets ball at center to restart play)</a:t>
            </a:r>
          </a:p>
          <a:p>
            <a:endParaRPr lang="en-US"/>
          </a:p>
          <a:p>
            <a:r>
              <a:rPr lang="en-US"/>
              <a:t>Use commands PRIOR to the start/restart of play to prevent a player from making a false start.</a:t>
            </a:r>
          </a:p>
          <a:p>
            <a:endParaRPr lang="en-US"/>
          </a:p>
          <a:p>
            <a:r>
              <a:rPr lang="en-US"/>
              <a:t>Examples: </a:t>
            </a:r>
          </a:p>
          <a:p>
            <a:endParaRPr lang="en-US"/>
          </a:p>
          <a:p>
            <a:r>
              <a:rPr lang="en-US"/>
              <a:t>- Clock stopped to issue a yellow card.  Before you give the ball to the opposing team, you state “On my whistle,” loudly and clearly so the players know they have to wait for a whistle to restart.</a:t>
            </a:r>
          </a:p>
          <a:p>
            <a:endParaRPr lang="en-US"/>
          </a:p>
          <a:p>
            <a:r>
              <a:rPr lang="en-US"/>
              <a:t>- Administering fouls in the 8m, state “center hash and it is on my whistle” to the fouled player.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98FB4-9055-374E-8096-38433922D7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87542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Remind everyone that free movement is still in place</a:t>
            </a:r>
          </a:p>
          <a:p>
            <a:endParaRPr lang="en-US"/>
          </a:p>
          <a:p>
            <a:r>
              <a:rPr lang="en-US"/>
              <a:t>Any</a:t>
            </a:r>
            <a:r>
              <a:rPr lang="en-US" baseline="0"/>
              <a:t> stoppage of the clock – she can’t self-start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16040-C3A2-4DAA-A114-D0665B4C46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08751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a:p>
          <a:p>
            <a:r>
              <a:rPr lang="en-US" u="none"/>
              <a:t>The fouled player is allowed to immediately initiate play after coming to a settled stance, and the offender may then attempt to engage.</a:t>
            </a:r>
          </a:p>
          <a:p>
            <a:endParaRPr lang="en-US" u="non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16040-C3A2-4DAA-A114-D0665B4C46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4476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003E7E"/>
                </a:solidFill>
              </a:rPr>
              <a:t>Review: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003E7E"/>
                </a:solidFill>
              </a:rPr>
              <a:t>It’s important that the table-side official can most easily address questions that may arise during the game from coaches or others.</a:t>
            </a:r>
          </a:p>
          <a:p>
            <a:endParaRPr lang="en-US"/>
          </a:p>
        </p:txBody>
      </p:sp>
      <p:sp>
        <p:nvSpPr>
          <p:cNvPr id="4" name="Slide Number Placeholder 3"/>
          <p:cNvSpPr>
            <a:spLocks noGrp="1"/>
          </p:cNvSpPr>
          <p:nvPr>
            <p:ph type="sldNum" sz="quarter" idx="10"/>
          </p:nvPr>
        </p:nvSpPr>
        <p:spPr/>
        <p:txBody>
          <a:bodyPr/>
          <a:lstStyle/>
          <a:p>
            <a:fld id="{1A6EFAAC-BC0B-4643-B72F-A664EC26D888}" type="slidenum">
              <a:rPr lang="en-US" smtClean="0"/>
              <a:t>7</a:t>
            </a:fld>
            <a:endParaRPr lang="en-US"/>
          </a:p>
        </p:txBody>
      </p:sp>
    </p:spTree>
    <p:extLst>
      <p:ext uri="{BB962C8B-B14F-4D97-AF65-F5344CB8AC3E}">
        <p14:creationId xmlns:p14="http://schemas.microsoft.com/office/powerpoint/2010/main" val="39200321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to trainer:  AS SOON as the ball carrier restarts play, players (attack and defense) may be within a 4m distance of the ball carrier.  Defenders can play the ball.  </a:t>
            </a:r>
          </a:p>
          <a:p>
            <a:r>
              <a:rPr lang="en-US"/>
              <a:t>Immediate play of the ball is always legal as soon as the ball carrier restarts play.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16040-C3A2-4DAA-A114-D0665B4C46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0574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16040-C3A2-4DAA-A114-D0665B4C46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12061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none"/>
              <a:t>(animation starts automatically)</a:t>
            </a:r>
          </a:p>
          <a:p>
            <a:endParaRPr lang="en-US" u="sng"/>
          </a:p>
          <a:p>
            <a:r>
              <a:rPr lang="en-US" u="sng"/>
              <a:t>Boundary Balls</a:t>
            </a:r>
            <a:r>
              <a:rPr lang="en-US" u="sng" baseline="0"/>
              <a:t> and Self-Starts</a:t>
            </a:r>
          </a:p>
          <a:p>
            <a:r>
              <a:rPr lang="en-US" baseline="0"/>
              <a:t>Passes/misplays out of bounds go to opposite team, shots go to team closest to where the ball exited the field.  </a:t>
            </a:r>
          </a:p>
          <a:p>
            <a:endParaRPr lang="en-US"/>
          </a:p>
          <a:p>
            <a:r>
              <a:rPr lang="en-US"/>
              <a:t>X passes to teammate, teammate misses ball and it goes out of bounds.</a:t>
            </a:r>
            <a:endParaRPr lang="en-US" b="1"/>
          </a:p>
          <a:p>
            <a:endParaRPr lang="en-US"/>
          </a:p>
          <a:p>
            <a:r>
              <a:rPr lang="en-US" b="1"/>
              <a:t>Any player on the opposing team </a:t>
            </a:r>
            <a:r>
              <a:rPr lang="en-US"/>
              <a:t>may retrieve the ball and restart play at a position relative to where the ball went out of bounds.</a:t>
            </a:r>
          </a:p>
          <a:p>
            <a:endParaRPr lang="en-US"/>
          </a:p>
          <a:p>
            <a:r>
              <a:rPr lang="en-US"/>
              <a:t>Play may not commence with a pass from out of bounds! </a:t>
            </a:r>
            <a:r>
              <a:rPr lang="en-US" baseline="0"/>
              <a:t>IF player did “pass” the ball in from out of bounds to start play, it is a foul and a turnover.  Self-start for the opposing team 4m in from the sideline.  All other players 4m away.</a:t>
            </a:r>
          </a:p>
          <a:p>
            <a:endParaRPr lang="en-US"/>
          </a:p>
          <a:p>
            <a:r>
              <a:rPr lang="en-US" baseline="0"/>
              <a:t>Boundary restarts at or near the Restraining Line:</a:t>
            </a:r>
            <a:endParaRPr lang="en-US"/>
          </a:p>
          <a:p>
            <a:r>
              <a:rPr lang="en-US"/>
              <a:t>If player is above RL and awarding her the ball would put her offside, the official should take the next closest player (from below the RL.)</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98FB4-9055-374E-8096-38433922D7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3816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u="none"/>
              <a:t>(animation starts automatically)</a:t>
            </a:r>
          </a:p>
          <a:p>
            <a:endParaRPr lang="en-US"/>
          </a:p>
          <a:p>
            <a:r>
              <a:rPr lang="en-US"/>
              <a:t>Boundary Self-Starts in the CSA:</a:t>
            </a:r>
          </a:p>
          <a:p>
            <a:r>
              <a:rPr lang="en-US" baseline="0"/>
              <a:t>Consistent with boundary ball restarts on the side-lines -- s</a:t>
            </a:r>
            <a:r>
              <a:rPr lang="en-US"/>
              <a:t>elf-starts are allowed when the ball crosses the end line in the CSA.</a:t>
            </a:r>
          </a:p>
          <a:p>
            <a:endParaRPr lang="en-US"/>
          </a:p>
          <a:p>
            <a:r>
              <a:rPr lang="en-US"/>
              <a:t>NOTE: f, on a shot, </a:t>
            </a:r>
            <a:r>
              <a:rPr lang="en-US" baseline="0"/>
              <a:t>the closest player’s team will gain possession,  any player on that team can retrieve the ball and self-start from a position on the field relative to where the ball went out of bounds.</a:t>
            </a:r>
            <a:endParaRPr lang="en-US"/>
          </a:p>
          <a:p>
            <a:endParaRPr lang="en-US"/>
          </a:p>
          <a:p>
            <a:r>
              <a:rPr lang="en-US"/>
              <a:t>On all four sides of the field, self-starts are legal on boundary balls.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98FB4-9055-374E-8096-38433922D7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16715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u="none"/>
              <a:t>(animation starts automatically)</a:t>
            </a:r>
          </a:p>
          <a:p>
            <a:endParaRPr lang="en-US"/>
          </a:p>
          <a:p>
            <a:r>
              <a:rPr lang="en-US"/>
              <a:t>If a player gets fouled and the ball goes out of bounds, the fouled player is awarded the Free Position </a:t>
            </a:r>
            <a:r>
              <a:rPr lang="en-US" b="1"/>
              <a:t>(click)</a:t>
            </a:r>
          </a:p>
          <a:p>
            <a:endParaRPr lang="en-US"/>
          </a:p>
          <a:p>
            <a:r>
              <a:rPr lang="en-US"/>
              <a:t>The FP is set up at the spot of the foul, at least 4m in from the sideline. The player who fouled must go 4 m behind (or away)</a:t>
            </a:r>
          </a:p>
          <a:p>
            <a:endParaRPr lang="en-US"/>
          </a:p>
          <a:p>
            <a:r>
              <a:rPr lang="en-US"/>
              <a:t>The fouled player will commence play with a self-start from a settled stance.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98FB4-9055-374E-8096-38433922D7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89006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PREVENTIVE OFFICIATING IS CRITICAL!</a:t>
            </a:r>
          </a:p>
          <a:p>
            <a:r>
              <a:rPr lang="en-US"/>
              <a:t>Help the players – remind them by saying “whistle start!” or “on my whistle!” – so offense does not self start on a foul in the CSA</a:t>
            </a:r>
          </a:p>
          <a:p>
            <a:r>
              <a:rPr lang="en-US"/>
              <a:t>Help both defense and offense the last two minutes of each half to avoid false starts!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16040-C3A2-4DAA-A114-D0665B4C46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45360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long as the players are out of the Penalty Zone and at least 4m from the free position, they can go anywhere!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16040-C3A2-4DAA-A114-D0665B4C46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57597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(Animation starts automatically)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16040-C3A2-4DAA-A114-D0665B4C46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32106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u="none"/>
              <a:t>(animation starts automatically)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Montserrat" panose="02000505000000020004" pitchFamily="2"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a:latin typeface="Montserrat" panose="02000505000000020004" pitchFamily="2" charset="0"/>
              </a:rPr>
              <a:t>Only the fouled player and the offender will be directed to their position by the official  </a:t>
            </a:r>
            <a:r>
              <a:rPr lang="en-US" sz="1200" b="1">
                <a:latin typeface="Montserrat" panose="02000505000000020004" pitchFamily="2" charset="0"/>
              </a:rPr>
              <a:t>(click)</a:t>
            </a:r>
            <a:endParaRPr lang="en-US" sz="1200">
              <a:latin typeface="Montserrat" panose="02000505000000020004" pitchFamily="2"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a:latin typeface="Montserrat" panose="02000505000000020004" pitchFamily="2" charset="0"/>
              </a:rPr>
              <a:t>Position the offender (click)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a:latin typeface="Montserrat" panose="02000505000000020004" pitchFamily="2" charset="0"/>
              </a:rPr>
              <a:t>Players can take any route out – it does not have to be the shortest route (click)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a:latin typeface="Montserrat" panose="02000505000000020004" pitchFamily="2" charset="0"/>
              </a:rPr>
              <a:t>Defense is </a:t>
            </a:r>
            <a:r>
              <a:rPr lang="en-US" sz="1200" u="sng">
                <a:latin typeface="Montserrat" panose="02000505000000020004" pitchFamily="2" charset="0"/>
              </a:rPr>
              <a:t>always</a:t>
            </a:r>
            <a:r>
              <a:rPr lang="en-US" sz="1200">
                <a:latin typeface="Montserrat" panose="02000505000000020004" pitchFamily="2" charset="0"/>
              </a:rPr>
              <a:t> entitled to the hashes adjacent to the 8m FP – both sides (click)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a:latin typeface="Montserrat" panose="02000505000000020004" pitchFamily="2" charset="0"/>
              </a:rPr>
              <a:t>After FP is set, the Lead will back out of the 8m arc, raise an arm, whistle and start play.  </a:t>
            </a:r>
            <a:r>
              <a:rPr lang="en-US" sz="1200" u="sng">
                <a:latin typeface="Montserrat" panose="02000505000000020004" pitchFamily="2" charset="0"/>
              </a:rPr>
              <a:t>Any</a:t>
            </a:r>
            <a:r>
              <a:rPr lang="en-US" sz="1200">
                <a:latin typeface="Montserrat" panose="02000505000000020004" pitchFamily="2" charset="0"/>
              </a:rPr>
              <a:t> player entering the PZ or coming within 4m of the FP after the Lead backs out will be assessed a foul for a False Start.</a:t>
            </a:r>
          </a:p>
          <a:p>
            <a:endParaRPr lang="en-US" sz="1200">
              <a:latin typeface="Montserrat" panose="02000505000000020004"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16040-C3A2-4DAA-A114-D0665B4C46E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34331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a:t>This particular penalty administration takes a little extra time to set up -- the offender goes behind the ball and she might have quite a walk!  </a:t>
            </a:r>
          </a:p>
          <a:p>
            <a:r>
              <a:rPr lang="en-US" baseline="0"/>
              <a:t>(click)</a:t>
            </a:r>
          </a:p>
          <a:p>
            <a:r>
              <a:rPr lang="en-US" baseline="0"/>
              <a:t>Ball stays with ball carrier, offender goes 4m behind ball carrier, regardless of location of ball.</a:t>
            </a:r>
          </a:p>
          <a:p>
            <a:r>
              <a:rPr lang="en-US" baseline="0"/>
              <a:t>(click)</a:t>
            </a:r>
          </a:p>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98FB4-9055-374E-8096-38433922D7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Officials work the Lead position to their right and the Trail position to their left.</a:t>
            </a:r>
          </a:p>
          <a:p>
            <a:endParaRPr lang="en-US"/>
          </a:p>
          <a:p>
            <a:r>
              <a:rPr lang="en-US"/>
              <a:t>They cover their entire sideline and the end line where they are the Lead.</a:t>
            </a:r>
            <a:r>
              <a:rPr lang="en-US" b="1"/>
              <a:t> </a:t>
            </a:r>
            <a:endParaRPr lang="en-US" b="0"/>
          </a:p>
          <a:p>
            <a:r>
              <a:rPr lang="en-US" b="1"/>
              <a:t>(click)</a:t>
            </a:r>
          </a:p>
          <a:p>
            <a:r>
              <a:rPr lang="en-US" b="1"/>
              <a:t> </a:t>
            </a:r>
            <a:r>
              <a:rPr lang="en-US" b="0"/>
              <a:t>The official in the green oval has their sideline and end line, </a:t>
            </a:r>
            <a:r>
              <a:rPr lang="en-US" b="1"/>
              <a:t>(click) </a:t>
            </a:r>
            <a:r>
              <a:rPr lang="en-US" b="0"/>
              <a:t>and the official in yellow has her sideline and end line. </a:t>
            </a:r>
          </a:p>
          <a:p>
            <a:endParaRPr lang="en-US" b="0"/>
          </a:p>
          <a:p>
            <a:r>
              <a:rPr lang="en-US"/>
              <a:t>Officials are responsible for calls on their side of the field, but the center of the field is a “shared area” where both officials can make calls.  </a:t>
            </a:r>
          </a:p>
          <a:p>
            <a:endParaRPr lang="en-US"/>
          </a:p>
          <a:p>
            <a:r>
              <a:rPr lang="en-US"/>
              <a:t>“Lines” are flexible! Shared area constantly changes as the ball moves up and down the field.</a:t>
            </a:r>
          </a:p>
          <a:p>
            <a:endParaRPr lang="en-US"/>
          </a:p>
          <a:p>
            <a:endParaRPr lang="en-US"/>
          </a:p>
        </p:txBody>
      </p:sp>
      <p:sp>
        <p:nvSpPr>
          <p:cNvPr id="4" name="Slide Number Placeholder 3"/>
          <p:cNvSpPr>
            <a:spLocks noGrp="1"/>
          </p:cNvSpPr>
          <p:nvPr>
            <p:ph type="sldNum" sz="quarter" idx="10"/>
          </p:nvPr>
        </p:nvSpPr>
        <p:spPr/>
        <p:txBody>
          <a:bodyPr/>
          <a:lstStyle/>
          <a:p>
            <a:fld id="{1A6EFAAC-BC0B-4643-B72F-A664EC26D888}" type="slidenum">
              <a:rPr lang="en-US" smtClean="0"/>
              <a:t>8</a:t>
            </a:fld>
            <a:endParaRPr lang="en-US"/>
          </a:p>
        </p:txBody>
      </p:sp>
    </p:spTree>
    <p:extLst>
      <p:ext uri="{BB962C8B-B14F-4D97-AF65-F5344CB8AC3E}">
        <p14:creationId xmlns:p14="http://schemas.microsoft.com/office/powerpoint/2010/main" val="15672884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1977D1D7-314F-4987-92D4-1BF0E77C26F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74633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 sure to have these with you at every</a:t>
            </a:r>
            <a:r>
              <a:rPr lang="en-US" baseline="0"/>
              <a:t> game.  Most officials have a small black bag they take with them on the field that contains these items.  Next step – whistle training!</a:t>
            </a:r>
            <a:endParaRPr lang="en-US"/>
          </a:p>
        </p:txBody>
      </p:sp>
      <p:sp>
        <p:nvSpPr>
          <p:cNvPr id="5" name="Date Placeholder 4">
            <a:extLst>
              <a:ext uri="{FF2B5EF4-FFF2-40B4-BE49-F238E27FC236}">
                <a16:creationId xmlns:a16="http://schemas.microsoft.com/office/drawing/2014/main" id="{BC4379E8-0F6B-467D-A80B-EA1958D396F7}"/>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70269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41A2411A-431A-4E08-A7C4-A13B73231003}"/>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89625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Assess the tone of the game early.  Is it a very physical game? Maybe the officiating team needs to discuss tightening up calls. Is it a lopsided contest? The officials should make sure they are calling fouls to keep the less-skilled players safe.</a:t>
            </a:r>
          </a:p>
          <a:p>
            <a:endParaRPr lang="en-US"/>
          </a:p>
          <a:p>
            <a:r>
              <a:rPr lang="en-US"/>
              <a:t>Making calls in the midfield cleans up many games.  If you hold for advantage, you are telling players you will allow a certain level of play.  Is that what you are intending? Discuss with your partner to make sure you are on the same page.</a:t>
            </a:r>
          </a:p>
          <a:p>
            <a:endParaRPr lang="en-US"/>
          </a:p>
          <a:p>
            <a:r>
              <a:rPr lang="en-US"/>
              <a:t>Addressing the coaches’ questions may mean that you tell them you will answer later,</a:t>
            </a:r>
            <a:r>
              <a:rPr lang="en-US" baseline="0"/>
              <a:t> n</a:t>
            </a:r>
            <a:r>
              <a:rPr lang="en-US"/>
              <a:t>ot immediately. </a:t>
            </a:r>
          </a:p>
          <a:p>
            <a:endParaRPr lang="en-US"/>
          </a:p>
          <a:p>
            <a:r>
              <a:rPr lang="en-US"/>
              <a:t>Have the ability to end the conversation in a respectful </a:t>
            </a:r>
            <a:r>
              <a:rPr lang="en-US" err="1"/>
              <a:t>way,"Coach</a:t>
            </a:r>
            <a:r>
              <a:rPr lang="en-US"/>
              <a:t>, we can further discuss this at a time out, halftime or after the game?"</a:t>
            </a:r>
          </a:p>
        </p:txBody>
      </p:sp>
      <p:sp>
        <p:nvSpPr>
          <p:cNvPr id="5" name="Date Placeholder 4">
            <a:extLst>
              <a:ext uri="{FF2B5EF4-FFF2-40B4-BE49-F238E27FC236}">
                <a16:creationId xmlns:a16="http://schemas.microsoft.com/office/drawing/2014/main" id="{7D0DF8F1-DE93-44B0-BDF2-F0D7B847C2C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62443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you saying without actually saying it?</a:t>
            </a:r>
          </a:p>
          <a:p>
            <a:endParaRPr lang="en-US"/>
          </a:p>
          <a:p>
            <a:r>
              <a:rPr lang="en-US"/>
              <a:t>Have class take turns “saying” things non-verbally</a:t>
            </a:r>
          </a:p>
          <a:p>
            <a:r>
              <a:rPr lang="en-US"/>
              <a:t>Show some subtle ones like looking at the ground, putting hands on hips, etc.</a:t>
            </a:r>
          </a:p>
        </p:txBody>
      </p:sp>
      <p:sp>
        <p:nvSpPr>
          <p:cNvPr id="5" name="Date Placeholder 4">
            <a:extLst>
              <a:ext uri="{FF2B5EF4-FFF2-40B4-BE49-F238E27FC236}">
                <a16:creationId xmlns:a16="http://schemas.microsoft.com/office/drawing/2014/main" id="{F8AB5B6B-96F1-4E09-A2D1-9964DBAF9E5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48888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01C50E48-23E6-4F10-821F-772835D6B21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67036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u="none"/>
              <a:t>(animation starts automatically)</a:t>
            </a:r>
          </a:p>
          <a:p>
            <a:endParaRPr lang="en-US"/>
          </a:p>
          <a:p>
            <a:r>
              <a:rPr lang="en-US"/>
              <a:t>Practice and know the “language” of the rules (Give an example of things you have heard that do not speak the language of the rules -- moving pick, </a:t>
            </a:r>
            <a:r>
              <a:rPr lang="en-US" err="1"/>
              <a:t>etc</a:t>
            </a:r>
            <a:r>
              <a:rPr lang="en-US"/>
              <a:t>)</a:t>
            </a:r>
          </a:p>
          <a:p>
            <a:r>
              <a:rPr lang="en-US"/>
              <a:t>Look up and read slash and empty stick check.</a:t>
            </a:r>
          </a:p>
          <a:p>
            <a:endParaRPr lang="en-US"/>
          </a:p>
          <a:p>
            <a:r>
              <a:rPr lang="en-US"/>
              <a:t>Make sure what you say is what you are calling.  A dangerous shot is a major foul while a dangerous propel is a major foul that also has to be a yellow card.</a:t>
            </a:r>
          </a:p>
          <a:p>
            <a:r>
              <a:rPr lang="en-US"/>
              <a:t>Checking towards the head is different than check to the head. (major foul vs. </a:t>
            </a:r>
            <a:r>
              <a:rPr lang="en-US" err="1"/>
              <a:t>cardable</a:t>
            </a:r>
            <a:r>
              <a:rPr lang="en-US"/>
              <a:t> major foul)</a:t>
            </a:r>
          </a:p>
        </p:txBody>
      </p:sp>
      <p:sp>
        <p:nvSpPr>
          <p:cNvPr id="5" name="Date Placeholder 4">
            <a:extLst>
              <a:ext uri="{FF2B5EF4-FFF2-40B4-BE49-F238E27FC236}">
                <a16:creationId xmlns:a16="http://schemas.microsoft.com/office/drawing/2014/main" id="{7F716BE8-0CC7-4E1F-8921-4EB4D3070920}"/>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42735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9367" indent="-369367" defTabSz="984978" fontAlgn="base">
              <a:spcBef>
                <a:spcPct val="20000"/>
              </a:spcBef>
              <a:spcAft>
                <a:spcPct val="0"/>
              </a:spcAft>
              <a:defRPr/>
            </a:pPr>
            <a:r>
              <a:rPr lang="en-US" sz="1900" kern="0">
                <a:solidFill>
                  <a:srgbClr val="000000"/>
                </a:solidFill>
                <a:latin typeface="Tahoma"/>
                <a:ea typeface="ＭＳ Ｐゴシック" pitchFamily="1" charset="-128"/>
              </a:rPr>
              <a:t>On the field, keep your verbal communication to a minimum.</a:t>
            </a:r>
          </a:p>
          <a:p>
            <a:pPr marL="369367" indent="-369367" defTabSz="984978" fontAlgn="base">
              <a:spcBef>
                <a:spcPct val="20000"/>
              </a:spcBef>
              <a:spcAft>
                <a:spcPct val="0"/>
              </a:spcAft>
              <a:defRPr/>
            </a:pPr>
            <a:r>
              <a:rPr lang="en-US" sz="1900" kern="0">
                <a:solidFill>
                  <a:srgbClr val="000000"/>
                </a:solidFill>
                <a:latin typeface="Tahoma"/>
                <a:ea typeface="ＭＳ Ｐゴシック" pitchFamily="1" charset="-128"/>
              </a:rPr>
              <a:t>Give foul called, what color &amp; number will get the ball, what color &amp; number needs to move for the penalty and what direction everybody else should be moving away.  </a:t>
            </a:r>
          </a:p>
          <a:p>
            <a:pPr marL="369367" indent="-369367" defTabSz="984978" fontAlgn="base">
              <a:spcBef>
                <a:spcPct val="20000"/>
              </a:spcBef>
              <a:spcAft>
                <a:spcPct val="0"/>
              </a:spcAft>
              <a:defRPr/>
            </a:pPr>
            <a:r>
              <a:rPr lang="en-US" sz="1900" kern="0">
                <a:solidFill>
                  <a:srgbClr val="000000"/>
                </a:solidFill>
                <a:latin typeface="Tahoma"/>
                <a:ea typeface="ＭＳ Ｐゴシック" pitchFamily="1" charset="-128"/>
              </a:rPr>
              <a:t>Tone of voice - ask your partner what you sound like when giving directions.  Does it sound like you are yelling?  Barking at the players?  Are you too quiet?  Are you too “wordy”?</a:t>
            </a:r>
          </a:p>
          <a:p>
            <a:pPr marL="369367" indent="-369367" defTabSz="984978" fontAlgn="base">
              <a:spcBef>
                <a:spcPct val="20000"/>
              </a:spcBef>
              <a:spcAft>
                <a:spcPct val="0"/>
              </a:spcAft>
              <a:defRPr/>
            </a:pPr>
            <a:r>
              <a:rPr lang="en-US" sz="1900" kern="0">
                <a:solidFill>
                  <a:srgbClr val="000000"/>
                </a:solidFill>
                <a:latin typeface="Tahoma"/>
                <a:ea typeface="ＭＳ Ｐゴシック" pitchFamily="1" charset="-128"/>
              </a:rPr>
              <a:t>Don’t respond to spectators during a game - resist that urge!</a:t>
            </a:r>
          </a:p>
          <a:p>
            <a:pPr marL="369367" indent="-369367" defTabSz="984978" fontAlgn="base">
              <a:spcBef>
                <a:spcPct val="20000"/>
              </a:spcBef>
              <a:spcAft>
                <a:spcPct val="0"/>
              </a:spcAft>
              <a:defRPr/>
            </a:pPr>
            <a:endParaRPr lang="en-US" sz="1900" kern="0">
              <a:solidFill>
                <a:srgbClr val="000000"/>
              </a:solidFill>
              <a:latin typeface="Tahoma"/>
              <a:ea typeface="ＭＳ Ｐゴシック" pitchFamily="1" charset="-128"/>
            </a:endParaRPr>
          </a:p>
          <a:p>
            <a:pPr marL="369367" indent="-369367" defTabSz="984978" fontAlgn="base">
              <a:spcBef>
                <a:spcPct val="20000"/>
              </a:spcBef>
              <a:spcAft>
                <a:spcPct val="0"/>
              </a:spcAft>
              <a:defRPr/>
            </a:pPr>
            <a:endParaRPr lang="en-US" sz="1900" kern="0">
              <a:solidFill>
                <a:srgbClr val="000000"/>
              </a:solidFill>
              <a:latin typeface="Tahoma"/>
              <a:ea typeface="ＭＳ Ｐゴシック" pitchFamily="1" charset="-128"/>
            </a:endParaRPr>
          </a:p>
          <a:p>
            <a:pPr marL="369367" indent="-369367" defTabSz="984978" fontAlgn="base">
              <a:spcBef>
                <a:spcPct val="20000"/>
              </a:spcBef>
              <a:spcAft>
                <a:spcPct val="0"/>
              </a:spcAft>
              <a:defRPr/>
            </a:pPr>
            <a:endParaRPr lang="en-US" sz="1900" kern="0">
              <a:solidFill>
                <a:srgbClr val="000000"/>
              </a:solidFill>
              <a:latin typeface="Tahoma"/>
              <a:ea typeface="ＭＳ Ｐゴシック" pitchFamily="1" charset="-128"/>
            </a:endParaRPr>
          </a:p>
          <a:p>
            <a:pPr marL="369367" indent="-369367" defTabSz="984978" fontAlgn="base">
              <a:spcBef>
                <a:spcPct val="20000"/>
              </a:spcBef>
              <a:spcAft>
                <a:spcPct val="0"/>
              </a:spcAft>
              <a:defRPr/>
            </a:pPr>
            <a:endParaRPr lang="en-US" sz="1900" kern="0">
              <a:solidFill>
                <a:srgbClr val="000000"/>
              </a:solidFill>
              <a:latin typeface="Tahoma"/>
              <a:ea typeface="ＭＳ Ｐゴシック" pitchFamily="1" charset="-128"/>
            </a:endParaRPr>
          </a:p>
        </p:txBody>
      </p:sp>
      <p:sp>
        <p:nvSpPr>
          <p:cNvPr id="5" name="Date Placeholder 4">
            <a:extLst>
              <a:ext uri="{FF2B5EF4-FFF2-40B4-BE49-F238E27FC236}">
                <a16:creationId xmlns:a16="http://schemas.microsoft.com/office/drawing/2014/main" id="{0472292B-3855-4286-ADD2-0723CFDC66F5}"/>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81167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978806D0-74C8-4F3D-AC66-0E66B41DF77D}"/>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0763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Animation begins automatically.</a:t>
            </a:r>
          </a:p>
          <a:p>
            <a:endParaRPr lang="en-US" i="1"/>
          </a:p>
          <a:p>
            <a:r>
              <a:rPr lang="en-US"/>
              <a:t>Table official counts players from both teams to ensure proper number on field.  </a:t>
            </a:r>
          </a:p>
          <a:p>
            <a:endParaRPr lang="en-US"/>
          </a:p>
          <a:p>
            <a:r>
              <a:rPr lang="en-US"/>
              <a:t>Far side official administers the opening draw.  All subsequent draws will be taken by the official farthest from the goal that was scored upon.</a:t>
            </a:r>
          </a:p>
          <a:p>
            <a:endParaRPr lang="en-US"/>
          </a:p>
          <a:p>
            <a:r>
              <a:rPr lang="en-US"/>
              <a:t>Reminder: Teams may now have less than 12 players on the field at any time during play including the draw.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118720-0CE3-4A52-AAF1-A86D2777F2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4946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to trainer:  Be sure to review player movement from sub box, over RL (even when teams have less than 3 between RL), and early entry violations, or when cards expire before possession.</a:t>
            </a:r>
          </a:p>
          <a:p>
            <a:endParaRPr lang="en-US"/>
          </a:p>
          <a:p>
            <a:r>
              <a:rPr lang="en-US"/>
              <a:t>The official</a:t>
            </a:r>
            <a:r>
              <a:rPr lang="en-US" baseline="0"/>
              <a:t> administering the draw is responsible for the observing the players taking the draw to ensure the draw is legal.  In addition, they should try to keep an eye on the two other sets of players outside of the draw circle to watch for early entry. </a:t>
            </a:r>
          </a:p>
          <a:p>
            <a:endParaRPr lang="en-US" baseline="0"/>
          </a:p>
          <a:p>
            <a:r>
              <a:rPr lang="en-US" baseline="0"/>
              <a:t>The 2</a:t>
            </a:r>
            <a:r>
              <a:rPr lang="en-US" baseline="30000"/>
              <a:t>nd</a:t>
            </a:r>
            <a:r>
              <a:rPr lang="en-US" baseline="0"/>
              <a:t> official is responsible for watching players on the restraining lines as well as the players around the circle.  Officials should watch for players pushing or jockeying for position or an early entry – either stepping into the circle before the whistle has blown or stepping over the restraining lines before possession has been established.</a:t>
            </a:r>
          </a:p>
          <a:p>
            <a:endParaRPr lang="en-US" baseline="0"/>
          </a:p>
          <a:p>
            <a:r>
              <a:rPr lang="en-US" baseline="0"/>
              <a:t>If a player enters the center circle early, the official should blow the whistle immediately. </a:t>
            </a:r>
          </a:p>
          <a:p>
            <a:endParaRPr lang="en-US" baseline="0"/>
          </a:p>
          <a:p>
            <a:r>
              <a:rPr lang="en-US" baseline="0"/>
              <a:t>If a player steps over either restraining line early, the official should wait to see which team gains possession. If the team who did not foul gains possession on the draw, the official can signal “Advantage” and allow play to continue.</a:t>
            </a:r>
          </a:p>
          <a:p>
            <a:endParaRPr lang="en-US" baseline="0"/>
          </a:p>
        </p:txBody>
      </p:sp>
      <p:sp>
        <p:nvSpPr>
          <p:cNvPr id="4" name="Slide Number Placeholder 3"/>
          <p:cNvSpPr>
            <a:spLocks noGrp="1"/>
          </p:cNvSpPr>
          <p:nvPr>
            <p:ph type="sldNum" sz="quarter" idx="10"/>
          </p:nvPr>
        </p:nvSpPr>
        <p:spPr/>
        <p:txBody>
          <a:bodyPr/>
          <a:lstStyle/>
          <a:p>
            <a:fld id="{1A6EFAAC-BC0B-4643-B72F-A664EC26D888}" type="slidenum">
              <a:rPr lang="en-US" smtClean="0"/>
              <a:t>10</a:t>
            </a:fld>
            <a:endParaRPr lang="en-US"/>
          </a:p>
        </p:txBody>
      </p:sp>
    </p:spTree>
    <p:extLst>
      <p:ext uri="{BB962C8B-B14F-4D97-AF65-F5344CB8AC3E}">
        <p14:creationId xmlns:p14="http://schemas.microsoft.com/office/powerpoint/2010/main" val="3210812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2C2EF9-0F79-4217-949B-00BF5E8B9900}" type="slidenum">
              <a:rPr lang="en-US" smtClean="0"/>
              <a:t>11</a:t>
            </a:fld>
            <a:endParaRPr lang="en-US"/>
          </a:p>
        </p:txBody>
      </p:sp>
    </p:spTree>
    <p:extLst>
      <p:ext uri="{BB962C8B-B14F-4D97-AF65-F5344CB8AC3E}">
        <p14:creationId xmlns:p14="http://schemas.microsoft.com/office/powerpoint/2010/main" val="3407574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Critical Scoring Area, </a:t>
            </a:r>
            <a:r>
              <a:rPr lang="en-US" b="1"/>
              <a:t>(click) </a:t>
            </a:r>
            <a:r>
              <a:rPr lang="en-US"/>
              <a:t>the Lead official is typically on-ball and responsible for on-ball fouls.</a:t>
            </a:r>
          </a:p>
          <a:p>
            <a:endParaRPr lang="en-US"/>
          </a:p>
          <a:p>
            <a:r>
              <a:rPr lang="en-US"/>
              <a:t>The Trail official </a:t>
            </a:r>
            <a:r>
              <a:rPr lang="en-US" b="1"/>
              <a:t>(click) </a:t>
            </a:r>
            <a:r>
              <a:rPr lang="en-US"/>
              <a:t>is off-ball and responsible for fouls that occur away from the ball (3 seconds, detaining, shooting space, etc.) Trail is also responsible for restraining line violations (offside) calls.</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06EB3-6408-4C78-A85C-C18CBD503B1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7101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4FA65-55DE-60A3-429C-3F293A0619A0}"/>
              </a:ext>
            </a:extLst>
          </p:cNvPr>
          <p:cNvSpPr>
            <a:spLocks noGrp="1"/>
          </p:cNvSpPr>
          <p:nvPr>
            <p:ph type="title" hasCustomPrompt="1"/>
          </p:nvPr>
        </p:nvSpPr>
        <p:spPr>
          <a:xfrm>
            <a:off x="0" y="27432"/>
            <a:ext cx="10515600" cy="992579"/>
          </a:xfrm>
          <a:prstGeom prst="rect">
            <a:avLst/>
          </a:prstGeom>
        </p:spPr>
        <p:txBody>
          <a:bodyPr tIns="182880">
            <a:spAutoFit/>
          </a:bodyPr>
          <a:lstStyle>
            <a:lvl1pPr marL="182880">
              <a:defRPr sz="5500" b="1" spc="300">
                <a:solidFill>
                  <a:schemeClr val="bg1"/>
                </a:solidFill>
                <a:latin typeface="Alt Gothic Comp ATF" panose="020B0608040502040204" pitchFamily="34" charset="0"/>
              </a:defRPr>
            </a:lvl1pPr>
          </a:lstStyle>
          <a:p>
            <a:r>
              <a:rPr lang="en-US" dirty="0"/>
              <a:t>TITLE – ALT GOTHIC COMP ATF 55 BOLD</a:t>
            </a:r>
          </a:p>
        </p:txBody>
      </p:sp>
      <p:sp>
        <p:nvSpPr>
          <p:cNvPr id="8" name="TextBox 7">
            <a:extLst>
              <a:ext uri="{FF2B5EF4-FFF2-40B4-BE49-F238E27FC236}">
                <a16:creationId xmlns:a16="http://schemas.microsoft.com/office/drawing/2014/main" id="{045E8959-B752-69F4-9DAE-60034DE33F1B}"/>
              </a:ext>
            </a:extLst>
          </p:cNvPr>
          <p:cNvSpPr txBox="1"/>
          <p:nvPr/>
        </p:nvSpPr>
        <p:spPr>
          <a:xfrm>
            <a:off x="0" y="745160"/>
            <a:ext cx="1204331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2400" b="1" spc="300" dirty="0">
                <a:solidFill>
                  <a:srgbClr val="97999B"/>
                </a:solidFill>
                <a:latin typeface="Obvia" panose="02000503040000020004" pitchFamily="50" charset="0"/>
              </a:rPr>
              <a:t>WOMENS OFFICIALS DEVELOPMENT  </a:t>
            </a:r>
            <a:r>
              <a:rPr lang="en-US" sz="2400" b="1" i="0" spc="300" baseline="0" dirty="0">
                <a:solidFill>
                  <a:srgbClr val="97999B"/>
                </a:solidFill>
                <a:latin typeface="Obvia" panose="02000503040000020004" pitchFamily="50" charset="0"/>
              </a:rPr>
              <a:t>|  2023 </a:t>
            </a:r>
            <a:r>
              <a:rPr lang="en-US" sz="2400" b="1" i="0" spc="300" baseline="0" dirty="0">
                <a:solidFill>
                  <a:srgbClr val="97999B"/>
                </a:solidFill>
                <a:latin typeface="Obvia Wide" panose="020B0604020202020204" charset="0"/>
                <a:cs typeface="Obvia Wide" panose="020B0604020202020204" charset="0"/>
              </a:rPr>
              <a:t>SEASON</a:t>
            </a:r>
          </a:p>
        </p:txBody>
      </p:sp>
    </p:spTree>
    <p:extLst>
      <p:ext uri="{BB962C8B-B14F-4D97-AF65-F5344CB8AC3E}">
        <p14:creationId xmlns:p14="http://schemas.microsoft.com/office/powerpoint/2010/main" val="578515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52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81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574D93A6-6CCD-F71F-DF6A-28014F99D66A}"/>
              </a:ext>
            </a:extLst>
          </p:cNvPr>
          <p:cNvPicPr>
            <a:picLocks noChangeAspect="1"/>
          </p:cNvPicPr>
          <p:nvPr/>
        </p:nvPicPr>
        <p:blipFill>
          <a:blip r:embed="rId3"/>
          <a:stretch>
            <a:fillRect/>
          </a:stretch>
        </p:blipFill>
        <p:spPr>
          <a:xfrm>
            <a:off x="151114" y="5854486"/>
            <a:ext cx="570781" cy="888737"/>
          </a:xfrm>
          <a:prstGeom prst="rect">
            <a:avLst/>
          </a:prstGeom>
        </p:spPr>
      </p:pic>
      <p:sp>
        <p:nvSpPr>
          <p:cNvPr id="5" name="Title 2">
            <a:extLst>
              <a:ext uri="{FF2B5EF4-FFF2-40B4-BE49-F238E27FC236}">
                <a16:creationId xmlns:a16="http://schemas.microsoft.com/office/drawing/2014/main" id="{F8C39FAB-C265-EEAC-1450-0BF3C858E4A8}"/>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565231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hart, box and whisker chart&#10;&#10;Description automatically generated">
            <a:extLst>
              <a:ext uri="{FF2B5EF4-FFF2-40B4-BE49-F238E27FC236}">
                <a16:creationId xmlns:a16="http://schemas.microsoft.com/office/drawing/2014/main" id="{830DA10A-0992-BD47-81A8-1960A25022D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GIRLS - GOAL AREA ">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948268" y="268965"/>
            <a:ext cx="10430933" cy="669572"/>
          </a:xfrm>
        </p:spPr>
        <p:txBody>
          <a:bodyPr/>
          <a:lstStyle>
            <a:lvl1pPr>
              <a:defRPr/>
            </a:lvl1pPr>
          </a:lstStyle>
          <a:p>
            <a:r>
              <a:rPr lang="en-US"/>
              <a:t>TOPIC HEADING</a:t>
            </a:r>
          </a:p>
        </p:txBody>
      </p:sp>
      <p:grpSp>
        <p:nvGrpSpPr>
          <p:cNvPr id="12" name="Group 11">
            <a:extLst>
              <a:ext uri="{FF2B5EF4-FFF2-40B4-BE49-F238E27FC236}">
                <a16:creationId xmlns:a16="http://schemas.microsoft.com/office/drawing/2014/main" id="{658AF5BA-D915-4016-B52D-433BDC228E08}"/>
              </a:ext>
            </a:extLst>
          </p:cNvPr>
          <p:cNvGrpSpPr/>
          <p:nvPr userDrawn="1"/>
        </p:nvGrpSpPr>
        <p:grpSpPr>
          <a:xfrm>
            <a:off x="2154462" y="2164406"/>
            <a:ext cx="7883075" cy="6184211"/>
            <a:chOff x="2145120" y="2164407"/>
            <a:chExt cx="7915097" cy="6184211"/>
          </a:xfrm>
        </p:grpSpPr>
        <p:cxnSp>
          <p:nvCxnSpPr>
            <p:cNvPr id="16" name="Straight Connector 15"/>
            <p:cNvCxnSpPr>
              <a:cxnSpLocks/>
              <a:stCxn id="33" idx="0"/>
            </p:cNvCxnSpPr>
            <p:nvPr userDrawn="1"/>
          </p:nvCxnSpPr>
          <p:spPr>
            <a:xfrm flipH="1">
              <a:off x="2164334" y="5256511"/>
              <a:ext cx="3252630"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cxnSpLocks/>
              <a:endCxn id="33" idx="4"/>
            </p:cNvCxnSpPr>
            <p:nvPr userDrawn="1"/>
          </p:nvCxnSpPr>
          <p:spPr>
            <a:xfrm flipH="1" flipV="1">
              <a:off x="6788564" y="5256511"/>
              <a:ext cx="3246565" cy="275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rc 17"/>
            <p:cNvSpPr/>
            <p:nvPr userDrawn="1"/>
          </p:nvSpPr>
          <p:spPr>
            <a:xfrm rot="16200000">
              <a:off x="3023107" y="1311508"/>
              <a:ext cx="6184211" cy="7890009"/>
            </a:xfrm>
            <a:prstGeom prst="arc">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9" name="Arc 18"/>
            <p:cNvSpPr/>
            <p:nvPr userDrawn="1"/>
          </p:nvSpPr>
          <p:spPr>
            <a:xfrm>
              <a:off x="2145120" y="2164407"/>
              <a:ext cx="7890009" cy="6184211"/>
            </a:xfrm>
            <a:prstGeom prst="arc">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0" name="Straight Connector 19"/>
            <p:cNvCxnSpPr>
              <a:cxnSpLocks/>
              <a:stCxn id="33" idx="0"/>
              <a:endCxn id="22" idx="0"/>
            </p:cNvCxnSpPr>
            <p:nvPr userDrawn="1"/>
          </p:nvCxnSpPr>
          <p:spPr>
            <a:xfrm flipH="1" flipV="1">
              <a:off x="4303661" y="4210595"/>
              <a:ext cx="1113303" cy="10459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a:stCxn id="33" idx="4"/>
              <a:endCxn id="23" idx="0"/>
            </p:cNvCxnSpPr>
            <p:nvPr userDrawn="1"/>
          </p:nvCxnSpPr>
          <p:spPr>
            <a:xfrm flipV="1">
              <a:off x="6788564" y="4210592"/>
              <a:ext cx="1138097" cy="10459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Arc 21"/>
            <p:cNvSpPr/>
            <p:nvPr userDrawn="1"/>
          </p:nvSpPr>
          <p:spPr>
            <a:xfrm rot="16200000">
              <a:off x="4306623" y="3033146"/>
              <a:ext cx="3617183" cy="4501772"/>
            </a:xfrm>
            <a:prstGeom prst="arc">
              <a:avLst>
                <a:gd name="adj1" fmla="val 18038934"/>
                <a:gd name="adj2" fmla="val 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3" name="Arc 22"/>
            <p:cNvSpPr/>
            <p:nvPr userDrawn="1"/>
          </p:nvSpPr>
          <p:spPr>
            <a:xfrm rot="16200000" flipV="1">
              <a:off x="4306516" y="3033143"/>
              <a:ext cx="3617183" cy="4501772"/>
            </a:xfrm>
            <a:prstGeom prst="arc">
              <a:avLst>
                <a:gd name="adj1" fmla="val 18038934"/>
                <a:gd name="adj2" fmla="val 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4" name="Straight Connector 23"/>
            <p:cNvCxnSpPr/>
            <p:nvPr userDrawn="1"/>
          </p:nvCxnSpPr>
          <p:spPr>
            <a:xfrm rot="16200000">
              <a:off x="3740644" y="5160343"/>
              <a:ext cx="24736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rot="16200000">
              <a:off x="8242412" y="5160353"/>
              <a:ext cx="24736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16200000">
              <a:off x="8228482" y="4593364"/>
              <a:ext cx="123685" cy="3156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16200000" flipH="1">
              <a:off x="3838307" y="4629578"/>
              <a:ext cx="123654" cy="3156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userDrawn="1"/>
          </p:nvCxnSpPr>
          <p:spPr>
            <a:xfrm flipV="1">
              <a:off x="6102671" y="3344115"/>
              <a:ext cx="6667" cy="2703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rot="16200000">
              <a:off x="7624583" y="3879975"/>
              <a:ext cx="173157" cy="2209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rot="16200000" flipV="1">
              <a:off x="5141267" y="3544908"/>
              <a:ext cx="247369" cy="1478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userDrawn="1"/>
          </p:nvCxnSpPr>
          <p:spPr>
            <a:xfrm flipV="1">
              <a:off x="6873121" y="3495159"/>
              <a:ext cx="172001" cy="2532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rot="16200000" flipV="1">
              <a:off x="4491697" y="3831304"/>
              <a:ext cx="173157" cy="2209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userDrawn="1"/>
          </p:nvSpPr>
          <p:spPr>
            <a:xfrm rot="16200000">
              <a:off x="5416964" y="4570711"/>
              <a:ext cx="1371600" cy="13716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34" name="Straight Connector 33"/>
            <p:cNvCxnSpPr/>
            <p:nvPr userDrawn="1"/>
          </p:nvCxnSpPr>
          <p:spPr>
            <a:xfrm rot="16200000">
              <a:off x="6109337" y="4835739"/>
              <a:ext cx="0" cy="7876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rot="16200000" flipH="1">
              <a:off x="3829424" y="6520694"/>
              <a:ext cx="69713" cy="1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rot="16200000" flipH="1">
              <a:off x="8331188" y="6520697"/>
              <a:ext cx="69713" cy="1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597885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B03D0FE7-F1D7-957A-D51F-CF9B841B1091}"/>
              </a:ext>
            </a:extLst>
          </p:cNvPr>
          <p:cNvPicPr>
            <a:picLocks noChangeAspect="1"/>
          </p:cNvPicPr>
          <p:nvPr/>
        </p:nvPicPr>
        <p:blipFill>
          <a:blip r:embed="rId3"/>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5563E594-7FFC-0D15-F09F-9886C3308C96}"/>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092445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555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46FCD5-54B3-D6AA-3D64-7A4D57903B38}"/>
              </a:ext>
            </a:extLst>
          </p:cNvPr>
          <p:cNvSpPr txBox="1"/>
          <p:nvPr/>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2023 WOMENS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1200533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p:nvPicPr>
        <p:blipFill>
          <a:blip r:embed="rId3"/>
          <a:stretch>
            <a:fillRect/>
          </a:stretch>
        </p:blipFill>
        <p:spPr>
          <a:xfrm>
            <a:off x="1107896" y="1131607"/>
            <a:ext cx="9976207" cy="5611616"/>
          </a:xfrm>
          <a:prstGeom prst="rect">
            <a:avLst/>
          </a:prstGeom>
        </p:spPr>
      </p:pic>
      <p:pic>
        <p:nvPicPr>
          <p:cNvPr id="2" name="Picture 1" descr="Logo&#10;&#10;Description automatically generated">
            <a:extLst>
              <a:ext uri="{FF2B5EF4-FFF2-40B4-BE49-F238E27FC236}">
                <a16:creationId xmlns:a16="http://schemas.microsoft.com/office/drawing/2014/main" id="{3F5F11F3-3646-578A-5039-C1B7A401A7AB}"/>
              </a:ext>
            </a:extLst>
          </p:cNvPr>
          <p:cNvPicPr>
            <a:picLocks noChangeAspect="1"/>
          </p:cNvPicPr>
          <p:nvPr/>
        </p:nvPicPr>
        <p:blipFill>
          <a:blip r:embed="rId4"/>
          <a:stretch>
            <a:fillRect/>
          </a:stretch>
        </p:blipFill>
        <p:spPr>
          <a:xfrm>
            <a:off x="151114" y="5854486"/>
            <a:ext cx="570781" cy="888737"/>
          </a:xfrm>
          <a:prstGeom prst="rect">
            <a:avLst/>
          </a:prstGeom>
        </p:spPr>
      </p:pic>
      <p:sp>
        <p:nvSpPr>
          <p:cNvPr id="4" name="Title 2">
            <a:extLst>
              <a:ext uri="{FF2B5EF4-FFF2-40B4-BE49-F238E27FC236}">
                <a16:creationId xmlns:a16="http://schemas.microsoft.com/office/drawing/2014/main" id="{41D2BD30-9AED-83D0-4329-DEBFD29D9091}"/>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1064671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p:nvPicPr>
        <p:blipFill>
          <a:blip r:embed="rId3"/>
          <a:stretch>
            <a:fillRect/>
          </a:stretch>
        </p:blipFill>
        <p:spPr>
          <a:xfrm>
            <a:off x="704850" y="792957"/>
            <a:ext cx="10782300" cy="6065043"/>
          </a:xfrm>
          <a:prstGeom prst="rect">
            <a:avLst/>
          </a:prstGeom>
        </p:spPr>
      </p:pic>
      <p:sp>
        <p:nvSpPr>
          <p:cNvPr id="2" name="Title 2">
            <a:extLst>
              <a:ext uri="{FF2B5EF4-FFF2-40B4-BE49-F238E27FC236}">
                <a16:creationId xmlns:a16="http://schemas.microsoft.com/office/drawing/2014/main" id="{825D8A09-E9B3-CFE3-8802-BE2E19255277}"/>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886824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p:nvPicPr>
        <p:blipFill>
          <a:blip r:embed="rId3"/>
          <a:stretch>
            <a:fillRect/>
          </a:stretch>
        </p:blipFill>
        <p:spPr>
          <a:xfrm>
            <a:off x="1337186" y="752167"/>
            <a:ext cx="9517627" cy="5353665"/>
          </a:xfrm>
          <a:prstGeom prst="rect">
            <a:avLst/>
          </a:prstGeom>
        </p:spPr>
      </p:pic>
      <p:sp>
        <p:nvSpPr>
          <p:cNvPr id="2" name="Title 2">
            <a:extLst>
              <a:ext uri="{FF2B5EF4-FFF2-40B4-BE49-F238E27FC236}">
                <a16:creationId xmlns:a16="http://schemas.microsoft.com/office/drawing/2014/main" id="{AAC330AE-3A21-D523-BD5D-A16D0005B9B2}"/>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805899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782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1508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5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 id="2147483660" r:id="rId20"/>
    <p:sldLayoutId id="214748366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wmf"/></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wmf"/><Relationship Id="rId7"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1.wmf"/><Relationship Id="rId5" Type="http://schemas.openxmlformats.org/officeDocument/2006/relationships/image" Target="../media/image40.png"/><Relationship Id="rId4" Type="http://schemas.openxmlformats.org/officeDocument/2006/relationships/image" Target="../media/image39.gif"/></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33.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35.xml"/><Relationship Id="rId7"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36.xml"/><Relationship Id="rId7"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38.xml"/><Relationship Id="rId7" Type="http://schemas.openxmlformats.org/officeDocument/2006/relationships/diagramColors" Target="../diagrams/colors8.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40.xml"/><Relationship Id="rId7" Type="http://schemas.openxmlformats.org/officeDocument/2006/relationships/diagramColors" Target="../diagrams/colors9.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61.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50.xml"/><Relationship Id="rId7" Type="http://schemas.openxmlformats.org/officeDocument/2006/relationships/diagramColors" Target="../diagrams/colors10.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69.png"/><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notesSlide" Target="../notesSlides/notesSlide52.xml"/><Relationship Id="rId7" Type="http://schemas.openxmlformats.org/officeDocument/2006/relationships/diagramColors" Target="../diagrams/colors11.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78.sv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79.jpeg"/></Relationships>
</file>

<file path=ppt/slides/_rels/slide62.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57.xml"/><Relationship Id="rId7" Type="http://schemas.openxmlformats.org/officeDocument/2006/relationships/diagramColors" Target="../diagrams/colors12.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501F6D-8646-4541-BF4F-4D5A0B9DE8F6}"/>
              </a:ext>
            </a:extLst>
          </p:cNvPr>
          <p:cNvSpPr txBox="1"/>
          <p:nvPr/>
        </p:nvSpPr>
        <p:spPr>
          <a:xfrm>
            <a:off x="6005146" y="5509846"/>
            <a:ext cx="5738445" cy="707886"/>
          </a:xfrm>
          <a:prstGeom prst="rect">
            <a:avLst/>
          </a:prstGeom>
          <a:noFill/>
        </p:spPr>
        <p:txBody>
          <a:bodyPr wrap="square" rtlCol="0">
            <a:spAutoFit/>
          </a:bodyPr>
          <a:lstStyle/>
          <a:p>
            <a:pPr algn="r"/>
            <a:r>
              <a:rPr lang="en-US" sz="4000" b="0" i="0" spc="600">
                <a:solidFill>
                  <a:schemeClr val="bg1"/>
                </a:solidFill>
                <a:latin typeface="Alt Gothic Comp ATF" panose="020B0608040502040204" pitchFamily="34" charset="77"/>
              </a:rPr>
              <a:t>Junior Officials Training</a:t>
            </a:r>
          </a:p>
        </p:txBody>
      </p:sp>
    </p:spTree>
    <p:extLst>
      <p:ext uri="{BB962C8B-B14F-4D97-AF65-F5344CB8AC3E}">
        <p14:creationId xmlns:p14="http://schemas.microsoft.com/office/powerpoint/2010/main" val="3788717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A6981051-7386-A449-BC23-33D36F30970C}"/>
              </a:ext>
            </a:extLst>
          </p:cNvPr>
          <p:cNvPicPr>
            <a:picLocks noChangeAspect="1"/>
          </p:cNvPicPr>
          <p:nvPr/>
        </p:nvPicPr>
        <p:blipFill>
          <a:blip r:embed="rId3"/>
          <a:stretch>
            <a:fillRect/>
          </a:stretch>
        </p:blipFill>
        <p:spPr>
          <a:xfrm rot="5400000" flipV="1">
            <a:off x="3103663" y="-340836"/>
            <a:ext cx="5209883" cy="8810188"/>
          </a:xfrm>
          <a:prstGeom prst="rect">
            <a:avLst/>
          </a:prstGeom>
        </p:spPr>
      </p:pic>
      <p:sp>
        <p:nvSpPr>
          <p:cNvPr id="13" name="Slide Number Placeholder 2">
            <a:extLst>
              <a:ext uri="{FF2B5EF4-FFF2-40B4-BE49-F238E27FC236}">
                <a16:creationId xmlns:a16="http://schemas.microsoft.com/office/drawing/2014/main" id="{25980F61-3B9C-FA49-A29D-E9F37B1FB75D}"/>
              </a:ext>
            </a:extLst>
          </p:cNvPr>
          <p:cNvSpPr txBox="1">
            <a:spLocks/>
          </p:cNvSpPr>
          <p:nvPr/>
        </p:nvSpPr>
        <p:spPr>
          <a:xfrm>
            <a:off x="8890185" y="6487064"/>
            <a:ext cx="3107593" cy="40148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Alt Gothic Comp ATF Blk" panose="020B0508040502040204" pitchFamily="34" charset="77"/>
              </a:rPr>
              <a:t>7</a:t>
            </a:r>
          </a:p>
        </p:txBody>
      </p:sp>
      <p:sp>
        <p:nvSpPr>
          <p:cNvPr id="17" name="TextBox 16"/>
          <p:cNvSpPr txBox="1"/>
          <p:nvPr/>
        </p:nvSpPr>
        <p:spPr>
          <a:xfrm rot="2467026">
            <a:off x="5972363" y="3416862"/>
            <a:ext cx="476499" cy="304583"/>
          </a:xfrm>
          <a:prstGeom prst="rect">
            <a:avLst/>
          </a:prstGeom>
          <a:noFill/>
        </p:spPr>
        <p:txBody>
          <a:bodyPr wrap="square" rtlCol="0">
            <a:spAutoFit/>
          </a:bodyPr>
          <a:lstStyle/>
          <a:p>
            <a:r>
              <a:rPr lang="en-US" sz="1200">
                <a:solidFill>
                  <a:srgbClr val="1F497D">
                    <a:lumMod val="75000"/>
                  </a:srgbClr>
                </a:solidFill>
              </a:rPr>
              <a:t>ox</a:t>
            </a:r>
          </a:p>
        </p:txBody>
      </p:sp>
      <p:sp>
        <p:nvSpPr>
          <p:cNvPr id="18" name="TextBox 17"/>
          <p:cNvSpPr txBox="1"/>
          <p:nvPr/>
        </p:nvSpPr>
        <p:spPr>
          <a:xfrm rot="13361424">
            <a:off x="4896161" y="4385708"/>
            <a:ext cx="550647" cy="304583"/>
          </a:xfrm>
          <a:prstGeom prst="rect">
            <a:avLst/>
          </a:prstGeom>
          <a:noFill/>
        </p:spPr>
        <p:txBody>
          <a:bodyPr wrap="square" rtlCol="0">
            <a:spAutoFit/>
          </a:bodyPr>
          <a:lstStyle/>
          <a:p>
            <a:r>
              <a:rPr lang="en-US" sz="1200">
                <a:solidFill>
                  <a:srgbClr val="1F497D">
                    <a:lumMod val="75000"/>
                  </a:srgbClr>
                </a:solidFill>
              </a:rPr>
              <a:t>ox</a:t>
            </a:r>
          </a:p>
        </p:txBody>
      </p:sp>
      <p:sp>
        <p:nvSpPr>
          <p:cNvPr id="19" name="TextBox 18"/>
          <p:cNvSpPr txBox="1"/>
          <p:nvPr/>
        </p:nvSpPr>
        <p:spPr>
          <a:xfrm rot="16200000">
            <a:off x="3613359" y="3076005"/>
            <a:ext cx="419509" cy="313794"/>
          </a:xfrm>
          <a:prstGeom prst="rect">
            <a:avLst/>
          </a:prstGeom>
          <a:noFill/>
        </p:spPr>
        <p:txBody>
          <a:bodyPr wrap="square" rtlCol="0">
            <a:spAutoFit/>
          </a:bodyPr>
          <a:lstStyle/>
          <a:p>
            <a:r>
              <a:rPr lang="en-US" sz="1200">
                <a:solidFill>
                  <a:srgbClr val="1F497D">
                    <a:lumMod val="75000"/>
                  </a:srgbClr>
                </a:solidFill>
              </a:rPr>
              <a:t>ox</a:t>
            </a:r>
          </a:p>
        </p:txBody>
      </p:sp>
      <p:sp>
        <p:nvSpPr>
          <p:cNvPr id="24" name="TextBox 23"/>
          <p:cNvSpPr txBox="1"/>
          <p:nvPr/>
        </p:nvSpPr>
        <p:spPr>
          <a:xfrm>
            <a:off x="7531365" y="2451241"/>
            <a:ext cx="376393" cy="304583"/>
          </a:xfrm>
          <a:prstGeom prst="rect">
            <a:avLst/>
          </a:prstGeom>
          <a:noFill/>
        </p:spPr>
        <p:txBody>
          <a:bodyPr wrap="square" rtlCol="0">
            <a:spAutoFit/>
          </a:bodyPr>
          <a:lstStyle/>
          <a:p>
            <a:r>
              <a:rPr lang="en-US" sz="1200">
                <a:solidFill>
                  <a:srgbClr val="1F497D">
                    <a:lumMod val="75000"/>
                  </a:srgbClr>
                </a:solidFill>
              </a:rPr>
              <a:t>ox</a:t>
            </a:r>
          </a:p>
        </p:txBody>
      </p:sp>
      <p:sp>
        <p:nvSpPr>
          <p:cNvPr id="26" name="TextBox 25"/>
          <p:cNvSpPr txBox="1"/>
          <p:nvPr/>
        </p:nvSpPr>
        <p:spPr>
          <a:xfrm>
            <a:off x="7451829" y="4734754"/>
            <a:ext cx="503805" cy="304583"/>
          </a:xfrm>
          <a:prstGeom prst="rect">
            <a:avLst/>
          </a:prstGeom>
          <a:noFill/>
        </p:spPr>
        <p:txBody>
          <a:bodyPr wrap="square" rtlCol="0">
            <a:spAutoFit/>
          </a:bodyPr>
          <a:lstStyle/>
          <a:p>
            <a:r>
              <a:rPr lang="en-US" sz="1200">
                <a:solidFill>
                  <a:srgbClr val="1F497D">
                    <a:lumMod val="75000"/>
                  </a:srgbClr>
                </a:solidFill>
              </a:rPr>
              <a:t>ox</a:t>
            </a:r>
          </a:p>
        </p:txBody>
      </p:sp>
      <p:sp>
        <p:nvSpPr>
          <p:cNvPr id="27" name="TextBox 26"/>
          <p:cNvSpPr txBox="1"/>
          <p:nvPr/>
        </p:nvSpPr>
        <p:spPr>
          <a:xfrm>
            <a:off x="5668949" y="4003546"/>
            <a:ext cx="265491" cy="304583"/>
          </a:xfrm>
          <a:prstGeom prst="rect">
            <a:avLst/>
          </a:prstGeom>
          <a:noFill/>
        </p:spPr>
        <p:txBody>
          <a:bodyPr wrap="square" rtlCol="0">
            <a:spAutoFit/>
          </a:bodyPr>
          <a:lstStyle/>
          <a:p>
            <a:r>
              <a:rPr lang="en-US" sz="1200">
                <a:solidFill>
                  <a:srgbClr val="1F497D">
                    <a:lumMod val="75000"/>
                  </a:srgbClr>
                </a:solidFill>
              </a:rPr>
              <a:t>x</a:t>
            </a:r>
          </a:p>
        </p:txBody>
      </p:sp>
      <p:sp>
        <p:nvSpPr>
          <p:cNvPr id="28" name="TextBox 27"/>
          <p:cNvSpPr txBox="1"/>
          <p:nvPr/>
        </p:nvSpPr>
        <p:spPr>
          <a:xfrm>
            <a:off x="5384596" y="3974315"/>
            <a:ext cx="278202" cy="304583"/>
          </a:xfrm>
          <a:prstGeom prst="rect">
            <a:avLst/>
          </a:prstGeom>
          <a:noFill/>
        </p:spPr>
        <p:txBody>
          <a:bodyPr wrap="square" rtlCol="0">
            <a:spAutoFit/>
          </a:bodyPr>
          <a:lstStyle/>
          <a:p>
            <a:r>
              <a:rPr lang="en-US" sz="1200">
                <a:solidFill>
                  <a:srgbClr val="1F497D">
                    <a:lumMod val="75000"/>
                  </a:srgbClr>
                </a:solidFill>
              </a:rPr>
              <a:t>o</a:t>
            </a:r>
          </a:p>
        </p:txBody>
      </p:sp>
      <p:sp>
        <p:nvSpPr>
          <p:cNvPr id="38" name="TextBox 37"/>
          <p:cNvSpPr txBox="1"/>
          <p:nvPr/>
        </p:nvSpPr>
        <p:spPr>
          <a:xfrm>
            <a:off x="1775781" y="3780528"/>
            <a:ext cx="462574" cy="304583"/>
          </a:xfrm>
          <a:prstGeom prst="rect">
            <a:avLst/>
          </a:prstGeom>
          <a:noFill/>
        </p:spPr>
        <p:txBody>
          <a:bodyPr wrap="square" rtlCol="0">
            <a:spAutoFit/>
          </a:bodyPr>
          <a:lstStyle/>
          <a:p>
            <a:r>
              <a:rPr lang="en-US" sz="1200">
                <a:solidFill>
                  <a:srgbClr val="002060"/>
                </a:solidFill>
              </a:rPr>
              <a:t>GK</a:t>
            </a:r>
          </a:p>
        </p:txBody>
      </p:sp>
      <p:sp>
        <p:nvSpPr>
          <p:cNvPr id="39" name="TextBox 38"/>
          <p:cNvSpPr txBox="1"/>
          <p:nvPr/>
        </p:nvSpPr>
        <p:spPr>
          <a:xfrm>
            <a:off x="9276325" y="3792855"/>
            <a:ext cx="629702" cy="304583"/>
          </a:xfrm>
          <a:prstGeom prst="rect">
            <a:avLst/>
          </a:prstGeom>
          <a:noFill/>
        </p:spPr>
        <p:txBody>
          <a:bodyPr wrap="square" rtlCol="0">
            <a:spAutoFit/>
          </a:bodyPr>
          <a:lstStyle/>
          <a:p>
            <a:r>
              <a:rPr lang="en-US" sz="1200">
                <a:solidFill>
                  <a:srgbClr val="002060"/>
                </a:solidFill>
              </a:rPr>
              <a:t>GK</a:t>
            </a:r>
          </a:p>
        </p:txBody>
      </p:sp>
      <p:cxnSp>
        <p:nvCxnSpPr>
          <p:cNvPr id="40" name="Straight Arrow Connector 39"/>
          <p:cNvCxnSpPr>
            <a:cxnSpLocks/>
          </p:cNvCxnSpPr>
          <p:nvPr/>
        </p:nvCxnSpPr>
        <p:spPr>
          <a:xfrm flipV="1">
            <a:off x="6539698" y="2755824"/>
            <a:ext cx="991667" cy="307372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1" name="Straight Arrow Connector 40"/>
          <p:cNvCxnSpPr>
            <a:cxnSpLocks/>
          </p:cNvCxnSpPr>
          <p:nvPr/>
        </p:nvCxnSpPr>
        <p:spPr>
          <a:xfrm flipH="1" flipV="1">
            <a:off x="3716983" y="5103566"/>
            <a:ext cx="2811163" cy="93217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2" name="Straight Arrow Connector 41"/>
          <p:cNvCxnSpPr>
            <a:cxnSpLocks/>
          </p:cNvCxnSpPr>
          <p:nvPr/>
        </p:nvCxnSpPr>
        <p:spPr>
          <a:xfrm flipH="1" flipV="1">
            <a:off x="3907729" y="4249830"/>
            <a:ext cx="2607341" cy="171920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3" name="Straight Arrow Connector 42"/>
          <p:cNvCxnSpPr>
            <a:cxnSpLocks/>
          </p:cNvCxnSpPr>
          <p:nvPr/>
        </p:nvCxnSpPr>
        <p:spPr>
          <a:xfrm flipH="1" flipV="1">
            <a:off x="3997372" y="3341551"/>
            <a:ext cx="2513413" cy="248799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4" name="Straight Arrow Connector 43"/>
          <p:cNvCxnSpPr>
            <a:cxnSpLocks/>
          </p:cNvCxnSpPr>
          <p:nvPr/>
        </p:nvCxnSpPr>
        <p:spPr>
          <a:xfrm flipV="1">
            <a:off x="6825356" y="4844750"/>
            <a:ext cx="579678" cy="97906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5" name="Straight Arrow Connector 44"/>
          <p:cNvCxnSpPr>
            <a:cxnSpLocks/>
          </p:cNvCxnSpPr>
          <p:nvPr/>
        </p:nvCxnSpPr>
        <p:spPr>
          <a:xfrm flipH="1">
            <a:off x="5214326" y="3796607"/>
            <a:ext cx="222639" cy="729376"/>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cxnSpLocks/>
          </p:cNvCxnSpPr>
          <p:nvPr/>
        </p:nvCxnSpPr>
        <p:spPr>
          <a:xfrm flipV="1">
            <a:off x="5696705" y="3574846"/>
            <a:ext cx="367415" cy="12752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CCBBC6C7-BBDE-CA44-9533-33CF4F7E1FF2}"/>
              </a:ext>
            </a:extLst>
          </p:cNvPr>
          <p:cNvSpPr/>
          <p:nvPr/>
        </p:nvSpPr>
        <p:spPr>
          <a:xfrm>
            <a:off x="5599745" y="4064259"/>
            <a:ext cx="108860" cy="118866"/>
          </a:xfrm>
          <a:prstGeom prst="ellipse">
            <a:avLst/>
          </a:prstGeom>
          <a:solidFill>
            <a:srgbClr val="FFFF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D9DAFB13-EB57-0645-B28F-97C9F5E82505}"/>
              </a:ext>
            </a:extLst>
          </p:cNvPr>
          <p:cNvCxnSpPr>
            <a:cxnSpLocks/>
          </p:cNvCxnSpPr>
          <p:nvPr/>
        </p:nvCxnSpPr>
        <p:spPr>
          <a:xfrm flipV="1">
            <a:off x="6694070" y="3945147"/>
            <a:ext cx="924299" cy="183709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75" name="TextBox 74"/>
          <p:cNvSpPr txBox="1"/>
          <p:nvPr/>
        </p:nvSpPr>
        <p:spPr>
          <a:xfrm rot="16200000">
            <a:off x="3507229" y="4007210"/>
            <a:ext cx="419509" cy="313794"/>
          </a:xfrm>
          <a:prstGeom prst="rect">
            <a:avLst/>
          </a:prstGeom>
          <a:noFill/>
        </p:spPr>
        <p:txBody>
          <a:bodyPr wrap="square" rtlCol="0">
            <a:spAutoFit/>
          </a:bodyPr>
          <a:lstStyle/>
          <a:p>
            <a:r>
              <a:rPr lang="en-US" sz="1200">
                <a:solidFill>
                  <a:srgbClr val="1F497D">
                    <a:lumMod val="75000"/>
                  </a:srgbClr>
                </a:solidFill>
              </a:rPr>
              <a:t>ox</a:t>
            </a:r>
          </a:p>
        </p:txBody>
      </p:sp>
      <p:sp>
        <p:nvSpPr>
          <p:cNvPr id="76" name="TextBox 75"/>
          <p:cNvSpPr txBox="1"/>
          <p:nvPr/>
        </p:nvSpPr>
        <p:spPr>
          <a:xfrm rot="16200000">
            <a:off x="3613359" y="2292664"/>
            <a:ext cx="419509" cy="313794"/>
          </a:xfrm>
          <a:prstGeom prst="rect">
            <a:avLst/>
          </a:prstGeom>
          <a:noFill/>
        </p:spPr>
        <p:txBody>
          <a:bodyPr wrap="square" rtlCol="0">
            <a:spAutoFit/>
          </a:bodyPr>
          <a:lstStyle/>
          <a:p>
            <a:r>
              <a:rPr lang="en-US" sz="1200">
                <a:solidFill>
                  <a:srgbClr val="1F497D">
                    <a:lumMod val="75000"/>
                  </a:srgbClr>
                </a:solidFill>
              </a:rPr>
              <a:t>ox</a:t>
            </a:r>
          </a:p>
        </p:txBody>
      </p:sp>
      <p:sp>
        <p:nvSpPr>
          <p:cNvPr id="77" name="TextBox 76"/>
          <p:cNvSpPr txBox="1"/>
          <p:nvPr/>
        </p:nvSpPr>
        <p:spPr>
          <a:xfrm rot="16200000">
            <a:off x="3350331" y="4897606"/>
            <a:ext cx="419509" cy="313794"/>
          </a:xfrm>
          <a:prstGeom prst="rect">
            <a:avLst/>
          </a:prstGeom>
          <a:noFill/>
        </p:spPr>
        <p:txBody>
          <a:bodyPr wrap="square" rtlCol="0">
            <a:spAutoFit/>
          </a:bodyPr>
          <a:lstStyle/>
          <a:p>
            <a:r>
              <a:rPr lang="en-US" sz="1200">
                <a:solidFill>
                  <a:srgbClr val="1F497D">
                    <a:lumMod val="75000"/>
                  </a:srgbClr>
                </a:solidFill>
              </a:rPr>
              <a:t>ox</a:t>
            </a:r>
          </a:p>
        </p:txBody>
      </p:sp>
      <p:cxnSp>
        <p:nvCxnSpPr>
          <p:cNvPr id="82" name="Straight Arrow Connector 81"/>
          <p:cNvCxnSpPr>
            <a:cxnSpLocks/>
          </p:cNvCxnSpPr>
          <p:nvPr/>
        </p:nvCxnSpPr>
        <p:spPr>
          <a:xfrm flipH="1" flipV="1">
            <a:off x="3902794" y="2536291"/>
            <a:ext cx="2636904" cy="321566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91" name="TextBox 90"/>
          <p:cNvSpPr txBox="1"/>
          <p:nvPr/>
        </p:nvSpPr>
        <p:spPr>
          <a:xfrm>
            <a:off x="7696309" y="3302347"/>
            <a:ext cx="503805" cy="304583"/>
          </a:xfrm>
          <a:prstGeom prst="rect">
            <a:avLst/>
          </a:prstGeom>
          <a:noFill/>
        </p:spPr>
        <p:txBody>
          <a:bodyPr wrap="square" rtlCol="0">
            <a:spAutoFit/>
          </a:bodyPr>
          <a:lstStyle/>
          <a:p>
            <a:r>
              <a:rPr lang="en-US" sz="1200">
                <a:solidFill>
                  <a:srgbClr val="1F497D">
                    <a:lumMod val="75000"/>
                  </a:srgbClr>
                </a:solidFill>
              </a:rPr>
              <a:t>ox</a:t>
            </a:r>
          </a:p>
        </p:txBody>
      </p:sp>
      <p:sp>
        <p:nvSpPr>
          <p:cNvPr id="92" name="TextBox 91"/>
          <p:cNvSpPr txBox="1"/>
          <p:nvPr/>
        </p:nvSpPr>
        <p:spPr>
          <a:xfrm>
            <a:off x="7616475" y="3792855"/>
            <a:ext cx="503805" cy="304583"/>
          </a:xfrm>
          <a:prstGeom prst="rect">
            <a:avLst/>
          </a:prstGeom>
          <a:noFill/>
        </p:spPr>
        <p:txBody>
          <a:bodyPr wrap="square" rtlCol="0">
            <a:spAutoFit/>
          </a:bodyPr>
          <a:lstStyle/>
          <a:p>
            <a:r>
              <a:rPr lang="en-US" sz="1200">
                <a:solidFill>
                  <a:srgbClr val="1F497D">
                    <a:lumMod val="75000"/>
                  </a:srgbClr>
                </a:solidFill>
              </a:rPr>
              <a:t>ox</a:t>
            </a:r>
          </a:p>
        </p:txBody>
      </p:sp>
      <p:cxnSp>
        <p:nvCxnSpPr>
          <p:cNvPr id="93" name="Straight Arrow Connector 92">
            <a:extLst>
              <a:ext uri="{FF2B5EF4-FFF2-40B4-BE49-F238E27FC236}">
                <a16:creationId xmlns:a16="http://schemas.microsoft.com/office/drawing/2014/main" id="{D9DAFB13-EB57-0645-B28F-97C9F5E82505}"/>
              </a:ext>
            </a:extLst>
          </p:cNvPr>
          <p:cNvCxnSpPr>
            <a:cxnSpLocks/>
            <a:endCxn id="91" idx="1"/>
          </p:cNvCxnSpPr>
          <p:nvPr/>
        </p:nvCxnSpPr>
        <p:spPr>
          <a:xfrm flipV="1">
            <a:off x="6593010" y="3454639"/>
            <a:ext cx="1103299" cy="237490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49" name="Picture 48">
            <a:extLst>
              <a:ext uri="{FF2B5EF4-FFF2-40B4-BE49-F238E27FC236}">
                <a16:creationId xmlns:a16="http://schemas.microsoft.com/office/drawing/2014/main" id="{0D1D2513-4F9A-7944-8D34-62FA956833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4368" y="3241576"/>
            <a:ext cx="915407" cy="888537"/>
          </a:xfrm>
          <a:prstGeom prst="rect">
            <a:avLst/>
          </a:prstGeom>
        </p:spPr>
      </p:pic>
      <p:sp>
        <p:nvSpPr>
          <p:cNvPr id="52" name="TextBox 51">
            <a:extLst>
              <a:ext uri="{FF2B5EF4-FFF2-40B4-BE49-F238E27FC236}">
                <a16:creationId xmlns:a16="http://schemas.microsoft.com/office/drawing/2014/main" id="{0C5E23E1-9652-3948-9B54-705165243C4B}"/>
              </a:ext>
            </a:extLst>
          </p:cNvPr>
          <p:cNvSpPr txBox="1"/>
          <p:nvPr/>
        </p:nvSpPr>
        <p:spPr>
          <a:xfrm>
            <a:off x="2246555" y="539204"/>
            <a:ext cx="7698889"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Areas of Responsibility – The Draw</a:t>
            </a:r>
          </a:p>
        </p:txBody>
      </p:sp>
      <p:pic>
        <p:nvPicPr>
          <p:cNvPr id="33" name="Picture 32">
            <a:extLst>
              <a:ext uri="{FF2B5EF4-FFF2-40B4-BE49-F238E27FC236}">
                <a16:creationId xmlns:a16="http://schemas.microsoft.com/office/drawing/2014/main" id="{0D1D2513-4F9A-7944-8D34-62FA956833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1174" y="5428092"/>
            <a:ext cx="1131830" cy="1098607"/>
          </a:xfrm>
          <a:prstGeom prst="rect">
            <a:avLst/>
          </a:prstGeom>
        </p:spPr>
      </p:pic>
      <p:sp>
        <p:nvSpPr>
          <p:cNvPr id="3" name="TextBox 2">
            <a:extLst>
              <a:ext uri="{FF2B5EF4-FFF2-40B4-BE49-F238E27FC236}">
                <a16:creationId xmlns:a16="http://schemas.microsoft.com/office/drawing/2014/main" id="{7092C962-A08E-75D3-5B89-BC0DC6527D12}"/>
              </a:ext>
            </a:extLst>
          </p:cNvPr>
          <p:cNvSpPr txBox="1"/>
          <p:nvPr/>
        </p:nvSpPr>
        <p:spPr>
          <a:xfrm>
            <a:off x="7472921" y="5489684"/>
            <a:ext cx="2472184" cy="923330"/>
          </a:xfrm>
          <a:prstGeom prst="rect">
            <a:avLst/>
          </a:prstGeom>
          <a:noFill/>
          <a:ln>
            <a:solidFill>
              <a:schemeClr val="tx1"/>
            </a:solidFill>
          </a:ln>
        </p:spPr>
        <p:txBody>
          <a:bodyPr wrap="square" rtlCol="0">
            <a:spAutoFit/>
          </a:bodyPr>
          <a:lstStyle/>
          <a:p>
            <a:r>
              <a:rPr lang="en-US"/>
              <a:t>What are the rules for player movement once “hands are on sticks?’</a:t>
            </a:r>
          </a:p>
        </p:txBody>
      </p:sp>
    </p:spTree>
    <p:extLst>
      <p:ext uri="{BB962C8B-B14F-4D97-AF65-F5344CB8AC3E}">
        <p14:creationId xmlns:p14="http://schemas.microsoft.com/office/powerpoint/2010/main" val="141875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2000"/>
                                  </p:stCondLst>
                                  <p:childTnLst>
                                    <p:animMotion origin="layout" path="M -0.00364 -0.0162 L -0.06393 -0.14977 " pathEditMode="relative" ptsTypes="AA">
                                      <p:cBhvr>
                                        <p:cTn id="6" dur="2000" fill="hold"/>
                                        <p:tgtEl>
                                          <p:spTgt spid="4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9392317-E865-41CE-A29F-AA5A33C33370}"/>
              </a:ext>
            </a:extLst>
          </p:cNvPr>
          <p:cNvSpPr txBox="1"/>
          <p:nvPr/>
        </p:nvSpPr>
        <p:spPr>
          <a:xfrm>
            <a:off x="612531" y="100174"/>
            <a:ext cx="9988310"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Positioning for Different Areas on the Field</a:t>
            </a:r>
          </a:p>
        </p:txBody>
      </p:sp>
      <p:pic>
        <p:nvPicPr>
          <p:cNvPr id="8" name="Picture 7" descr="A picture containing scene, road&#10;&#10;Description automatically generated">
            <a:extLst>
              <a:ext uri="{FF2B5EF4-FFF2-40B4-BE49-F238E27FC236}">
                <a16:creationId xmlns:a16="http://schemas.microsoft.com/office/drawing/2014/main" id="{9F356F00-8ADB-48FD-AE57-231786D076E5}"/>
              </a:ext>
            </a:extLst>
          </p:cNvPr>
          <p:cNvPicPr>
            <a:picLocks noChangeAspect="1"/>
          </p:cNvPicPr>
          <p:nvPr/>
        </p:nvPicPr>
        <p:blipFill>
          <a:blip r:embed="rId3"/>
          <a:stretch>
            <a:fillRect/>
          </a:stretch>
        </p:blipFill>
        <p:spPr>
          <a:xfrm>
            <a:off x="2634445" y="1385139"/>
            <a:ext cx="6923110" cy="4086007"/>
          </a:xfrm>
          <a:prstGeom prst="rect">
            <a:avLst/>
          </a:prstGeom>
        </p:spPr>
      </p:pic>
      <p:sp>
        <p:nvSpPr>
          <p:cNvPr id="2" name="TextBox 1">
            <a:extLst>
              <a:ext uri="{FF2B5EF4-FFF2-40B4-BE49-F238E27FC236}">
                <a16:creationId xmlns:a16="http://schemas.microsoft.com/office/drawing/2014/main" id="{E86CF75B-CAB1-2741-89F2-BC1FD4B4F195}"/>
              </a:ext>
            </a:extLst>
          </p:cNvPr>
          <p:cNvSpPr txBox="1"/>
          <p:nvPr/>
        </p:nvSpPr>
        <p:spPr>
          <a:xfrm>
            <a:off x="464949" y="1669928"/>
            <a:ext cx="2045776" cy="3693319"/>
          </a:xfrm>
          <a:prstGeom prst="rect">
            <a:avLst/>
          </a:prstGeom>
          <a:noFill/>
        </p:spPr>
        <p:txBody>
          <a:bodyPr wrap="square" rtlCol="0">
            <a:spAutoFit/>
          </a:bodyPr>
          <a:lstStyle/>
          <a:p>
            <a:pPr algn="ctr"/>
            <a:r>
              <a:rPr lang="en-US" sz="2400"/>
              <a:t>In the </a:t>
            </a:r>
          </a:p>
          <a:p>
            <a:pPr algn="ctr"/>
            <a:r>
              <a:rPr lang="en-US" sz="2400"/>
              <a:t>Critical Scoring </a:t>
            </a:r>
          </a:p>
          <a:p>
            <a:pPr algn="ctr"/>
            <a:r>
              <a:rPr lang="en-US" sz="2400"/>
              <a:t>Area</a:t>
            </a:r>
          </a:p>
          <a:p>
            <a:pPr algn="ctr"/>
            <a:endParaRPr lang="en-US" sz="2400"/>
          </a:p>
          <a:p>
            <a:pPr algn="ctr"/>
            <a:endParaRPr lang="en-US" sz="2400"/>
          </a:p>
          <a:p>
            <a:pPr algn="ctr"/>
            <a:r>
              <a:rPr lang="en-US" sz="2400"/>
              <a:t>As Lead</a:t>
            </a:r>
          </a:p>
          <a:p>
            <a:pPr algn="ctr"/>
            <a:endParaRPr lang="en-US" sz="2400"/>
          </a:p>
          <a:p>
            <a:pPr algn="ctr"/>
            <a:endParaRPr lang="en-US" sz="2400"/>
          </a:p>
          <a:p>
            <a:pPr algn="ctr"/>
            <a:r>
              <a:rPr lang="en-US" sz="2400"/>
              <a:t>As Trail</a:t>
            </a:r>
          </a:p>
          <a:p>
            <a:endParaRPr lang="en-US"/>
          </a:p>
        </p:txBody>
      </p:sp>
      <p:sp>
        <p:nvSpPr>
          <p:cNvPr id="7" name="TextBox 6">
            <a:extLst>
              <a:ext uri="{FF2B5EF4-FFF2-40B4-BE49-F238E27FC236}">
                <a16:creationId xmlns:a16="http://schemas.microsoft.com/office/drawing/2014/main" id="{669FB7B9-EECC-AF4F-8FD8-EC651BFE60B5}"/>
              </a:ext>
            </a:extLst>
          </p:cNvPr>
          <p:cNvSpPr txBox="1"/>
          <p:nvPr/>
        </p:nvSpPr>
        <p:spPr>
          <a:xfrm>
            <a:off x="9820759" y="1839204"/>
            <a:ext cx="2169762" cy="3323987"/>
          </a:xfrm>
          <a:prstGeom prst="rect">
            <a:avLst/>
          </a:prstGeom>
          <a:noFill/>
        </p:spPr>
        <p:txBody>
          <a:bodyPr wrap="square" rtlCol="0">
            <a:spAutoFit/>
          </a:bodyPr>
          <a:lstStyle/>
          <a:p>
            <a:pPr algn="ctr"/>
            <a:r>
              <a:rPr lang="en-US" sz="2400"/>
              <a:t>In the Midfield</a:t>
            </a:r>
          </a:p>
          <a:p>
            <a:pPr algn="ctr"/>
            <a:endParaRPr lang="en-US" sz="2400"/>
          </a:p>
          <a:p>
            <a:pPr algn="ctr"/>
            <a:endParaRPr lang="en-US" sz="2400"/>
          </a:p>
          <a:p>
            <a:pPr algn="ctr"/>
            <a:r>
              <a:rPr lang="en-US" sz="2400"/>
              <a:t>In Transition</a:t>
            </a:r>
          </a:p>
          <a:p>
            <a:pPr algn="ctr"/>
            <a:endParaRPr lang="en-US" sz="2400"/>
          </a:p>
          <a:p>
            <a:pPr algn="ctr"/>
            <a:endParaRPr lang="en-US" sz="2400"/>
          </a:p>
          <a:p>
            <a:pPr algn="ctr"/>
            <a:r>
              <a:rPr lang="en-US" sz="2400"/>
              <a:t>Shared </a:t>
            </a:r>
          </a:p>
          <a:p>
            <a:pPr algn="ctr"/>
            <a:r>
              <a:rPr lang="en-US" sz="2400"/>
              <a:t>Responsibilities</a:t>
            </a:r>
          </a:p>
          <a:p>
            <a:endParaRPr lang="en-US"/>
          </a:p>
        </p:txBody>
      </p:sp>
    </p:spTree>
    <p:extLst>
      <p:ext uri="{BB962C8B-B14F-4D97-AF65-F5344CB8AC3E}">
        <p14:creationId xmlns:p14="http://schemas.microsoft.com/office/powerpoint/2010/main" val="503700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 engineering drawing&#10;&#10;Description automatically generated">
            <a:extLst>
              <a:ext uri="{FF2B5EF4-FFF2-40B4-BE49-F238E27FC236}">
                <a16:creationId xmlns:a16="http://schemas.microsoft.com/office/drawing/2014/main" id="{F7C34552-335A-47E0-88BB-AFD5B01AACC5}"/>
              </a:ext>
            </a:extLst>
          </p:cNvPr>
          <p:cNvPicPr>
            <a:picLocks noChangeAspect="1"/>
          </p:cNvPicPr>
          <p:nvPr/>
        </p:nvPicPr>
        <p:blipFill>
          <a:blip r:embed="rId3"/>
          <a:stretch>
            <a:fillRect/>
          </a:stretch>
        </p:blipFill>
        <p:spPr>
          <a:xfrm>
            <a:off x="2445678" y="1271880"/>
            <a:ext cx="6921206" cy="4564475"/>
          </a:xfrm>
          <a:prstGeom prst="rect">
            <a:avLst/>
          </a:prstGeom>
        </p:spPr>
      </p:pic>
      <p:sp>
        <p:nvSpPr>
          <p:cNvPr id="4" name="Isosceles Triangle 9">
            <a:extLst>
              <a:ext uri="{FF2B5EF4-FFF2-40B4-BE49-F238E27FC236}">
                <a16:creationId xmlns:a16="http://schemas.microsoft.com/office/drawing/2014/main" id="{15A350D3-F826-A446-AE91-730D1EC7D5B1}"/>
              </a:ext>
            </a:extLst>
          </p:cNvPr>
          <p:cNvSpPr/>
          <p:nvPr/>
        </p:nvSpPr>
        <p:spPr>
          <a:xfrm rot="1593859">
            <a:off x="5136431" y="557067"/>
            <a:ext cx="4773840" cy="3208796"/>
          </a:xfrm>
          <a:prstGeom prst="triangle">
            <a:avLst>
              <a:gd name="adj" fmla="val 65888"/>
            </a:avLst>
          </a:prstGeom>
          <a:solidFill>
            <a:schemeClr val="accent1">
              <a:lumMod val="60000"/>
              <a:lumOff val="4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5" name="Right Triangle 4">
            <a:extLst>
              <a:ext uri="{FF2B5EF4-FFF2-40B4-BE49-F238E27FC236}">
                <a16:creationId xmlns:a16="http://schemas.microsoft.com/office/drawing/2014/main" id="{D4DC6B4F-36B1-2249-8D74-E26BEF095137}"/>
              </a:ext>
            </a:extLst>
          </p:cNvPr>
          <p:cNvSpPr/>
          <p:nvPr/>
        </p:nvSpPr>
        <p:spPr>
          <a:xfrm>
            <a:off x="3352801" y="879401"/>
            <a:ext cx="5588000" cy="3495912"/>
          </a:xfrm>
          <a:prstGeom prst="rtTriangle">
            <a:avLst/>
          </a:pr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6" name="TextBox 5">
            <a:extLst>
              <a:ext uri="{FF2B5EF4-FFF2-40B4-BE49-F238E27FC236}">
                <a16:creationId xmlns:a16="http://schemas.microsoft.com/office/drawing/2014/main" id="{55006901-E5B6-EB4F-A335-39DD3E68D6C4}"/>
              </a:ext>
            </a:extLst>
          </p:cNvPr>
          <p:cNvSpPr txBox="1"/>
          <p:nvPr/>
        </p:nvSpPr>
        <p:spPr>
          <a:xfrm>
            <a:off x="2540000" y="4171485"/>
            <a:ext cx="914400" cy="461665"/>
          </a:xfrm>
          <a:prstGeom prst="rect">
            <a:avLst/>
          </a:prstGeom>
          <a:noFill/>
        </p:spPr>
        <p:txBody>
          <a:bodyPr wrap="square" rtlCol="0">
            <a:spAutoFit/>
          </a:bodyPr>
          <a:lstStyle/>
          <a:p>
            <a:pPr defTabSz="1219170"/>
            <a:r>
              <a:rPr lang="en-US" sz="2400" b="1">
                <a:solidFill>
                  <a:srgbClr val="FF0000"/>
                </a:solidFill>
                <a:latin typeface="Calibri"/>
              </a:rPr>
              <a:t>LEAD</a:t>
            </a:r>
          </a:p>
        </p:txBody>
      </p:sp>
      <p:sp>
        <p:nvSpPr>
          <p:cNvPr id="7" name="TextBox 6">
            <a:extLst>
              <a:ext uri="{FF2B5EF4-FFF2-40B4-BE49-F238E27FC236}">
                <a16:creationId xmlns:a16="http://schemas.microsoft.com/office/drawing/2014/main" id="{223F1726-1AA3-774C-8557-62B3A7FBFFEF}"/>
              </a:ext>
            </a:extLst>
          </p:cNvPr>
          <p:cNvSpPr txBox="1"/>
          <p:nvPr/>
        </p:nvSpPr>
        <p:spPr>
          <a:xfrm>
            <a:off x="8909684" y="968415"/>
            <a:ext cx="914400" cy="461665"/>
          </a:xfrm>
          <a:prstGeom prst="rect">
            <a:avLst/>
          </a:prstGeom>
          <a:noFill/>
        </p:spPr>
        <p:txBody>
          <a:bodyPr wrap="square" rtlCol="0">
            <a:spAutoFit/>
          </a:bodyPr>
          <a:lstStyle/>
          <a:p>
            <a:pPr defTabSz="1219170"/>
            <a:r>
              <a:rPr lang="en-US" sz="2400" b="1">
                <a:solidFill>
                  <a:srgbClr val="0070C0"/>
                </a:solidFill>
                <a:latin typeface="Calibri"/>
              </a:rPr>
              <a:t>TRAIL</a:t>
            </a:r>
          </a:p>
        </p:txBody>
      </p:sp>
      <p:sp>
        <p:nvSpPr>
          <p:cNvPr id="9" name="Rectangle 8">
            <a:extLst>
              <a:ext uri="{FF2B5EF4-FFF2-40B4-BE49-F238E27FC236}">
                <a16:creationId xmlns:a16="http://schemas.microsoft.com/office/drawing/2014/main" id="{47D938DF-CBC0-5548-B5FC-E60FDE1D1088}"/>
              </a:ext>
            </a:extLst>
          </p:cNvPr>
          <p:cNvSpPr/>
          <p:nvPr/>
        </p:nvSpPr>
        <p:spPr>
          <a:xfrm>
            <a:off x="3352800" y="4375314"/>
            <a:ext cx="5588000" cy="1692423"/>
          </a:xfrm>
          <a:prstGeom prst="rect">
            <a:avLst/>
          </a:prstGeom>
          <a:solidFill>
            <a:srgbClr val="FF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TextBox 10">
            <a:extLst>
              <a:ext uri="{FF2B5EF4-FFF2-40B4-BE49-F238E27FC236}">
                <a16:creationId xmlns:a16="http://schemas.microsoft.com/office/drawing/2014/main" id="{59BA1142-4149-4B4D-A0E2-1C76AB09BE1C}"/>
              </a:ext>
            </a:extLst>
          </p:cNvPr>
          <p:cNvSpPr txBox="1"/>
          <p:nvPr/>
        </p:nvSpPr>
        <p:spPr>
          <a:xfrm>
            <a:off x="2046220" y="-125631"/>
            <a:ext cx="8994312"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Critical Scoring Area Responsibilities</a:t>
            </a:r>
          </a:p>
        </p:txBody>
      </p:sp>
    </p:spTree>
    <p:extLst>
      <p:ext uri="{BB962C8B-B14F-4D97-AF65-F5344CB8AC3E}">
        <p14:creationId xmlns:p14="http://schemas.microsoft.com/office/powerpoint/2010/main" val="6400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3226777" y="536749"/>
            <a:ext cx="5738445" cy="938719"/>
          </a:xfrm>
          <a:prstGeom prst="rect">
            <a:avLst/>
          </a:prstGeom>
          <a:noFill/>
        </p:spPr>
        <p:txBody>
          <a:bodyPr wrap="square" rtlCol="0">
            <a:spAutoFit/>
          </a:bodyPr>
          <a:lstStyle/>
          <a:p>
            <a:pPr algn="ctr"/>
            <a:r>
              <a:rPr lang="en-US" sz="5500" b="1" spc="300">
                <a:solidFill>
                  <a:srgbClr val="00205B"/>
                </a:solidFill>
                <a:latin typeface="Alt Gothic Comp ATF" panose="020B0608040502040204" pitchFamily="34" charset="77"/>
              </a:rPr>
              <a:t>CSA Responsibilities</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13</a:t>
            </a:fld>
            <a:endParaRPr lang="en-US" b="1">
              <a:latin typeface="Alt Gothic Comp ATF Blk" panose="020B0508040502040204" pitchFamily="34" charset="77"/>
            </a:endParaRPr>
          </a:p>
        </p:txBody>
      </p:sp>
      <p:sp>
        <p:nvSpPr>
          <p:cNvPr id="12" name="TextBox 11">
            <a:extLst>
              <a:ext uri="{FF2B5EF4-FFF2-40B4-BE49-F238E27FC236}">
                <a16:creationId xmlns:a16="http://schemas.microsoft.com/office/drawing/2014/main" id="{F0E27CC8-F8E9-8C40-BDCA-18BD1D247840}"/>
              </a:ext>
            </a:extLst>
          </p:cNvPr>
          <p:cNvSpPr txBox="1"/>
          <p:nvPr/>
        </p:nvSpPr>
        <p:spPr>
          <a:xfrm>
            <a:off x="6747545" y="2611480"/>
            <a:ext cx="4435354" cy="3539430"/>
          </a:xfrm>
          <a:prstGeom prst="rect">
            <a:avLst/>
          </a:prstGeom>
          <a:solidFill>
            <a:schemeClr val="bg2">
              <a:lumMod val="20000"/>
              <a:lumOff val="80000"/>
              <a:alpha val="50000"/>
            </a:schemeClr>
          </a:solidFill>
          <a:ln>
            <a:solidFill>
              <a:schemeClr val="tx1"/>
            </a:solidFill>
          </a:ln>
        </p:spPr>
        <p:txBody>
          <a:bodyPr wrap="square" rtlCol="0">
            <a:spAutoFit/>
          </a:bodyPr>
          <a:lstStyle/>
          <a:p>
            <a:pPr marL="285750" indent="-285750">
              <a:buFont typeface="Wingdings" pitchFamily="2" charset="2"/>
              <a:buChar char="ü"/>
            </a:pPr>
            <a:r>
              <a:rPr lang="en-US" sz="2800"/>
              <a:t>Off-Ball Fouls</a:t>
            </a:r>
          </a:p>
          <a:p>
            <a:pPr marL="285750" indent="-285750">
              <a:buFont typeface="Wingdings" pitchFamily="2" charset="2"/>
              <a:buChar char="ü"/>
            </a:pPr>
            <a:r>
              <a:rPr lang="en-US" sz="2800"/>
              <a:t>Shooting Space on your side of the Arc</a:t>
            </a:r>
          </a:p>
          <a:p>
            <a:pPr marL="285750" indent="-285750">
              <a:buFont typeface="Wingdings" pitchFamily="2" charset="2"/>
              <a:buChar char="ü"/>
            </a:pPr>
            <a:r>
              <a:rPr lang="en-US" sz="2800"/>
              <a:t>Restraining Line Violations</a:t>
            </a:r>
          </a:p>
          <a:p>
            <a:pPr marL="285750" indent="-285750">
              <a:buFont typeface="Wingdings" pitchFamily="2" charset="2"/>
              <a:buChar char="ü"/>
            </a:pPr>
            <a:r>
              <a:rPr lang="en-US" sz="2800"/>
              <a:t>Dangerous Propelling/Dangerous Follow Through</a:t>
            </a:r>
          </a:p>
          <a:p>
            <a:pPr marL="285750" indent="-285750">
              <a:buFont typeface="Wingdings" pitchFamily="2" charset="2"/>
              <a:buChar char="ü"/>
            </a:pPr>
            <a:endParaRPr lang="en-US" sz="2800"/>
          </a:p>
        </p:txBody>
      </p:sp>
      <p:sp>
        <p:nvSpPr>
          <p:cNvPr id="9" name="Rounded Rectangle 8">
            <a:extLst>
              <a:ext uri="{FF2B5EF4-FFF2-40B4-BE49-F238E27FC236}">
                <a16:creationId xmlns:a16="http://schemas.microsoft.com/office/drawing/2014/main" id="{57B4B7E6-42B3-4B43-93DB-9B251B8D399D}"/>
              </a:ext>
            </a:extLst>
          </p:cNvPr>
          <p:cNvSpPr/>
          <p:nvPr/>
        </p:nvSpPr>
        <p:spPr>
          <a:xfrm>
            <a:off x="1665514" y="1409555"/>
            <a:ext cx="3369006" cy="938719"/>
          </a:xfrm>
          <a:prstGeom prst="roundRect">
            <a:avLst/>
          </a:prstGeom>
          <a:solidFill>
            <a:srgbClr val="FF5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a:t>Lead</a:t>
            </a:r>
          </a:p>
        </p:txBody>
      </p:sp>
      <p:sp>
        <p:nvSpPr>
          <p:cNvPr id="11" name="TextBox 10">
            <a:extLst>
              <a:ext uri="{FF2B5EF4-FFF2-40B4-BE49-F238E27FC236}">
                <a16:creationId xmlns:a16="http://schemas.microsoft.com/office/drawing/2014/main" id="{732D22DF-B29F-1342-8884-053F1B91CBC2}"/>
              </a:ext>
            </a:extLst>
          </p:cNvPr>
          <p:cNvSpPr txBox="1"/>
          <p:nvPr/>
        </p:nvSpPr>
        <p:spPr>
          <a:xfrm>
            <a:off x="1009100" y="2611480"/>
            <a:ext cx="4435354" cy="3539430"/>
          </a:xfrm>
          <a:prstGeom prst="rect">
            <a:avLst/>
          </a:prstGeom>
          <a:solidFill>
            <a:schemeClr val="bg2">
              <a:lumMod val="20000"/>
              <a:lumOff val="80000"/>
              <a:alpha val="50000"/>
            </a:schemeClr>
          </a:solidFill>
          <a:ln>
            <a:solidFill>
              <a:schemeClr val="tx1"/>
            </a:solidFill>
          </a:ln>
        </p:spPr>
        <p:txBody>
          <a:bodyPr wrap="square" rtlCol="0">
            <a:spAutoFit/>
          </a:bodyPr>
          <a:lstStyle/>
          <a:p>
            <a:pPr marL="285750" indent="-285750">
              <a:buFont typeface="Wingdings" pitchFamily="2" charset="2"/>
              <a:buChar char="ü"/>
            </a:pPr>
            <a:r>
              <a:rPr lang="en-US" sz="2800"/>
              <a:t>On-Ball Fouls</a:t>
            </a:r>
          </a:p>
          <a:p>
            <a:pPr marL="285750" indent="-285750">
              <a:buFont typeface="Wingdings" pitchFamily="2" charset="2"/>
              <a:buChar char="ü"/>
            </a:pPr>
            <a:r>
              <a:rPr lang="en-US" sz="2800"/>
              <a:t>Shooting Space on your side of the Arc</a:t>
            </a:r>
          </a:p>
          <a:p>
            <a:pPr marL="285750" indent="-285750">
              <a:buFont typeface="Wingdings" pitchFamily="2" charset="2"/>
              <a:buChar char="ü"/>
            </a:pPr>
            <a:r>
              <a:rPr lang="en-US" sz="2800"/>
              <a:t>Goal Circle Activity</a:t>
            </a:r>
          </a:p>
          <a:p>
            <a:pPr marL="285750" indent="-285750">
              <a:buFont typeface="Wingdings" pitchFamily="2" charset="2"/>
              <a:buChar char="ü"/>
            </a:pPr>
            <a:r>
              <a:rPr lang="en-US" sz="2800"/>
              <a:t>Endline and Sideline Boundaries</a:t>
            </a:r>
          </a:p>
          <a:p>
            <a:pPr marL="285750" indent="-285750">
              <a:buFont typeface="Wingdings" pitchFamily="2" charset="2"/>
              <a:buChar char="ü"/>
            </a:pPr>
            <a:r>
              <a:rPr lang="en-US" sz="2800"/>
              <a:t>Off Ball Fouls on your side of the Arc</a:t>
            </a:r>
          </a:p>
        </p:txBody>
      </p:sp>
      <p:sp>
        <p:nvSpPr>
          <p:cNvPr id="10" name="Rounded Rectangle 9">
            <a:extLst>
              <a:ext uri="{FF2B5EF4-FFF2-40B4-BE49-F238E27FC236}">
                <a16:creationId xmlns:a16="http://schemas.microsoft.com/office/drawing/2014/main" id="{5F430852-5F98-F34A-A957-4FC26C4722AA}"/>
              </a:ext>
            </a:extLst>
          </p:cNvPr>
          <p:cNvSpPr/>
          <p:nvPr/>
        </p:nvSpPr>
        <p:spPr>
          <a:xfrm>
            <a:off x="7305075" y="1409555"/>
            <a:ext cx="3369006" cy="885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Trail</a:t>
            </a:r>
          </a:p>
        </p:txBody>
      </p:sp>
    </p:spTree>
    <p:extLst>
      <p:ext uri="{BB962C8B-B14F-4D97-AF65-F5344CB8AC3E}">
        <p14:creationId xmlns:p14="http://schemas.microsoft.com/office/powerpoint/2010/main" val="2833335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3207250" y="370341"/>
            <a:ext cx="5738445" cy="938719"/>
          </a:xfrm>
          <a:prstGeom prst="rect">
            <a:avLst/>
          </a:prstGeom>
          <a:solidFill>
            <a:schemeClr val="accent1">
              <a:lumMod val="60000"/>
              <a:lumOff val="40000"/>
            </a:schemeClr>
          </a:solidFill>
        </p:spPr>
        <p:txBody>
          <a:bodyPr wrap="square" rtlCol="0">
            <a:spAutoFit/>
          </a:bodyPr>
          <a:lstStyle/>
          <a:p>
            <a:pPr algn="ctr"/>
            <a:r>
              <a:rPr lang="en-US" sz="5500" b="1" spc="300">
                <a:solidFill>
                  <a:srgbClr val="00205B"/>
                </a:solidFill>
                <a:latin typeface="Alt Gothic Comp ATF" panose="020B0608040502040204" pitchFamily="34" charset="77"/>
              </a:rPr>
              <a:t>Lead Positioning</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14</a:t>
            </a:fld>
            <a:endParaRPr lang="en-US" b="1">
              <a:latin typeface="Alt Gothic Comp ATF Blk" panose="020B0508040502040204" pitchFamily="34" charset="77"/>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55168" y="3149981"/>
            <a:ext cx="4743217" cy="2684215"/>
          </a:xfrm>
          <a:prstGeom prst="rect">
            <a:avLst/>
          </a:prstGeom>
        </p:spPr>
      </p:pic>
      <p:sp>
        <p:nvSpPr>
          <p:cNvPr id="14" name="TextBox 13"/>
          <p:cNvSpPr txBox="1"/>
          <p:nvPr/>
        </p:nvSpPr>
        <p:spPr>
          <a:xfrm>
            <a:off x="7394073" y="5227821"/>
            <a:ext cx="272832" cy="300082"/>
          </a:xfrm>
          <a:prstGeom prst="rect">
            <a:avLst/>
          </a:prstGeom>
          <a:noFill/>
        </p:spPr>
        <p:txBody>
          <a:bodyPr wrap="none" rtlCol="0">
            <a:spAutoFit/>
          </a:bodyPr>
          <a:lstStyle/>
          <a:p>
            <a:r>
              <a:rPr lang="en-US" sz="1350">
                <a:solidFill>
                  <a:schemeClr val="bg1"/>
                </a:solidFill>
              </a:rPr>
              <a:t>1</a:t>
            </a:r>
          </a:p>
        </p:txBody>
      </p:sp>
      <p:sp>
        <p:nvSpPr>
          <p:cNvPr id="16" name="TextBox 15"/>
          <p:cNvSpPr txBox="1"/>
          <p:nvPr/>
        </p:nvSpPr>
        <p:spPr>
          <a:xfrm>
            <a:off x="8741449" y="4160978"/>
            <a:ext cx="272832" cy="300082"/>
          </a:xfrm>
          <a:prstGeom prst="rect">
            <a:avLst/>
          </a:prstGeom>
          <a:noFill/>
        </p:spPr>
        <p:txBody>
          <a:bodyPr wrap="none" rtlCol="0">
            <a:spAutoFit/>
          </a:bodyPr>
          <a:lstStyle/>
          <a:p>
            <a:r>
              <a:rPr lang="en-US" sz="1350">
                <a:solidFill>
                  <a:schemeClr val="bg1"/>
                </a:solidFill>
              </a:rPr>
              <a:t>3</a:t>
            </a:r>
          </a:p>
        </p:txBody>
      </p:sp>
      <p:sp>
        <p:nvSpPr>
          <p:cNvPr id="17" name="TextBox 16"/>
          <p:cNvSpPr txBox="1"/>
          <p:nvPr/>
        </p:nvSpPr>
        <p:spPr>
          <a:xfrm>
            <a:off x="8741449" y="5230063"/>
            <a:ext cx="272832" cy="300082"/>
          </a:xfrm>
          <a:prstGeom prst="rect">
            <a:avLst/>
          </a:prstGeom>
          <a:noFill/>
        </p:spPr>
        <p:txBody>
          <a:bodyPr wrap="none" rtlCol="0">
            <a:spAutoFit/>
          </a:bodyPr>
          <a:lstStyle/>
          <a:p>
            <a:r>
              <a:rPr lang="en-US" sz="1350">
                <a:solidFill>
                  <a:schemeClr val="bg1"/>
                </a:solidFill>
              </a:rPr>
              <a:t>4</a:t>
            </a:r>
          </a:p>
        </p:txBody>
      </p:sp>
      <p:sp>
        <p:nvSpPr>
          <p:cNvPr id="18" name="TextBox 17">
            <a:extLst>
              <a:ext uri="{FF2B5EF4-FFF2-40B4-BE49-F238E27FC236}">
                <a16:creationId xmlns:a16="http://schemas.microsoft.com/office/drawing/2014/main" id="{25A4EF4A-A2A1-3A4A-91D7-CD40F1CDB0B3}"/>
              </a:ext>
            </a:extLst>
          </p:cNvPr>
          <p:cNvSpPr txBox="1"/>
          <p:nvPr/>
        </p:nvSpPr>
        <p:spPr>
          <a:xfrm>
            <a:off x="533399" y="1397186"/>
            <a:ext cx="11125200" cy="954107"/>
          </a:xfrm>
          <a:prstGeom prst="rect">
            <a:avLst/>
          </a:prstGeom>
          <a:solidFill>
            <a:schemeClr val="accent1">
              <a:lumMod val="20000"/>
              <a:lumOff val="80000"/>
            </a:schemeClr>
          </a:solidFill>
        </p:spPr>
        <p:txBody>
          <a:bodyPr wrap="square" rtlCol="0">
            <a:spAutoFit/>
          </a:bodyPr>
          <a:lstStyle/>
          <a:p>
            <a:pPr algn="ctr"/>
            <a:r>
              <a:rPr lang="en-US" sz="2800"/>
              <a:t>The Lead’s purpose of movement is to see the ball and space between the </a:t>
            </a:r>
          </a:p>
          <a:p>
            <a:pPr algn="ctr"/>
            <a:r>
              <a:rPr lang="en-US" sz="2800"/>
              <a:t>ball carrier and her defenders</a:t>
            </a:r>
          </a:p>
        </p:txBody>
      </p:sp>
      <p:sp>
        <p:nvSpPr>
          <p:cNvPr id="20" name="TextBox 19">
            <a:extLst>
              <a:ext uri="{FF2B5EF4-FFF2-40B4-BE49-F238E27FC236}">
                <a16:creationId xmlns:a16="http://schemas.microsoft.com/office/drawing/2014/main" id="{FE2D0E64-87A8-744E-9D4E-890E9012BBC7}"/>
              </a:ext>
            </a:extLst>
          </p:cNvPr>
          <p:cNvSpPr txBox="1"/>
          <p:nvPr/>
        </p:nvSpPr>
        <p:spPr>
          <a:xfrm>
            <a:off x="1924174" y="2693671"/>
            <a:ext cx="2605203" cy="461665"/>
          </a:xfrm>
          <a:prstGeom prst="rect">
            <a:avLst/>
          </a:prstGeom>
          <a:solidFill>
            <a:schemeClr val="accent1">
              <a:lumMod val="20000"/>
              <a:lumOff val="80000"/>
            </a:schemeClr>
          </a:solidFill>
        </p:spPr>
        <p:txBody>
          <a:bodyPr wrap="square" rtlCol="0">
            <a:spAutoFit/>
          </a:bodyPr>
          <a:lstStyle/>
          <a:p>
            <a:pPr algn="ctr"/>
            <a:r>
              <a:rPr lang="en-US" sz="2400"/>
              <a:t>TANGENT</a:t>
            </a:r>
          </a:p>
        </p:txBody>
      </p:sp>
      <p:sp>
        <p:nvSpPr>
          <p:cNvPr id="21" name="TextBox 20">
            <a:extLst>
              <a:ext uri="{FF2B5EF4-FFF2-40B4-BE49-F238E27FC236}">
                <a16:creationId xmlns:a16="http://schemas.microsoft.com/office/drawing/2014/main" id="{9E9D062E-6A6D-4E48-A628-FA07E4A31BC8}"/>
              </a:ext>
            </a:extLst>
          </p:cNvPr>
          <p:cNvSpPr txBox="1"/>
          <p:nvPr/>
        </p:nvSpPr>
        <p:spPr>
          <a:xfrm>
            <a:off x="7863743" y="2729588"/>
            <a:ext cx="2125165" cy="461665"/>
          </a:xfrm>
          <a:prstGeom prst="rect">
            <a:avLst/>
          </a:prstGeom>
          <a:solidFill>
            <a:schemeClr val="accent1">
              <a:lumMod val="20000"/>
              <a:lumOff val="80000"/>
            </a:schemeClr>
          </a:solidFill>
        </p:spPr>
        <p:txBody>
          <a:bodyPr wrap="square" rtlCol="0">
            <a:spAutoFit/>
          </a:bodyPr>
          <a:lstStyle/>
          <a:p>
            <a:pPr algn="ctr"/>
            <a:r>
              <a:rPr lang="en-US" sz="2400"/>
              <a:t>QUADRANTS</a:t>
            </a:r>
          </a:p>
        </p:txBody>
      </p:sp>
      <p:sp>
        <p:nvSpPr>
          <p:cNvPr id="22" name="TextBox 21">
            <a:extLst>
              <a:ext uri="{FF2B5EF4-FFF2-40B4-BE49-F238E27FC236}">
                <a16:creationId xmlns:a16="http://schemas.microsoft.com/office/drawing/2014/main" id="{D3C4F444-E945-5F4F-8E28-EA21CE032D8F}"/>
              </a:ext>
            </a:extLst>
          </p:cNvPr>
          <p:cNvSpPr txBox="1"/>
          <p:nvPr/>
        </p:nvSpPr>
        <p:spPr>
          <a:xfrm>
            <a:off x="2647546" y="6131069"/>
            <a:ext cx="6437812" cy="523220"/>
          </a:xfrm>
          <a:prstGeom prst="rect">
            <a:avLst/>
          </a:prstGeom>
          <a:noFill/>
        </p:spPr>
        <p:txBody>
          <a:bodyPr wrap="square" rtlCol="0">
            <a:spAutoFit/>
          </a:bodyPr>
          <a:lstStyle/>
          <a:p>
            <a:pPr algn="ctr"/>
            <a:r>
              <a:rPr lang="en-US" sz="2800">
                <a:solidFill>
                  <a:srgbClr val="FF0000"/>
                </a:solidFill>
              </a:rPr>
              <a:t>Use the approach that works best for you!</a:t>
            </a:r>
          </a:p>
        </p:txBody>
      </p:sp>
      <p:pic>
        <p:nvPicPr>
          <p:cNvPr id="24" name="Picture 23">
            <a:extLst>
              <a:ext uri="{FF2B5EF4-FFF2-40B4-BE49-F238E27FC236}">
                <a16:creationId xmlns:a16="http://schemas.microsoft.com/office/drawing/2014/main" id="{FEC7EA41-37EC-1B47-86C7-3F87497E441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93617" y="3146474"/>
            <a:ext cx="4743217" cy="2684215"/>
          </a:xfrm>
          <a:prstGeom prst="rect">
            <a:avLst/>
          </a:prstGeom>
        </p:spPr>
      </p:pic>
      <p:cxnSp>
        <p:nvCxnSpPr>
          <p:cNvPr id="12" name="Straight Connector 11"/>
          <p:cNvCxnSpPr>
            <a:cxnSpLocks/>
          </p:cNvCxnSpPr>
          <p:nvPr/>
        </p:nvCxnSpPr>
        <p:spPr>
          <a:xfrm>
            <a:off x="8926326" y="3705190"/>
            <a:ext cx="0" cy="2125499"/>
          </a:xfrm>
          <a:prstGeom prst="line">
            <a:avLst/>
          </a:prstGeom>
          <a:ln w="47625"/>
        </p:spPr>
        <p:style>
          <a:lnRef idx="1">
            <a:schemeClr val="dk1"/>
          </a:lnRef>
          <a:fillRef idx="0">
            <a:schemeClr val="dk1"/>
          </a:fillRef>
          <a:effectRef idx="0">
            <a:schemeClr val="dk1"/>
          </a:effectRef>
          <a:fontRef idx="minor">
            <a:schemeClr val="tx1"/>
          </a:fontRef>
        </p:style>
      </p:cxnSp>
      <p:cxnSp>
        <p:nvCxnSpPr>
          <p:cNvPr id="13" name="Straight Connector 12"/>
          <p:cNvCxnSpPr>
            <a:cxnSpLocks/>
          </p:cNvCxnSpPr>
          <p:nvPr/>
        </p:nvCxnSpPr>
        <p:spPr>
          <a:xfrm flipV="1">
            <a:off x="7844935" y="4871301"/>
            <a:ext cx="2162783" cy="32432"/>
          </a:xfrm>
          <a:prstGeom prst="line">
            <a:avLst/>
          </a:prstGeom>
          <a:ln w="50800"/>
        </p:spPr>
        <p:style>
          <a:lnRef idx="1">
            <a:schemeClr val="dk1"/>
          </a:lnRef>
          <a:fillRef idx="0">
            <a:schemeClr val="dk1"/>
          </a:fillRef>
          <a:effectRef idx="0">
            <a:schemeClr val="dk1"/>
          </a:effectRef>
          <a:fontRef idx="minor">
            <a:schemeClr val="tx1"/>
          </a:fontRef>
        </p:style>
      </p:cxnSp>
      <p:sp>
        <p:nvSpPr>
          <p:cNvPr id="8" name="Left-Up Arrow 7">
            <a:extLst>
              <a:ext uri="{FF2B5EF4-FFF2-40B4-BE49-F238E27FC236}">
                <a16:creationId xmlns:a16="http://schemas.microsoft.com/office/drawing/2014/main" id="{B4D23CE2-C29D-B148-BAD9-82A1669BC3E2}"/>
              </a:ext>
            </a:extLst>
          </p:cNvPr>
          <p:cNvSpPr/>
          <p:nvPr/>
        </p:nvSpPr>
        <p:spPr>
          <a:xfrm rot="19923671">
            <a:off x="1891944" y="4136182"/>
            <a:ext cx="1311932" cy="1215081"/>
          </a:xfrm>
          <a:prstGeom prst="leftUpArrow">
            <a:avLst>
              <a:gd name="adj1" fmla="val 7550"/>
              <a:gd name="adj2" fmla="val 16820"/>
              <a:gd name="adj3" fmla="val 2704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904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logo on a black background&#10;&#10;Description automatically generated with medium confidence">
            <a:extLst>
              <a:ext uri="{FF2B5EF4-FFF2-40B4-BE49-F238E27FC236}">
                <a16:creationId xmlns:a16="http://schemas.microsoft.com/office/drawing/2014/main" id="{D4BABACD-62F5-2C42-B2D2-06ACFB610C43}"/>
              </a:ext>
            </a:extLst>
          </p:cNvPr>
          <p:cNvPicPr>
            <a:picLocks noChangeAspect="1"/>
          </p:cNvPicPr>
          <p:nvPr/>
        </p:nvPicPr>
        <p:blipFill>
          <a:blip r:embed="rId3"/>
          <a:stretch>
            <a:fillRect/>
          </a:stretch>
        </p:blipFill>
        <p:spPr>
          <a:xfrm>
            <a:off x="-3057353" y="-683765"/>
            <a:ext cx="17306297" cy="9501929"/>
          </a:xfrm>
          <a:prstGeom prst="rect">
            <a:avLst/>
          </a:prstGeom>
        </p:spPr>
      </p:pic>
      <p:sp>
        <p:nvSpPr>
          <p:cNvPr id="2" name="TextBox 1">
            <a:extLst>
              <a:ext uri="{FF2B5EF4-FFF2-40B4-BE49-F238E27FC236}">
                <a16:creationId xmlns:a16="http://schemas.microsoft.com/office/drawing/2014/main" id="{4D813C82-32A0-734C-8436-CE7313EA7A94}"/>
              </a:ext>
            </a:extLst>
          </p:cNvPr>
          <p:cNvSpPr txBox="1"/>
          <p:nvPr/>
        </p:nvSpPr>
        <p:spPr>
          <a:xfrm>
            <a:off x="1405898" y="631566"/>
            <a:ext cx="5738445" cy="938719"/>
          </a:xfrm>
          <a:prstGeom prst="rect">
            <a:avLst/>
          </a:prstGeom>
          <a:solidFill>
            <a:schemeClr val="accent1">
              <a:lumMod val="60000"/>
              <a:lumOff val="40000"/>
            </a:schemeClr>
          </a:solidFill>
        </p:spPr>
        <p:txBody>
          <a:bodyPr wrap="square" rtlCol="0">
            <a:spAutoFit/>
          </a:bodyPr>
          <a:lstStyle/>
          <a:p>
            <a:r>
              <a:rPr lang="en-US" sz="5500" b="1" spc="300">
                <a:solidFill>
                  <a:srgbClr val="00205B"/>
                </a:solidFill>
                <a:latin typeface="Alt Gothic Comp ATF" panose="020B0608040502040204" pitchFamily="34" charset="77"/>
              </a:rPr>
              <a:t>Lead Tangent Positioning</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15</a:t>
            </a:fld>
            <a:endParaRPr lang="en-US" b="1">
              <a:latin typeface="Alt Gothic Comp ATF Blk" panose="020B0508040502040204" pitchFamily="34" charset="77"/>
            </a:endParaRPr>
          </a:p>
        </p:txBody>
      </p:sp>
      <p:pic>
        <p:nvPicPr>
          <p:cNvPr id="24" name="Picture 3" descr="C:\Users\lbrush.LACROSSE\AppData\Local\Microsoft\Windows\Temporary Internet Files\Content.IE5\BTV5S0FM\MC900383616[1].wmf">
            <a:extLst>
              <a:ext uri="{FF2B5EF4-FFF2-40B4-BE49-F238E27FC236}">
                <a16:creationId xmlns:a16="http://schemas.microsoft.com/office/drawing/2014/main" id="{4982C925-4DD0-5A4F-8889-553E289A61A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8860437">
            <a:off x="3081401" y="4011797"/>
            <a:ext cx="1110300" cy="1059248"/>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DCC28AC4-5DDB-E443-A319-C2CD34754820}"/>
              </a:ext>
            </a:extLst>
          </p:cNvPr>
          <p:cNvSpPr/>
          <p:nvPr/>
        </p:nvSpPr>
        <p:spPr>
          <a:xfrm>
            <a:off x="5443396" y="2228954"/>
            <a:ext cx="152400" cy="152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D0B3631-55B3-6A4E-8911-EF08F9ABE2B1}"/>
              </a:ext>
            </a:extLst>
          </p:cNvPr>
          <p:cNvSpPr txBox="1"/>
          <p:nvPr/>
        </p:nvSpPr>
        <p:spPr>
          <a:xfrm rot="16200000" flipV="1">
            <a:off x="10500926" y="4807753"/>
            <a:ext cx="2873691" cy="200055"/>
          </a:xfrm>
          <a:prstGeom prst="rect">
            <a:avLst/>
          </a:prstGeom>
          <a:noFill/>
        </p:spPr>
        <p:txBody>
          <a:bodyPr wrap="square" rtlCol="0">
            <a:spAutoFit/>
          </a:bodyPr>
          <a:lstStyle/>
          <a:p>
            <a:r>
              <a:rPr lang="en-US" sz="700" spc="300" baseline="0">
                <a:solidFill>
                  <a:srgbClr val="C8102E"/>
                </a:solidFill>
                <a:latin typeface="Obvia Wide" panose="02000503040000020004" pitchFamily="2" charset="77"/>
              </a:rPr>
              <a:t>Two</a:t>
            </a:r>
            <a:r>
              <a:rPr lang="en-US" sz="700" spc="300">
                <a:solidFill>
                  <a:srgbClr val="C8102E"/>
                </a:solidFill>
                <a:latin typeface="Obvia Wide" panose="02000503040000020004" pitchFamily="2" charset="77"/>
              </a:rPr>
              <a:t>-Person Positioning 2021</a:t>
            </a:r>
            <a:endParaRPr lang="en-US" sz="700" spc="300" baseline="0">
              <a:solidFill>
                <a:srgbClr val="C8102E"/>
              </a:solidFill>
              <a:latin typeface="Obvia Wide" panose="02000503040000020004" pitchFamily="2" charset="77"/>
            </a:endParaRPr>
          </a:p>
        </p:txBody>
      </p:sp>
      <p:sp>
        <p:nvSpPr>
          <p:cNvPr id="26" name="Left-Up Arrow 25">
            <a:extLst>
              <a:ext uri="{FF2B5EF4-FFF2-40B4-BE49-F238E27FC236}">
                <a16:creationId xmlns:a16="http://schemas.microsoft.com/office/drawing/2014/main" id="{3E6FFD53-AA02-6F4C-9E3A-4E91EED12782}"/>
              </a:ext>
            </a:extLst>
          </p:cNvPr>
          <p:cNvSpPr/>
          <p:nvPr/>
        </p:nvSpPr>
        <p:spPr>
          <a:xfrm>
            <a:off x="4275121" y="3163216"/>
            <a:ext cx="1320675" cy="1017385"/>
          </a:xfrm>
          <a:prstGeom prst="leftUpArrow">
            <a:avLst>
              <a:gd name="adj1" fmla="val 8685"/>
              <a:gd name="adj2" fmla="val 11343"/>
              <a:gd name="adj3" fmla="val 20733"/>
            </a:avLst>
          </a:prstGeom>
          <a:solidFill>
            <a:srgbClr val="4F81B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solidFill>
              </a:ln>
            </a:endParaRPr>
          </a:p>
        </p:txBody>
      </p:sp>
    </p:spTree>
    <p:extLst>
      <p:ext uri="{BB962C8B-B14F-4D97-AF65-F5344CB8AC3E}">
        <p14:creationId xmlns:p14="http://schemas.microsoft.com/office/powerpoint/2010/main" val="848883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logo on a black background&#10;&#10;Description automatically generated with medium confidence">
            <a:extLst>
              <a:ext uri="{FF2B5EF4-FFF2-40B4-BE49-F238E27FC236}">
                <a16:creationId xmlns:a16="http://schemas.microsoft.com/office/drawing/2014/main" id="{D4BABACD-62F5-2C42-B2D2-06ACFB610C43}"/>
              </a:ext>
            </a:extLst>
          </p:cNvPr>
          <p:cNvPicPr>
            <a:picLocks noChangeAspect="1"/>
          </p:cNvPicPr>
          <p:nvPr/>
        </p:nvPicPr>
        <p:blipFill>
          <a:blip r:embed="rId3"/>
          <a:stretch>
            <a:fillRect/>
          </a:stretch>
        </p:blipFill>
        <p:spPr>
          <a:xfrm>
            <a:off x="-3023125" y="-632265"/>
            <a:ext cx="17306297" cy="9501929"/>
          </a:xfrm>
          <a:prstGeom prst="rect">
            <a:avLst/>
          </a:prstGeom>
        </p:spPr>
      </p:pic>
      <p:sp>
        <p:nvSpPr>
          <p:cNvPr id="2" name="TextBox 1">
            <a:extLst>
              <a:ext uri="{FF2B5EF4-FFF2-40B4-BE49-F238E27FC236}">
                <a16:creationId xmlns:a16="http://schemas.microsoft.com/office/drawing/2014/main" id="{4D813C82-32A0-734C-8436-CE7313EA7A94}"/>
              </a:ext>
            </a:extLst>
          </p:cNvPr>
          <p:cNvSpPr txBox="1"/>
          <p:nvPr/>
        </p:nvSpPr>
        <p:spPr>
          <a:xfrm>
            <a:off x="1451250" y="551656"/>
            <a:ext cx="5738445" cy="938719"/>
          </a:xfrm>
          <a:prstGeom prst="rect">
            <a:avLst/>
          </a:prstGeom>
          <a:solidFill>
            <a:schemeClr val="accent1">
              <a:lumMod val="60000"/>
              <a:lumOff val="40000"/>
            </a:schemeClr>
          </a:solidFill>
        </p:spPr>
        <p:txBody>
          <a:bodyPr wrap="square" rtlCol="0">
            <a:spAutoFit/>
          </a:bodyPr>
          <a:lstStyle/>
          <a:p>
            <a:r>
              <a:rPr lang="en-US" sz="5500" b="1" spc="300">
                <a:solidFill>
                  <a:srgbClr val="00205B"/>
                </a:solidFill>
                <a:latin typeface="Alt Gothic Comp ATF" panose="020B0608040502040204" pitchFamily="34" charset="77"/>
              </a:rPr>
              <a:t>Lead Tangent Positioning</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16</a:t>
            </a:fld>
            <a:endParaRPr lang="en-US" b="1">
              <a:latin typeface="Alt Gothic Comp ATF Blk" panose="020B0508040502040204" pitchFamily="34" charset="77"/>
            </a:endParaRPr>
          </a:p>
        </p:txBody>
      </p:sp>
      <p:pic>
        <p:nvPicPr>
          <p:cNvPr id="9" name="Picture 3" descr="C:\Users\lbrush.LACROSSE\AppData\Local\Microsoft\Windows\Temporary Internet Files\Content.IE5\BTV5S0FM\MC900383616[1].wmf">
            <a:extLst>
              <a:ext uri="{FF2B5EF4-FFF2-40B4-BE49-F238E27FC236}">
                <a16:creationId xmlns:a16="http://schemas.microsoft.com/office/drawing/2014/main" id="{16B5150A-C646-4D4E-874E-7E85A0499C7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8860437">
            <a:off x="3424786" y="5218084"/>
            <a:ext cx="1008973" cy="96258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58B145D3-DB4F-4540-A3A9-9ECD3F360A59}"/>
              </a:ext>
            </a:extLst>
          </p:cNvPr>
          <p:cNvSpPr/>
          <p:nvPr/>
        </p:nvSpPr>
        <p:spPr>
          <a:xfrm>
            <a:off x="6696084" y="5684584"/>
            <a:ext cx="152400" cy="152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Up Arrow 10">
            <a:extLst>
              <a:ext uri="{FF2B5EF4-FFF2-40B4-BE49-F238E27FC236}">
                <a16:creationId xmlns:a16="http://schemas.microsoft.com/office/drawing/2014/main" id="{3901B6F1-EE21-C943-A336-99D52D419810}"/>
              </a:ext>
            </a:extLst>
          </p:cNvPr>
          <p:cNvSpPr/>
          <p:nvPr/>
        </p:nvSpPr>
        <p:spPr>
          <a:xfrm rot="1805312">
            <a:off x="5361648" y="3918261"/>
            <a:ext cx="1205549" cy="838200"/>
          </a:xfrm>
          <a:prstGeom prst="leftUpArrow">
            <a:avLst>
              <a:gd name="adj1" fmla="val 8413"/>
              <a:gd name="adj2" fmla="val 13865"/>
              <a:gd name="adj3" fmla="val 20733"/>
            </a:avLst>
          </a:prstGeom>
          <a:solidFill>
            <a:srgbClr val="4F81B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D0B3631-55B3-6A4E-8911-EF08F9ABE2B1}"/>
              </a:ext>
            </a:extLst>
          </p:cNvPr>
          <p:cNvSpPr txBox="1"/>
          <p:nvPr/>
        </p:nvSpPr>
        <p:spPr>
          <a:xfrm rot="16200000">
            <a:off x="10409383" y="4816637"/>
            <a:ext cx="2848708" cy="200055"/>
          </a:xfrm>
          <a:prstGeom prst="rect">
            <a:avLst/>
          </a:prstGeom>
          <a:noFill/>
        </p:spPr>
        <p:txBody>
          <a:bodyPr wrap="square" rtlCol="0">
            <a:spAutoFit/>
          </a:bodyPr>
          <a:lstStyle/>
          <a:p>
            <a:r>
              <a:rPr lang="en-US" sz="700" spc="300" baseline="0">
                <a:solidFill>
                  <a:srgbClr val="C8102E"/>
                </a:solidFill>
                <a:latin typeface="Obvia Wide" panose="02000503040000020004" pitchFamily="2" charset="77"/>
              </a:rPr>
              <a:t>Two</a:t>
            </a:r>
            <a:r>
              <a:rPr lang="en-US" sz="700" spc="300">
                <a:solidFill>
                  <a:srgbClr val="C8102E"/>
                </a:solidFill>
                <a:latin typeface="Obvia Wide" panose="02000503040000020004" pitchFamily="2" charset="77"/>
              </a:rPr>
              <a:t>-Person Positioning 2021</a:t>
            </a:r>
            <a:endParaRPr lang="en-US" sz="700" spc="300" baseline="0">
              <a:solidFill>
                <a:srgbClr val="C8102E"/>
              </a:solidFill>
              <a:latin typeface="Obvia Wide" panose="02000503040000020004" pitchFamily="2" charset="77"/>
            </a:endParaRPr>
          </a:p>
        </p:txBody>
      </p:sp>
      <p:sp>
        <p:nvSpPr>
          <p:cNvPr id="12" name="Left-Up Arrow 11">
            <a:extLst>
              <a:ext uri="{FF2B5EF4-FFF2-40B4-BE49-F238E27FC236}">
                <a16:creationId xmlns:a16="http://schemas.microsoft.com/office/drawing/2014/main" id="{8C3DC92D-7D11-7B49-9830-1871F33A1F11}"/>
              </a:ext>
            </a:extLst>
          </p:cNvPr>
          <p:cNvSpPr/>
          <p:nvPr/>
        </p:nvSpPr>
        <p:spPr>
          <a:xfrm rot="19352686">
            <a:off x="4694318" y="4263109"/>
            <a:ext cx="759084" cy="838200"/>
          </a:xfrm>
          <a:prstGeom prst="leftUpArrow">
            <a:avLst>
              <a:gd name="adj1" fmla="val 10202"/>
              <a:gd name="adj2" fmla="val 12989"/>
              <a:gd name="adj3" fmla="val 20733"/>
            </a:avLst>
          </a:prstGeom>
          <a:solidFill>
            <a:srgbClr val="4F81B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54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00018 -0.00031 L 0.02465 -0.06698 C 0.03038 -0.07994 0.03333 -0.10185 0.03333 -0.12315 C 0.03333 -0.14753 0.03021 -0.1676 0.02448 -0.18118 L -0.00018 -0.24784 " pathEditMode="relative" rAng="16200000" ptsTypes="AAAAA">
                                      <p:cBhvr>
                                        <p:cTn id="6" dur="2000" fill="hold"/>
                                        <p:tgtEl>
                                          <p:spTgt spid="10"/>
                                        </p:tgtEl>
                                        <p:attrNameLst>
                                          <p:attrName>ppt_x</p:attrName>
                                          <p:attrName>ppt_y</p:attrName>
                                        </p:attrNameLst>
                                      </p:cBhvr>
                                      <p:rCtr x="1667" y="-12377"/>
                                    </p:animMotion>
                                  </p:childTnLst>
                                </p:cTn>
                              </p:par>
                              <p:par>
                                <p:cTn id="7" presetID="50" presetClass="path" presetSubtype="0" accel="50000" decel="50000" fill="hold" nodeType="withEffect">
                                  <p:stCondLst>
                                    <p:cond delay="0"/>
                                  </p:stCondLst>
                                  <p:childTnLst>
                                    <p:animMotion origin="layout" path="M -0.00104 -0.00031 L -0.02205 -0.11111 C -0.0316 -0.15987 -0.01893 -0.23642 0.00156 -0.24938 L 0.04618 -0.27685 " pathEditMode="relative" rAng="15060000" ptsTypes="AAAA">
                                      <p:cBhvr>
                                        <p:cTn id="8" dur="2000" fill="hold"/>
                                        <p:tgtEl>
                                          <p:spTgt spid="9"/>
                                        </p:tgtEl>
                                        <p:attrNameLst>
                                          <p:attrName>ppt_x</p:attrName>
                                          <p:attrName>ppt_y</p:attrName>
                                        </p:attrNameLst>
                                      </p:cBhvr>
                                      <p:rCtr x="2361" y="-13827"/>
                                    </p:animMotion>
                                  </p:childTnLst>
                                </p:cTn>
                              </p:par>
                              <p:par>
                                <p:cTn id="9" presetID="1" presetClass="entr" presetSubtype="0" fill="hold" grpId="1" nodeType="withEffect">
                                  <p:stCondLst>
                                    <p:cond delay="200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37" presetClass="path" presetSubtype="0" accel="50000" decel="50000" fill="hold" grpId="1" nodeType="withEffect">
                                  <p:stCondLst>
                                    <p:cond delay="1000"/>
                                  </p:stCondLst>
                                  <p:childTnLst>
                                    <p:animMotion origin="layout" path="M -0.00018 -0.24815 L -0.04341 -0.325 C -0.05139 -0.34167 -0.06667 -0.35463 -0.08316 -0.3605 C -0.10052 -0.36698 -0.11719 -0.36574 -0.12882 -0.35741 L -0.18473 -0.31821 " pathEditMode="relative" rAng="11520000" ptsTypes="AAAAA">
                                      <p:cBhvr>
                                        <p:cTn id="16" dur="2000" fill="hold"/>
                                        <p:tgtEl>
                                          <p:spTgt spid="10"/>
                                        </p:tgtEl>
                                        <p:attrNameLst>
                                          <p:attrName>ppt_x</p:attrName>
                                          <p:attrName>ppt_y</p:attrName>
                                        </p:attrNameLst>
                                      </p:cBhvr>
                                      <p:rCtr x="-8767" y="-7346"/>
                                    </p:animMotion>
                                  </p:childTnLst>
                                </p:cTn>
                              </p:par>
                              <p:par>
                                <p:cTn id="17" presetID="37" presetClass="path" presetSubtype="0" accel="50000" decel="50000" fill="hold" nodeType="withEffect">
                                  <p:stCondLst>
                                    <p:cond delay="1000"/>
                                  </p:stCondLst>
                                  <p:childTnLst>
                                    <p:animMotion origin="layout" path="M 0.046 -0.27839 L 0.02864 -0.22006 C 0.02534 -0.2071 0.02291 -0.18765 0.02239 -0.16852 C 0.02291 -0.14691 0.02517 -0.12932 0.02934 -0.11636 L 0.046 -0.05586 " pathEditMode="relative" rAng="5400000" ptsTypes="AAAAA">
                                      <p:cBhvr>
                                        <p:cTn id="18" dur="2000" fill="hold"/>
                                        <p:tgtEl>
                                          <p:spTgt spid="9"/>
                                        </p:tgtEl>
                                        <p:attrNameLst>
                                          <p:attrName>ppt_x</p:attrName>
                                          <p:attrName>ppt_y</p:attrName>
                                        </p:attrNameLst>
                                      </p:cBhvr>
                                      <p:rCtr x="-1181" y="11111"/>
                                    </p:animMotion>
                                  </p:childTnLst>
                                </p:cTn>
                              </p:par>
                            </p:childTnLst>
                          </p:cTn>
                        </p:par>
                        <p:par>
                          <p:cTn id="19" fill="hold">
                            <p:stCondLst>
                              <p:cond delay="3000"/>
                            </p:stCondLst>
                            <p:childTnLst>
                              <p:par>
                                <p:cTn id="20" presetID="1" presetClass="entr" presetSubtype="0" fill="hold" grpId="0" nodeType="afterEffect">
                                  <p:stCondLst>
                                    <p:cond delay="15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4500"/>
                            </p:stCondLst>
                            <p:childTnLst>
                              <p:par>
                                <p:cTn id="23" presetID="1" presetClass="entr" presetSubtype="0" fill="hold" grpId="1" nodeType="afterEffect">
                                  <p:stCondLst>
                                    <p:cond delay="100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logo on a black background&#10;&#10;Description automatically generated with medium confidence">
            <a:extLst>
              <a:ext uri="{FF2B5EF4-FFF2-40B4-BE49-F238E27FC236}">
                <a16:creationId xmlns:a16="http://schemas.microsoft.com/office/drawing/2014/main" id="{D4BABACD-62F5-2C42-B2D2-06ACFB610C43}"/>
              </a:ext>
            </a:extLst>
          </p:cNvPr>
          <p:cNvPicPr>
            <a:picLocks noChangeAspect="1"/>
          </p:cNvPicPr>
          <p:nvPr/>
        </p:nvPicPr>
        <p:blipFill>
          <a:blip r:embed="rId3"/>
          <a:stretch>
            <a:fillRect/>
          </a:stretch>
        </p:blipFill>
        <p:spPr>
          <a:xfrm>
            <a:off x="-3089071" y="-772036"/>
            <a:ext cx="17306297" cy="9501929"/>
          </a:xfrm>
          <a:prstGeom prst="rect">
            <a:avLst/>
          </a:prstGeom>
        </p:spPr>
      </p:pic>
      <p:sp>
        <p:nvSpPr>
          <p:cNvPr id="2" name="TextBox 1">
            <a:extLst>
              <a:ext uri="{FF2B5EF4-FFF2-40B4-BE49-F238E27FC236}">
                <a16:creationId xmlns:a16="http://schemas.microsoft.com/office/drawing/2014/main" id="{4D813C82-32A0-734C-8436-CE7313EA7A94}"/>
              </a:ext>
            </a:extLst>
          </p:cNvPr>
          <p:cNvSpPr txBox="1"/>
          <p:nvPr/>
        </p:nvSpPr>
        <p:spPr>
          <a:xfrm>
            <a:off x="1422075" y="650355"/>
            <a:ext cx="5738445" cy="938719"/>
          </a:xfrm>
          <a:prstGeom prst="rect">
            <a:avLst/>
          </a:prstGeom>
          <a:solidFill>
            <a:schemeClr val="accent1">
              <a:lumMod val="60000"/>
              <a:lumOff val="40000"/>
            </a:schemeClr>
          </a:solidFill>
        </p:spPr>
        <p:txBody>
          <a:bodyPr wrap="square" rtlCol="0">
            <a:spAutoFit/>
          </a:bodyPr>
          <a:lstStyle/>
          <a:p>
            <a:r>
              <a:rPr lang="en-US" sz="5500" b="1" spc="300">
                <a:solidFill>
                  <a:srgbClr val="00205B"/>
                </a:solidFill>
                <a:latin typeface="Alt Gothic Comp ATF" panose="020B0608040502040204" pitchFamily="34" charset="77"/>
              </a:rPr>
              <a:t>Lead Tangent Positioning</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17</a:t>
            </a:fld>
            <a:endParaRPr lang="en-US" b="1">
              <a:latin typeface="Alt Gothic Comp ATF Blk" panose="020B0508040502040204" pitchFamily="34" charset="77"/>
            </a:endParaRPr>
          </a:p>
        </p:txBody>
      </p:sp>
      <p:pic>
        <p:nvPicPr>
          <p:cNvPr id="13" name="Picture 3" descr="C:\Users\lbrush.LACROSSE\AppData\Local\Microsoft\Windows\Temporary Internet Files\Content.IE5\BTV5S0FM\MC900383616[1].wmf">
            <a:extLst>
              <a:ext uri="{FF2B5EF4-FFF2-40B4-BE49-F238E27FC236}">
                <a16:creationId xmlns:a16="http://schemas.microsoft.com/office/drawing/2014/main" id="{D98EBE38-C795-AC41-922B-2A8FD739277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8860437">
            <a:off x="3762709" y="5158210"/>
            <a:ext cx="1057179" cy="1008570"/>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2E931067-F5A5-3D47-9A7D-DE55437EFABB}"/>
              </a:ext>
            </a:extLst>
          </p:cNvPr>
          <p:cNvSpPr/>
          <p:nvPr/>
        </p:nvSpPr>
        <p:spPr>
          <a:xfrm>
            <a:off x="6991944" y="5693460"/>
            <a:ext cx="152400" cy="152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Up Arrow 14">
            <a:extLst>
              <a:ext uri="{FF2B5EF4-FFF2-40B4-BE49-F238E27FC236}">
                <a16:creationId xmlns:a16="http://schemas.microsoft.com/office/drawing/2014/main" id="{2F163B01-294E-714C-B3FE-D7A33D330961}"/>
              </a:ext>
            </a:extLst>
          </p:cNvPr>
          <p:cNvSpPr/>
          <p:nvPr/>
        </p:nvSpPr>
        <p:spPr>
          <a:xfrm rot="17836305">
            <a:off x="4278974" y="4616558"/>
            <a:ext cx="833700" cy="838200"/>
          </a:xfrm>
          <a:prstGeom prst="leftUpArrow">
            <a:avLst>
              <a:gd name="adj1" fmla="val 7829"/>
              <a:gd name="adj2" fmla="val 13908"/>
              <a:gd name="adj3" fmla="val 20733"/>
            </a:avLst>
          </a:prstGeom>
          <a:solidFill>
            <a:srgbClr val="4F81B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D0B3631-55B3-6A4E-8911-EF08F9ABE2B1}"/>
              </a:ext>
            </a:extLst>
          </p:cNvPr>
          <p:cNvSpPr txBox="1"/>
          <p:nvPr/>
        </p:nvSpPr>
        <p:spPr>
          <a:xfrm rot="16200000">
            <a:off x="10422722" y="4780051"/>
            <a:ext cx="2848708" cy="200055"/>
          </a:xfrm>
          <a:prstGeom prst="rect">
            <a:avLst/>
          </a:prstGeom>
          <a:noFill/>
        </p:spPr>
        <p:txBody>
          <a:bodyPr wrap="square" rtlCol="0">
            <a:spAutoFit/>
          </a:bodyPr>
          <a:lstStyle/>
          <a:p>
            <a:r>
              <a:rPr lang="en-US" sz="700" spc="300" baseline="0">
                <a:solidFill>
                  <a:srgbClr val="C8102E"/>
                </a:solidFill>
                <a:latin typeface="Obvia Wide" panose="02000503040000020004" pitchFamily="2" charset="77"/>
              </a:rPr>
              <a:t>Two</a:t>
            </a:r>
            <a:r>
              <a:rPr lang="en-US" sz="700" spc="300">
                <a:solidFill>
                  <a:srgbClr val="C8102E"/>
                </a:solidFill>
                <a:latin typeface="Obvia Wide" panose="02000503040000020004" pitchFamily="2" charset="77"/>
              </a:rPr>
              <a:t>-Person Positioning 2021</a:t>
            </a:r>
            <a:endParaRPr lang="en-US" sz="700" spc="300" baseline="0">
              <a:solidFill>
                <a:srgbClr val="C8102E"/>
              </a:solidFill>
              <a:latin typeface="Obvia Wide" panose="02000503040000020004" pitchFamily="2" charset="77"/>
            </a:endParaRPr>
          </a:p>
        </p:txBody>
      </p:sp>
    </p:spTree>
    <p:extLst>
      <p:ext uri="{BB962C8B-B14F-4D97-AF65-F5344CB8AC3E}">
        <p14:creationId xmlns:p14="http://schemas.microsoft.com/office/powerpoint/2010/main" val="427303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00052 0.00031 L -0.08664 0.05308 C -0.10521 0.06543 -0.12691 0.06203 -0.14653 0.04599 C -0.16858 0.02747 -0.18334 0.00061 -0.18976 -0.0321 L -0.22292 -0.18364 " pathEditMode="relative" rAng="12300000" ptsTypes="AAAAA">
                                      <p:cBhvr>
                                        <p:cTn id="6" dur="2000" fill="hold"/>
                                        <p:tgtEl>
                                          <p:spTgt spid="14"/>
                                        </p:tgtEl>
                                        <p:attrNameLst>
                                          <p:attrName>ppt_x</p:attrName>
                                          <p:attrName>ppt_y</p:attrName>
                                        </p:attrNameLst>
                                      </p:cBhvr>
                                      <p:rCtr x="-12899" y="-2346"/>
                                    </p:animMotion>
                                  </p:childTnLst>
                                </p:cTn>
                              </p:par>
                              <p:par>
                                <p:cTn id="7" presetID="0" presetClass="path" presetSubtype="0" accel="50000" decel="50000" fill="hold" nodeType="withEffect">
                                  <p:stCondLst>
                                    <p:cond delay="0"/>
                                  </p:stCondLst>
                                  <p:childTnLst>
                                    <p:animMotion origin="layout" path="M 3.05556E-6 0.02686 L 0.03524 0.09599 " pathEditMode="relative" rAng="0" ptsTypes="AA">
                                      <p:cBhvr>
                                        <p:cTn id="8" dur="2000" fill="hold"/>
                                        <p:tgtEl>
                                          <p:spTgt spid="13"/>
                                        </p:tgtEl>
                                        <p:attrNameLst>
                                          <p:attrName>ppt_x</p:attrName>
                                          <p:attrName>ppt_y</p:attrName>
                                        </p:attrNameLst>
                                      </p:cBhvr>
                                      <p:rCtr x="1753" y="3457"/>
                                    </p:animMotion>
                                  </p:childTnLst>
                                </p:cTn>
                              </p:par>
                              <p:par>
                                <p:cTn id="9" presetID="1" presetClass="entr" presetSubtype="0" fill="hold" grpId="0" nodeType="withEffect">
                                  <p:stCondLst>
                                    <p:cond delay="200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logo on a black background&#10;&#10;Description automatically generated with medium confidence">
            <a:extLst>
              <a:ext uri="{FF2B5EF4-FFF2-40B4-BE49-F238E27FC236}">
                <a16:creationId xmlns:a16="http://schemas.microsoft.com/office/drawing/2014/main" id="{D4BABACD-62F5-2C42-B2D2-06ACFB610C43}"/>
              </a:ext>
            </a:extLst>
          </p:cNvPr>
          <p:cNvPicPr>
            <a:picLocks noChangeAspect="1"/>
          </p:cNvPicPr>
          <p:nvPr/>
        </p:nvPicPr>
        <p:blipFill>
          <a:blip r:embed="rId3"/>
          <a:stretch>
            <a:fillRect/>
          </a:stretch>
        </p:blipFill>
        <p:spPr>
          <a:xfrm>
            <a:off x="-2871810" y="-839881"/>
            <a:ext cx="17306297" cy="9501929"/>
          </a:xfrm>
          <a:prstGeom prst="rect">
            <a:avLst/>
          </a:prstGeom>
        </p:spPr>
      </p:pic>
      <p:sp>
        <p:nvSpPr>
          <p:cNvPr id="2" name="TextBox 1">
            <a:extLst>
              <a:ext uri="{FF2B5EF4-FFF2-40B4-BE49-F238E27FC236}">
                <a16:creationId xmlns:a16="http://schemas.microsoft.com/office/drawing/2014/main" id="{4D813C82-32A0-734C-8436-CE7313EA7A94}"/>
              </a:ext>
            </a:extLst>
          </p:cNvPr>
          <p:cNvSpPr txBox="1"/>
          <p:nvPr/>
        </p:nvSpPr>
        <p:spPr>
          <a:xfrm>
            <a:off x="1364588" y="613946"/>
            <a:ext cx="5738445" cy="938719"/>
          </a:xfrm>
          <a:prstGeom prst="rect">
            <a:avLst/>
          </a:prstGeom>
          <a:solidFill>
            <a:schemeClr val="accent1">
              <a:lumMod val="60000"/>
              <a:lumOff val="40000"/>
            </a:schemeClr>
          </a:solidFill>
        </p:spPr>
        <p:txBody>
          <a:bodyPr wrap="square" rtlCol="0">
            <a:spAutoFit/>
          </a:bodyPr>
          <a:lstStyle/>
          <a:p>
            <a:r>
              <a:rPr lang="en-US" sz="5500" b="1" spc="300">
                <a:solidFill>
                  <a:srgbClr val="00205B"/>
                </a:solidFill>
                <a:latin typeface="Alt Gothic Comp ATF" panose="020B0608040502040204" pitchFamily="34" charset="77"/>
              </a:rPr>
              <a:t>Lead Quadrant Positioning</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18</a:t>
            </a:fld>
            <a:endParaRPr lang="en-US" b="1">
              <a:latin typeface="Alt Gothic Comp ATF Blk" panose="020B0508040502040204" pitchFamily="34" charset="77"/>
            </a:endParaRPr>
          </a:p>
        </p:txBody>
      </p:sp>
      <p:cxnSp>
        <p:nvCxnSpPr>
          <p:cNvPr id="9" name="Straight Connector 8">
            <a:extLst>
              <a:ext uri="{FF2B5EF4-FFF2-40B4-BE49-F238E27FC236}">
                <a16:creationId xmlns:a16="http://schemas.microsoft.com/office/drawing/2014/main" id="{A37F9F14-03F3-DA4A-A1FC-A749C1A11B17}"/>
              </a:ext>
            </a:extLst>
          </p:cNvPr>
          <p:cNvCxnSpPr>
            <a:cxnSpLocks/>
          </p:cNvCxnSpPr>
          <p:nvPr/>
        </p:nvCxnSpPr>
        <p:spPr>
          <a:xfrm>
            <a:off x="6076426" y="1890101"/>
            <a:ext cx="0" cy="481965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BBDDC4-603D-9246-B668-2A94FD6A64F4}"/>
              </a:ext>
            </a:extLst>
          </p:cNvPr>
          <p:cNvCxnSpPr>
            <a:cxnSpLocks/>
          </p:cNvCxnSpPr>
          <p:nvPr/>
        </p:nvCxnSpPr>
        <p:spPr>
          <a:xfrm flipH="1">
            <a:off x="2459007" y="4520453"/>
            <a:ext cx="7273984" cy="6667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4273957-7472-7543-AF8E-7BD2DBF412B4}"/>
              </a:ext>
            </a:extLst>
          </p:cNvPr>
          <p:cNvSpPr txBox="1"/>
          <p:nvPr/>
        </p:nvSpPr>
        <p:spPr>
          <a:xfrm>
            <a:off x="4233811" y="3006492"/>
            <a:ext cx="381000" cy="369332"/>
          </a:xfrm>
          <a:prstGeom prst="rect">
            <a:avLst/>
          </a:prstGeom>
          <a:solidFill>
            <a:srgbClr val="4F81BD"/>
          </a:solidFill>
        </p:spPr>
        <p:txBody>
          <a:bodyPr wrap="square" rtlCol="0">
            <a:spAutoFit/>
          </a:bodyPr>
          <a:lstStyle/>
          <a:p>
            <a:pPr algn="ctr"/>
            <a:r>
              <a:rPr lang="en-US">
                <a:solidFill>
                  <a:schemeClr val="bg1"/>
                </a:solidFill>
              </a:rPr>
              <a:t>2</a:t>
            </a:r>
          </a:p>
        </p:txBody>
      </p:sp>
      <p:sp>
        <p:nvSpPr>
          <p:cNvPr id="12" name="TextBox 11">
            <a:extLst>
              <a:ext uri="{FF2B5EF4-FFF2-40B4-BE49-F238E27FC236}">
                <a16:creationId xmlns:a16="http://schemas.microsoft.com/office/drawing/2014/main" id="{F82D6EEC-8729-B74A-B6B9-2004C7EA5F34}"/>
              </a:ext>
            </a:extLst>
          </p:cNvPr>
          <p:cNvSpPr txBox="1"/>
          <p:nvPr/>
        </p:nvSpPr>
        <p:spPr>
          <a:xfrm>
            <a:off x="4289528" y="5568497"/>
            <a:ext cx="381000" cy="369332"/>
          </a:xfrm>
          <a:prstGeom prst="rect">
            <a:avLst/>
          </a:prstGeom>
          <a:solidFill>
            <a:srgbClr val="4F81BD"/>
          </a:solidFill>
        </p:spPr>
        <p:txBody>
          <a:bodyPr wrap="square" rtlCol="0">
            <a:spAutoFit/>
          </a:bodyPr>
          <a:lstStyle/>
          <a:p>
            <a:pPr algn="ctr"/>
            <a:r>
              <a:rPr lang="en-US">
                <a:solidFill>
                  <a:schemeClr val="bg1"/>
                </a:solidFill>
              </a:rPr>
              <a:t>1</a:t>
            </a:r>
          </a:p>
        </p:txBody>
      </p:sp>
      <p:sp>
        <p:nvSpPr>
          <p:cNvPr id="16" name="TextBox 15">
            <a:extLst>
              <a:ext uri="{FF2B5EF4-FFF2-40B4-BE49-F238E27FC236}">
                <a16:creationId xmlns:a16="http://schemas.microsoft.com/office/drawing/2014/main" id="{F333497B-2CB5-964A-AE01-F3ECC88BA255}"/>
              </a:ext>
            </a:extLst>
          </p:cNvPr>
          <p:cNvSpPr txBox="1"/>
          <p:nvPr/>
        </p:nvSpPr>
        <p:spPr>
          <a:xfrm>
            <a:off x="7418825" y="2916864"/>
            <a:ext cx="381000" cy="369332"/>
          </a:xfrm>
          <a:prstGeom prst="rect">
            <a:avLst/>
          </a:prstGeom>
          <a:solidFill>
            <a:srgbClr val="4F81BD"/>
          </a:solidFill>
        </p:spPr>
        <p:txBody>
          <a:bodyPr wrap="square" rtlCol="0">
            <a:spAutoFit/>
          </a:bodyPr>
          <a:lstStyle/>
          <a:p>
            <a:pPr algn="ctr"/>
            <a:r>
              <a:rPr lang="en-US">
                <a:solidFill>
                  <a:schemeClr val="bg1"/>
                </a:solidFill>
              </a:rPr>
              <a:t>3</a:t>
            </a:r>
          </a:p>
        </p:txBody>
      </p:sp>
      <p:sp>
        <p:nvSpPr>
          <p:cNvPr id="17" name="TextBox 16">
            <a:extLst>
              <a:ext uri="{FF2B5EF4-FFF2-40B4-BE49-F238E27FC236}">
                <a16:creationId xmlns:a16="http://schemas.microsoft.com/office/drawing/2014/main" id="{D570B525-7072-EF49-BF41-3B52BAC689C9}"/>
              </a:ext>
            </a:extLst>
          </p:cNvPr>
          <p:cNvSpPr txBox="1"/>
          <p:nvPr/>
        </p:nvSpPr>
        <p:spPr>
          <a:xfrm>
            <a:off x="7474542" y="5547091"/>
            <a:ext cx="381000" cy="369332"/>
          </a:xfrm>
          <a:prstGeom prst="rect">
            <a:avLst/>
          </a:prstGeom>
          <a:solidFill>
            <a:srgbClr val="4F81BD"/>
          </a:solidFill>
        </p:spPr>
        <p:txBody>
          <a:bodyPr wrap="square" rtlCol="0">
            <a:spAutoFit/>
          </a:bodyPr>
          <a:lstStyle/>
          <a:p>
            <a:pPr algn="ctr"/>
            <a:r>
              <a:rPr lang="en-US">
                <a:solidFill>
                  <a:schemeClr val="bg1"/>
                </a:solidFill>
              </a:rPr>
              <a:t>4</a:t>
            </a:r>
          </a:p>
        </p:txBody>
      </p:sp>
      <p:sp>
        <p:nvSpPr>
          <p:cNvPr id="21" name="TextBox 20">
            <a:extLst>
              <a:ext uri="{FF2B5EF4-FFF2-40B4-BE49-F238E27FC236}">
                <a16:creationId xmlns:a16="http://schemas.microsoft.com/office/drawing/2014/main" id="{DD0B3631-55B3-6A4E-8911-EF08F9ABE2B1}"/>
              </a:ext>
            </a:extLst>
          </p:cNvPr>
          <p:cNvSpPr txBox="1"/>
          <p:nvPr/>
        </p:nvSpPr>
        <p:spPr>
          <a:xfrm rot="16200000">
            <a:off x="10423630" y="4842985"/>
            <a:ext cx="2848708" cy="200055"/>
          </a:xfrm>
          <a:prstGeom prst="rect">
            <a:avLst/>
          </a:prstGeom>
          <a:noFill/>
        </p:spPr>
        <p:txBody>
          <a:bodyPr wrap="square" rtlCol="0">
            <a:spAutoFit/>
          </a:bodyPr>
          <a:lstStyle/>
          <a:p>
            <a:r>
              <a:rPr lang="en-US" sz="700" spc="300" baseline="0">
                <a:solidFill>
                  <a:srgbClr val="C8102E"/>
                </a:solidFill>
                <a:latin typeface="Obvia Wide" panose="02000503040000020004" pitchFamily="2" charset="77"/>
              </a:rPr>
              <a:t>Two</a:t>
            </a:r>
            <a:r>
              <a:rPr lang="en-US" sz="700" spc="300">
                <a:solidFill>
                  <a:srgbClr val="C8102E"/>
                </a:solidFill>
                <a:latin typeface="Obvia Wide" panose="02000503040000020004" pitchFamily="2" charset="77"/>
              </a:rPr>
              <a:t>-Person Positioning 2021</a:t>
            </a:r>
            <a:endParaRPr lang="en-US" sz="700" spc="300" baseline="0">
              <a:solidFill>
                <a:srgbClr val="C8102E"/>
              </a:solidFill>
              <a:latin typeface="Obvia Wide" panose="02000503040000020004" pitchFamily="2" charset="77"/>
            </a:endParaRPr>
          </a:p>
        </p:txBody>
      </p:sp>
    </p:spTree>
    <p:extLst>
      <p:ext uri="{BB962C8B-B14F-4D97-AF65-F5344CB8AC3E}">
        <p14:creationId xmlns:p14="http://schemas.microsoft.com/office/powerpoint/2010/main" val="1317581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logo on a black background&#10;&#10;Description automatically generated with medium confidence">
            <a:extLst>
              <a:ext uri="{FF2B5EF4-FFF2-40B4-BE49-F238E27FC236}">
                <a16:creationId xmlns:a16="http://schemas.microsoft.com/office/drawing/2014/main" id="{D4BABACD-62F5-2C42-B2D2-06ACFB610C43}"/>
              </a:ext>
            </a:extLst>
          </p:cNvPr>
          <p:cNvPicPr>
            <a:picLocks noChangeAspect="1"/>
          </p:cNvPicPr>
          <p:nvPr/>
        </p:nvPicPr>
        <p:blipFill>
          <a:blip r:embed="rId3"/>
          <a:stretch>
            <a:fillRect/>
          </a:stretch>
        </p:blipFill>
        <p:spPr>
          <a:xfrm>
            <a:off x="-2871810" y="-839881"/>
            <a:ext cx="17306297" cy="9501929"/>
          </a:xfrm>
          <a:prstGeom prst="rect">
            <a:avLst/>
          </a:prstGeom>
        </p:spPr>
      </p:pic>
      <p:sp>
        <p:nvSpPr>
          <p:cNvPr id="2" name="TextBox 1">
            <a:extLst>
              <a:ext uri="{FF2B5EF4-FFF2-40B4-BE49-F238E27FC236}">
                <a16:creationId xmlns:a16="http://schemas.microsoft.com/office/drawing/2014/main" id="{4D813C82-32A0-734C-8436-CE7313EA7A94}"/>
              </a:ext>
            </a:extLst>
          </p:cNvPr>
          <p:cNvSpPr txBox="1"/>
          <p:nvPr/>
        </p:nvSpPr>
        <p:spPr>
          <a:xfrm>
            <a:off x="1373506" y="519302"/>
            <a:ext cx="5738445" cy="938719"/>
          </a:xfrm>
          <a:prstGeom prst="rect">
            <a:avLst/>
          </a:prstGeom>
          <a:solidFill>
            <a:schemeClr val="accent1">
              <a:lumMod val="60000"/>
              <a:lumOff val="40000"/>
            </a:schemeClr>
          </a:solidFill>
        </p:spPr>
        <p:txBody>
          <a:bodyPr wrap="square" rtlCol="0">
            <a:spAutoFit/>
          </a:bodyPr>
          <a:lstStyle/>
          <a:p>
            <a:r>
              <a:rPr lang="en-US" sz="5500" b="1" spc="300">
                <a:solidFill>
                  <a:srgbClr val="00205B"/>
                </a:solidFill>
                <a:latin typeface="Alt Gothic Comp ATF" panose="020B0608040502040204" pitchFamily="34" charset="77"/>
              </a:rPr>
              <a:t>Lead Quadrant Positioning</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19</a:t>
            </a:fld>
            <a:endParaRPr lang="en-US" b="1">
              <a:latin typeface="Alt Gothic Comp ATF Blk" panose="020B0508040502040204" pitchFamily="34" charset="77"/>
            </a:endParaRPr>
          </a:p>
        </p:txBody>
      </p:sp>
      <p:cxnSp>
        <p:nvCxnSpPr>
          <p:cNvPr id="9" name="Straight Connector 8">
            <a:extLst>
              <a:ext uri="{FF2B5EF4-FFF2-40B4-BE49-F238E27FC236}">
                <a16:creationId xmlns:a16="http://schemas.microsoft.com/office/drawing/2014/main" id="{A37F9F14-03F3-DA4A-A1FC-A749C1A11B17}"/>
              </a:ext>
            </a:extLst>
          </p:cNvPr>
          <p:cNvCxnSpPr>
            <a:cxnSpLocks/>
          </p:cNvCxnSpPr>
          <p:nvPr/>
        </p:nvCxnSpPr>
        <p:spPr>
          <a:xfrm>
            <a:off x="6096000" y="1707538"/>
            <a:ext cx="0" cy="481965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BBDDC4-603D-9246-B668-2A94FD6A64F4}"/>
              </a:ext>
            </a:extLst>
          </p:cNvPr>
          <p:cNvCxnSpPr>
            <a:cxnSpLocks/>
          </p:cNvCxnSpPr>
          <p:nvPr/>
        </p:nvCxnSpPr>
        <p:spPr>
          <a:xfrm flipH="1">
            <a:off x="2277842" y="4532187"/>
            <a:ext cx="7273984" cy="6667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4273957-7472-7543-AF8E-7BD2DBF412B4}"/>
              </a:ext>
            </a:extLst>
          </p:cNvPr>
          <p:cNvSpPr txBox="1"/>
          <p:nvPr/>
        </p:nvSpPr>
        <p:spPr>
          <a:xfrm>
            <a:off x="4538840" y="2750531"/>
            <a:ext cx="381000" cy="369332"/>
          </a:xfrm>
          <a:prstGeom prst="rect">
            <a:avLst/>
          </a:prstGeom>
          <a:solidFill>
            <a:srgbClr val="4F81BD"/>
          </a:solidFill>
        </p:spPr>
        <p:txBody>
          <a:bodyPr wrap="square" rtlCol="0">
            <a:spAutoFit/>
          </a:bodyPr>
          <a:lstStyle/>
          <a:p>
            <a:pPr algn="ctr"/>
            <a:r>
              <a:rPr lang="en-US">
                <a:solidFill>
                  <a:schemeClr val="bg1"/>
                </a:solidFill>
              </a:rPr>
              <a:t>2</a:t>
            </a:r>
          </a:p>
        </p:txBody>
      </p:sp>
      <p:sp>
        <p:nvSpPr>
          <p:cNvPr id="12" name="TextBox 11">
            <a:extLst>
              <a:ext uri="{FF2B5EF4-FFF2-40B4-BE49-F238E27FC236}">
                <a16:creationId xmlns:a16="http://schemas.microsoft.com/office/drawing/2014/main" id="{F82D6EEC-8729-B74A-B6B9-2004C7EA5F34}"/>
              </a:ext>
            </a:extLst>
          </p:cNvPr>
          <p:cNvSpPr txBox="1"/>
          <p:nvPr/>
        </p:nvSpPr>
        <p:spPr>
          <a:xfrm>
            <a:off x="4835635" y="5826520"/>
            <a:ext cx="381000" cy="369332"/>
          </a:xfrm>
          <a:prstGeom prst="rect">
            <a:avLst/>
          </a:prstGeom>
          <a:solidFill>
            <a:srgbClr val="4F81BD"/>
          </a:solidFill>
        </p:spPr>
        <p:txBody>
          <a:bodyPr wrap="square" rtlCol="0">
            <a:spAutoFit/>
          </a:bodyPr>
          <a:lstStyle/>
          <a:p>
            <a:pPr algn="ctr"/>
            <a:r>
              <a:rPr lang="en-US">
                <a:solidFill>
                  <a:schemeClr val="bg1"/>
                </a:solidFill>
              </a:rPr>
              <a:t>1</a:t>
            </a:r>
          </a:p>
        </p:txBody>
      </p:sp>
      <p:sp>
        <p:nvSpPr>
          <p:cNvPr id="16" name="TextBox 15">
            <a:extLst>
              <a:ext uri="{FF2B5EF4-FFF2-40B4-BE49-F238E27FC236}">
                <a16:creationId xmlns:a16="http://schemas.microsoft.com/office/drawing/2014/main" id="{F333497B-2CB5-964A-AE01-F3ECC88BA255}"/>
              </a:ext>
            </a:extLst>
          </p:cNvPr>
          <p:cNvSpPr txBox="1"/>
          <p:nvPr/>
        </p:nvSpPr>
        <p:spPr>
          <a:xfrm>
            <a:off x="7344884" y="2750531"/>
            <a:ext cx="381000" cy="369332"/>
          </a:xfrm>
          <a:prstGeom prst="rect">
            <a:avLst/>
          </a:prstGeom>
          <a:solidFill>
            <a:srgbClr val="4F81BD"/>
          </a:solidFill>
        </p:spPr>
        <p:txBody>
          <a:bodyPr wrap="square" rtlCol="0">
            <a:spAutoFit/>
          </a:bodyPr>
          <a:lstStyle/>
          <a:p>
            <a:pPr algn="ctr"/>
            <a:r>
              <a:rPr lang="en-US">
                <a:solidFill>
                  <a:schemeClr val="bg1"/>
                </a:solidFill>
              </a:rPr>
              <a:t>3</a:t>
            </a:r>
          </a:p>
        </p:txBody>
      </p:sp>
      <p:sp>
        <p:nvSpPr>
          <p:cNvPr id="17" name="TextBox 16">
            <a:extLst>
              <a:ext uri="{FF2B5EF4-FFF2-40B4-BE49-F238E27FC236}">
                <a16:creationId xmlns:a16="http://schemas.microsoft.com/office/drawing/2014/main" id="{D570B525-7072-EF49-BF41-3B52BAC689C9}"/>
              </a:ext>
            </a:extLst>
          </p:cNvPr>
          <p:cNvSpPr txBox="1"/>
          <p:nvPr/>
        </p:nvSpPr>
        <p:spPr>
          <a:xfrm>
            <a:off x="6866856" y="5826520"/>
            <a:ext cx="381000" cy="369332"/>
          </a:xfrm>
          <a:prstGeom prst="rect">
            <a:avLst/>
          </a:prstGeom>
          <a:solidFill>
            <a:srgbClr val="4F81BD"/>
          </a:solidFill>
        </p:spPr>
        <p:txBody>
          <a:bodyPr wrap="square" rtlCol="0">
            <a:spAutoFit/>
          </a:bodyPr>
          <a:lstStyle/>
          <a:p>
            <a:pPr algn="ctr"/>
            <a:r>
              <a:rPr lang="en-US">
                <a:solidFill>
                  <a:schemeClr val="bg1"/>
                </a:solidFill>
              </a:rPr>
              <a:t>4</a:t>
            </a:r>
          </a:p>
        </p:txBody>
      </p:sp>
      <p:pic>
        <p:nvPicPr>
          <p:cNvPr id="15" name="Picture 3" descr="C:\Users\lbrush.LACROSSE\AppData\Local\Microsoft\Windows\Temporary Internet Files\Content.IE5\BTV5S0FM\MC900383616[1].wmf">
            <a:extLst>
              <a:ext uri="{FF2B5EF4-FFF2-40B4-BE49-F238E27FC236}">
                <a16:creationId xmlns:a16="http://schemas.microsoft.com/office/drawing/2014/main" id="{3A19FAA6-49F8-A149-BD3B-BAD5D23D87D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8860437">
            <a:off x="3487172" y="5356745"/>
            <a:ext cx="947104" cy="903556"/>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80D760E5-B832-5149-B3D2-54927A541E22}"/>
              </a:ext>
            </a:extLst>
          </p:cNvPr>
          <p:cNvSpPr/>
          <p:nvPr/>
        </p:nvSpPr>
        <p:spPr>
          <a:xfrm>
            <a:off x="7437299" y="5623857"/>
            <a:ext cx="152400" cy="152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D0B3631-55B3-6A4E-8911-EF08F9ABE2B1}"/>
              </a:ext>
            </a:extLst>
          </p:cNvPr>
          <p:cNvSpPr txBox="1"/>
          <p:nvPr/>
        </p:nvSpPr>
        <p:spPr>
          <a:xfrm rot="16200000">
            <a:off x="10418766" y="4820244"/>
            <a:ext cx="2848708" cy="200055"/>
          </a:xfrm>
          <a:prstGeom prst="rect">
            <a:avLst/>
          </a:prstGeom>
          <a:noFill/>
        </p:spPr>
        <p:txBody>
          <a:bodyPr wrap="square" rtlCol="0">
            <a:spAutoFit/>
          </a:bodyPr>
          <a:lstStyle/>
          <a:p>
            <a:r>
              <a:rPr lang="en-US" sz="700" spc="300" baseline="0">
                <a:solidFill>
                  <a:srgbClr val="C8102E"/>
                </a:solidFill>
                <a:latin typeface="Obvia Wide" panose="02000503040000020004" pitchFamily="2" charset="77"/>
              </a:rPr>
              <a:t>Two</a:t>
            </a:r>
            <a:r>
              <a:rPr lang="en-US" sz="700" spc="300">
                <a:solidFill>
                  <a:srgbClr val="C8102E"/>
                </a:solidFill>
                <a:latin typeface="Obvia Wide" panose="02000503040000020004" pitchFamily="2" charset="77"/>
              </a:rPr>
              <a:t>-Person Positioning 2021</a:t>
            </a:r>
            <a:endParaRPr lang="en-US" sz="700" spc="300" baseline="0">
              <a:solidFill>
                <a:srgbClr val="C8102E"/>
              </a:solidFill>
              <a:latin typeface="Obvia Wide" panose="02000503040000020004" pitchFamily="2" charset="77"/>
            </a:endParaRPr>
          </a:p>
        </p:txBody>
      </p:sp>
    </p:spTree>
    <p:extLst>
      <p:ext uri="{BB962C8B-B14F-4D97-AF65-F5344CB8AC3E}">
        <p14:creationId xmlns:p14="http://schemas.microsoft.com/office/powerpoint/2010/main" val="3848696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0" y="1606550"/>
            <a:ext cx="9448800" cy="1114425"/>
          </a:xfrm>
          <a:prstGeom prst="rect">
            <a:avLst/>
          </a:prstGeom>
        </p:spPr>
        <p:txBody>
          <a:bodyPr>
            <a:normAutofit/>
          </a:bodyPr>
          <a:lstStyle/>
          <a:p>
            <a:pPr marL="0" indent="0" algn="ctr">
              <a:buNone/>
            </a:pPr>
            <a:r>
              <a:rPr lang="en-US" b="1">
                <a:solidFill>
                  <a:srgbClr val="C00000"/>
                </a:solidFill>
              </a:rPr>
              <a:t>To increase the skills set and confidence of our girl’s lacrosse officials as you learn to call the game</a:t>
            </a:r>
          </a:p>
        </p:txBody>
      </p:sp>
      <p:sp>
        <p:nvSpPr>
          <p:cNvPr id="5" name="TextBox 4">
            <a:extLst>
              <a:ext uri="{FF2B5EF4-FFF2-40B4-BE49-F238E27FC236}">
                <a16:creationId xmlns:a16="http://schemas.microsoft.com/office/drawing/2014/main" id="{BB9EF8A8-6C87-463F-8439-E36A62DC082F}"/>
              </a:ext>
            </a:extLst>
          </p:cNvPr>
          <p:cNvSpPr txBox="1"/>
          <p:nvPr/>
        </p:nvSpPr>
        <p:spPr>
          <a:xfrm>
            <a:off x="612531" y="445477"/>
            <a:ext cx="5738445"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The Goal of our Training</a:t>
            </a:r>
          </a:p>
        </p:txBody>
      </p:sp>
      <p:pic>
        <p:nvPicPr>
          <p:cNvPr id="7" name="Picture 6" descr="A person and person posing for a picture in front of a crowd&#10;&#10;Description automatically generated with medium confidence">
            <a:extLst>
              <a:ext uri="{FF2B5EF4-FFF2-40B4-BE49-F238E27FC236}">
                <a16:creationId xmlns:a16="http://schemas.microsoft.com/office/drawing/2014/main" id="{0F5F788D-F13D-42CB-8CB1-2E2D5968B361}"/>
              </a:ext>
            </a:extLst>
          </p:cNvPr>
          <p:cNvPicPr>
            <a:picLocks noChangeAspect="1"/>
          </p:cNvPicPr>
          <p:nvPr/>
        </p:nvPicPr>
        <p:blipFill rotWithShape="1">
          <a:blip r:embed="rId2"/>
          <a:srcRect t="23428"/>
          <a:stretch/>
        </p:blipFill>
        <p:spPr>
          <a:xfrm>
            <a:off x="612531" y="2720573"/>
            <a:ext cx="3723838" cy="3801866"/>
          </a:xfrm>
          <a:prstGeom prst="rect">
            <a:avLst/>
          </a:prstGeom>
        </p:spPr>
      </p:pic>
      <p:pic>
        <p:nvPicPr>
          <p:cNvPr id="9" name="Picture 8" descr="A group of women playing field hockey&#10;&#10;Description automatically generated with low confidence">
            <a:extLst>
              <a:ext uri="{FF2B5EF4-FFF2-40B4-BE49-F238E27FC236}">
                <a16:creationId xmlns:a16="http://schemas.microsoft.com/office/drawing/2014/main" id="{76DF66D5-E399-4508-95D7-D51EEFF68525}"/>
              </a:ext>
            </a:extLst>
          </p:cNvPr>
          <p:cNvPicPr>
            <a:picLocks noChangeAspect="1"/>
          </p:cNvPicPr>
          <p:nvPr/>
        </p:nvPicPr>
        <p:blipFill>
          <a:blip r:embed="rId3"/>
          <a:stretch>
            <a:fillRect/>
          </a:stretch>
        </p:blipFill>
        <p:spPr>
          <a:xfrm>
            <a:off x="6110584" y="2869035"/>
            <a:ext cx="5066348" cy="372796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logo on a black background&#10;&#10;Description automatically generated with medium confidence">
            <a:extLst>
              <a:ext uri="{FF2B5EF4-FFF2-40B4-BE49-F238E27FC236}">
                <a16:creationId xmlns:a16="http://schemas.microsoft.com/office/drawing/2014/main" id="{D4BABACD-62F5-2C42-B2D2-06ACFB610C43}"/>
              </a:ext>
            </a:extLst>
          </p:cNvPr>
          <p:cNvPicPr>
            <a:picLocks noChangeAspect="1"/>
          </p:cNvPicPr>
          <p:nvPr/>
        </p:nvPicPr>
        <p:blipFill>
          <a:blip r:embed="rId3"/>
          <a:stretch>
            <a:fillRect/>
          </a:stretch>
        </p:blipFill>
        <p:spPr>
          <a:xfrm>
            <a:off x="-2871810" y="-918224"/>
            <a:ext cx="17306297" cy="9501929"/>
          </a:xfrm>
          <a:prstGeom prst="rect">
            <a:avLst/>
          </a:prstGeom>
        </p:spPr>
      </p:pic>
      <p:sp>
        <p:nvSpPr>
          <p:cNvPr id="2" name="TextBox 1">
            <a:extLst>
              <a:ext uri="{FF2B5EF4-FFF2-40B4-BE49-F238E27FC236}">
                <a16:creationId xmlns:a16="http://schemas.microsoft.com/office/drawing/2014/main" id="{4D813C82-32A0-734C-8436-CE7313EA7A94}"/>
              </a:ext>
            </a:extLst>
          </p:cNvPr>
          <p:cNvSpPr txBox="1"/>
          <p:nvPr/>
        </p:nvSpPr>
        <p:spPr>
          <a:xfrm>
            <a:off x="1397461" y="580445"/>
            <a:ext cx="5738445" cy="938719"/>
          </a:xfrm>
          <a:prstGeom prst="rect">
            <a:avLst/>
          </a:prstGeom>
          <a:solidFill>
            <a:schemeClr val="accent1">
              <a:lumMod val="60000"/>
              <a:lumOff val="40000"/>
            </a:schemeClr>
          </a:solidFill>
        </p:spPr>
        <p:txBody>
          <a:bodyPr wrap="square" rtlCol="0">
            <a:spAutoFit/>
          </a:bodyPr>
          <a:lstStyle/>
          <a:p>
            <a:r>
              <a:rPr lang="en-US" sz="5500" b="1" spc="300">
                <a:solidFill>
                  <a:srgbClr val="00205B"/>
                </a:solidFill>
                <a:latin typeface="Alt Gothic Comp ATF" panose="020B0608040502040204" pitchFamily="34" charset="77"/>
              </a:rPr>
              <a:t>Lead Quadrant Positioning</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20</a:t>
            </a:fld>
            <a:endParaRPr lang="en-US" b="1">
              <a:latin typeface="Alt Gothic Comp ATF Blk" panose="020B0508040502040204" pitchFamily="34" charset="77"/>
            </a:endParaRPr>
          </a:p>
        </p:txBody>
      </p:sp>
      <p:cxnSp>
        <p:nvCxnSpPr>
          <p:cNvPr id="9" name="Straight Connector 8">
            <a:extLst>
              <a:ext uri="{FF2B5EF4-FFF2-40B4-BE49-F238E27FC236}">
                <a16:creationId xmlns:a16="http://schemas.microsoft.com/office/drawing/2014/main" id="{A37F9F14-03F3-DA4A-A1FC-A749C1A11B17}"/>
              </a:ext>
            </a:extLst>
          </p:cNvPr>
          <p:cNvCxnSpPr>
            <a:cxnSpLocks/>
          </p:cNvCxnSpPr>
          <p:nvPr/>
        </p:nvCxnSpPr>
        <p:spPr>
          <a:xfrm>
            <a:off x="6096000" y="1870591"/>
            <a:ext cx="0" cy="481965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BBDDC4-603D-9246-B668-2A94FD6A64F4}"/>
              </a:ext>
            </a:extLst>
          </p:cNvPr>
          <p:cNvCxnSpPr>
            <a:cxnSpLocks/>
          </p:cNvCxnSpPr>
          <p:nvPr/>
        </p:nvCxnSpPr>
        <p:spPr>
          <a:xfrm flipH="1">
            <a:off x="2276475" y="4610100"/>
            <a:ext cx="7273984" cy="6667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4273957-7472-7543-AF8E-7BD2DBF412B4}"/>
              </a:ext>
            </a:extLst>
          </p:cNvPr>
          <p:cNvSpPr txBox="1"/>
          <p:nvPr/>
        </p:nvSpPr>
        <p:spPr>
          <a:xfrm>
            <a:off x="4551414" y="2623520"/>
            <a:ext cx="381000" cy="369332"/>
          </a:xfrm>
          <a:prstGeom prst="rect">
            <a:avLst/>
          </a:prstGeom>
          <a:solidFill>
            <a:srgbClr val="4F81BD"/>
          </a:solidFill>
        </p:spPr>
        <p:txBody>
          <a:bodyPr wrap="square" rtlCol="0">
            <a:spAutoFit/>
          </a:bodyPr>
          <a:lstStyle/>
          <a:p>
            <a:pPr algn="ctr"/>
            <a:r>
              <a:rPr lang="en-US">
                <a:solidFill>
                  <a:schemeClr val="bg1"/>
                </a:solidFill>
              </a:rPr>
              <a:t>2</a:t>
            </a:r>
          </a:p>
        </p:txBody>
      </p:sp>
      <p:sp>
        <p:nvSpPr>
          <p:cNvPr id="12" name="TextBox 11">
            <a:extLst>
              <a:ext uri="{FF2B5EF4-FFF2-40B4-BE49-F238E27FC236}">
                <a16:creationId xmlns:a16="http://schemas.microsoft.com/office/drawing/2014/main" id="{F82D6EEC-8729-B74A-B6B9-2004C7EA5F34}"/>
              </a:ext>
            </a:extLst>
          </p:cNvPr>
          <p:cNvSpPr txBox="1"/>
          <p:nvPr/>
        </p:nvSpPr>
        <p:spPr>
          <a:xfrm>
            <a:off x="4551414" y="5732361"/>
            <a:ext cx="381000" cy="369332"/>
          </a:xfrm>
          <a:prstGeom prst="rect">
            <a:avLst/>
          </a:prstGeom>
          <a:solidFill>
            <a:srgbClr val="4F81BD"/>
          </a:solidFill>
        </p:spPr>
        <p:txBody>
          <a:bodyPr wrap="square" rtlCol="0">
            <a:spAutoFit/>
          </a:bodyPr>
          <a:lstStyle/>
          <a:p>
            <a:pPr algn="ctr"/>
            <a:r>
              <a:rPr lang="en-US">
                <a:solidFill>
                  <a:schemeClr val="bg1"/>
                </a:solidFill>
              </a:rPr>
              <a:t>1</a:t>
            </a:r>
          </a:p>
        </p:txBody>
      </p:sp>
      <p:sp>
        <p:nvSpPr>
          <p:cNvPr id="16" name="TextBox 15">
            <a:extLst>
              <a:ext uri="{FF2B5EF4-FFF2-40B4-BE49-F238E27FC236}">
                <a16:creationId xmlns:a16="http://schemas.microsoft.com/office/drawing/2014/main" id="{F333497B-2CB5-964A-AE01-F3ECC88BA255}"/>
              </a:ext>
            </a:extLst>
          </p:cNvPr>
          <p:cNvSpPr txBox="1"/>
          <p:nvPr/>
        </p:nvSpPr>
        <p:spPr>
          <a:xfrm>
            <a:off x="7491046" y="2596634"/>
            <a:ext cx="381000" cy="369332"/>
          </a:xfrm>
          <a:prstGeom prst="rect">
            <a:avLst/>
          </a:prstGeom>
          <a:solidFill>
            <a:srgbClr val="4F81BD"/>
          </a:solidFill>
        </p:spPr>
        <p:txBody>
          <a:bodyPr wrap="square" rtlCol="0">
            <a:spAutoFit/>
          </a:bodyPr>
          <a:lstStyle/>
          <a:p>
            <a:pPr algn="ctr"/>
            <a:r>
              <a:rPr lang="en-US">
                <a:solidFill>
                  <a:schemeClr val="bg1"/>
                </a:solidFill>
              </a:rPr>
              <a:t>3</a:t>
            </a:r>
          </a:p>
        </p:txBody>
      </p:sp>
      <p:sp>
        <p:nvSpPr>
          <p:cNvPr id="17" name="TextBox 16">
            <a:extLst>
              <a:ext uri="{FF2B5EF4-FFF2-40B4-BE49-F238E27FC236}">
                <a16:creationId xmlns:a16="http://schemas.microsoft.com/office/drawing/2014/main" id="{D570B525-7072-EF49-BF41-3B52BAC689C9}"/>
              </a:ext>
            </a:extLst>
          </p:cNvPr>
          <p:cNvSpPr txBox="1"/>
          <p:nvPr/>
        </p:nvSpPr>
        <p:spPr>
          <a:xfrm>
            <a:off x="7491046" y="5601473"/>
            <a:ext cx="381000" cy="369332"/>
          </a:xfrm>
          <a:prstGeom prst="rect">
            <a:avLst/>
          </a:prstGeom>
          <a:solidFill>
            <a:srgbClr val="4F81BD"/>
          </a:solidFill>
        </p:spPr>
        <p:txBody>
          <a:bodyPr wrap="square" rtlCol="0">
            <a:spAutoFit/>
          </a:bodyPr>
          <a:lstStyle/>
          <a:p>
            <a:pPr algn="ctr"/>
            <a:r>
              <a:rPr lang="en-US">
                <a:solidFill>
                  <a:schemeClr val="bg1"/>
                </a:solidFill>
              </a:rPr>
              <a:t>4</a:t>
            </a:r>
          </a:p>
        </p:txBody>
      </p:sp>
      <p:pic>
        <p:nvPicPr>
          <p:cNvPr id="15" name="Picture 3" descr="C:\Users\lbrush.LACROSSE\AppData\Local\Microsoft\Windows\Temporary Internet Files\Content.IE5\BTV5S0FM\MC900383616[1].wmf">
            <a:extLst>
              <a:ext uri="{FF2B5EF4-FFF2-40B4-BE49-F238E27FC236}">
                <a16:creationId xmlns:a16="http://schemas.microsoft.com/office/drawing/2014/main" id="{3A19FAA6-49F8-A149-BD3B-BAD5D23D87D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8860437">
            <a:off x="3333899" y="3503881"/>
            <a:ext cx="947104" cy="903556"/>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80D760E5-B832-5149-B3D2-54927A541E22}"/>
              </a:ext>
            </a:extLst>
          </p:cNvPr>
          <p:cNvSpPr/>
          <p:nvPr/>
        </p:nvSpPr>
        <p:spPr>
          <a:xfrm>
            <a:off x="6485859" y="3680341"/>
            <a:ext cx="152400" cy="152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D0B3631-55B3-6A4E-8911-EF08F9ABE2B1}"/>
              </a:ext>
            </a:extLst>
          </p:cNvPr>
          <p:cNvSpPr txBox="1"/>
          <p:nvPr/>
        </p:nvSpPr>
        <p:spPr>
          <a:xfrm rot="16200000">
            <a:off x="10408573" y="4765763"/>
            <a:ext cx="2848708" cy="200055"/>
          </a:xfrm>
          <a:prstGeom prst="rect">
            <a:avLst/>
          </a:prstGeom>
          <a:noFill/>
        </p:spPr>
        <p:txBody>
          <a:bodyPr wrap="square" rtlCol="0">
            <a:spAutoFit/>
          </a:bodyPr>
          <a:lstStyle/>
          <a:p>
            <a:r>
              <a:rPr lang="en-US" sz="700" spc="300" baseline="0">
                <a:solidFill>
                  <a:srgbClr val="C8102E"/>
                </a:solidFill>
                <a:latin typeface="Obvia Wide" panose="02000503040000020004" pitchFamily="2" charset="77"/>
              </a:rPr>
              <a:t>Two</a:t>
            </a:r>
            <a:r>
              <a:rPr lang="en-US" sz="700" spc="300">
                <a:solidFill>
                  <a:srgbClr val="C8102E"/>
                </a:solidFill>
                <a:latin typeface="Obvia Wide" panose="02000503040000020004" pitchFamily="2" charset="77"/>
              </a:rPr>
              <a:t>-Person Positioning 2021</a:t>
            </a:r>
            <a:endParaRPr lang="en-US" sz="700" spc="300" baseline="0">
              <a:solidFill>
                <a:srgbClr val="C8102E"/>
              </a:solidFill>
              <a:latin typeface="Obvia Wide" panose="02000503040000020004" pitchFamily="2" charset="77"/>
            </a:endParaRPr>
          </a:p>
        </p:txBody>
      </p:sp>
    </p:spTree>
    <p:extLst>
      <p:ext uri="{BB962C8B-B14F-4D97-AF65-F5344CB8AC3E}">
        <p14:creationId xmlns:p14="http://schemas.microsoft.com/office/powerpoint/2010/main" val="1113800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logo on a black background&#10;&#10;Description automatically generated with medium confidence">
            <a:extLst>
              <a:ext uri="{FF2B5EF4-FFF2-40B4-BE49-F238E27FC236}">
                <a16:creationId xmlns:a16="http://schemas.microsoft.com/office/drawing/2014/main" id="{D4BABACD-62F5-2C42-B2D2-06ACFB610C43}"/>
              </a:ext>
            </a:extLst>
          </p:cNvPr>
          <p:cNvPicPr>
            <a:picLocks noChangeAspect="1"/>
          </p:cNvPicPr>
          <p:nvPr/>
        </p:nvPicPr>
        <p:blipFill>
          <a:blip r:embed="rId3"/>
          <a:stretch>
            <a:fillRect/>
          </a:stretch>
        </p:blipFill>
        <p:spPr>
          <a:xfrm>
            <a:off x="-2871810" y="-842024"/>
            <a:ext cx="17306297" cy="9501929"/>
          </a:xfrm>
          <a:prstGeom prst="rect">
            <a:avLst/>
          </a:prstGeom>
        </p:spPr>
      </p:pic>
      <p:sp>
        <p:nvSpPr>
          <p:cNvPr id="2" name="TextBox 1">
            <a:extLst>
              <a:ext uri="{FF2B5EF4-FFF2-40B4-BE49-F238E27FC236}">
                <a16:creationId xmlns:a16="http://schemas.microsoft.com/office/drawing/2014/main" id="{4D813C82-32A0-734C-8436-CE7313EA7A94}"/>
              </a:ext>
            </a:extLst>
          </p:cNvPr>
          <p:cNvSpPr txBox="1"/>
          <p:nvPr/>
        </p:nvSpPr>
        <p:spPr>
          <a:xfrm>
            <a:off x="1405899" y="600316"/>
            <a:ext cx="5738445" cy="938719"/>
          </a:xfrm>
          <a:prstGeom prst="rect">
            <a:avLst/>
          </a:prstGeom>
          <a:solidFill>
            <a:schemeClr val="accent1">
              <a:lumMod val="60000"/>
              <a:lumOff val="40000"/>
            </a:schemeClr>
          </a:solidFill>
        </p:spPr>
        <p:txBody>
          <a:bodyPr wrap="square" rtlCol="0">
            <a:spAutoFit/>
          </a:bodyPr>
          <a:lstStyle/>
          <a:p>
            <a:r>
              <a:rPr lang="en-US" sz="5500" b="1" spc="300">
                <a:solidFill>
                  <a:srgbClr val="00205B"/>
                </a:solidFill>
                <a:latin typeface="Alt Gothic Comp ATF" panose="020B0608040502040204" pitchFamily="34" charset="77"/>
              </a:rPr>
              <a:t>Lead Quadrant Positioning</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21</a:t>
            </a:fld>
            <a:endParaRPr lang="en-US" b="1">
              <a:latin typeface="Alt Gothic Comp ATF Blk" panose="020B0508040502040204" pitchFamily="34" charset="77"/>
            </a:endParaRPr>
          </a:p>
        </p:txBody>
      </p:sp>
      <p:cxnSp>
        <p:nvCxnSpPr>
          <p:cNvPr id="9" name="Straight Connector 8">
            <a:extLst>
              <a:ext uri="{FF2B5EF4-FFF2-40B4-BE49-F238E27FC236}">
                <a16:creationId xmlns:a16="http://schemas.microsoft.com/office/drawing/2014/main" id="{A37F9F14-03F3-DA4A-A1FC-A749C1A11B17}"/>
              </a:ext>
            </a:extLst>
          </p:cNvPr>
          <p:cNvCxnSpPr>
            <a:cxnSpLocks/>
          </p:cNvCxnSpPr>
          <p:nvPr/>
        </p:nvCxnSpPr>
        <p:spPr>
          <a:xfrm>
            <a:off x="6067361" y="1707538"/>
            <a:ext cx="0" cy="481965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BBDDC4-603D-9246-B668-2A94FD6A64F4}"/>
              </a:ext>
            </a:extLst>
          </p:cNvPr>
          <p:cNvCxnSpPr>
            <a:cxnSpLocks/>
          </p:cNvCxnSpPr>
          <p:nvPr/>
        </p:nvCxnSpPr>
        <p:spPr>
          <a:xfrm flipH="1">
            <a:off x="2286983" y="4501041"/>
            <a:ext cx="7273984" cy="6667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4273957-7472-7543-AF8E-7BD2DBF412B4}"/>
              </a:ext>
            </a:extLst>
          </p:cNvPr>
          <p:cNvSpPr txBox="1"/>
          <p:nvPr/>
        </p:nvSpPr>
        <p:spPr>
          <a:xfrm>
            <a:off x="4578284" y="2572917"/>
            <a:ext cx="381000" cy="369332"/>
          </a:xfrm>
          <a:prstGeom prst="rect">
            <a:avLst/>
          </a:prstGeom>
          <a:solidFill>
            <a:srgbClr val="4F81BD"/>
          </a:solidFill>
        </p:spPr>
        <p:txBody>
          <a:bodyPr wrap="square" rtlCol="0">
            <a:spAutoFit/>
          </a:bodyPr>
          <a:lstStyle/>
          <a:p>
            <a:pPr algn="ctr"/>
            <a:r>
              <a:rPr lang="en-US">
                <a:solidFill>
                  <a:schemeClr val="bg1"/>
                </a:solidFill>
              </a:rPr>
              <a:t>2</a:t>
            </a:r>
          </a:p>
        </p:txBody>
      </p:sp>
      <p:sp>
        <p:nvSpPr>
          <p:cNvPr id="12" name="TextBox 11">
            <a:extLst>
              <a:ext uri="{FF2B5EF4-FFF2-40B4-BE49-F238E27FC236}">
                <a16:creationId xmlns:a16="http://schemas.microsoft.com/office/drawing/2014/main" id="{F82D6EEC-8729-B74A-B6B9-2004C7EA5F34}"/>
              </a:ext>
            </a:extLst>
          </p:cNvPr>
          <p:cNvSpPr txBox="1"/>
          <p:nvPr/>
        </p:nvSpPr>
        <p:spPr>
          <a:xfrm>
            <a:off x="4506289" y="5715840"/>
            <a:ext cx="381000" cy="369332"/>
          </a:xfrm>
          <a:prstGeom prst="rect">
            <a:avLst/>
          </a:prstGeom>
          <a:solidFill>
            <a:srgbClr val="4F81BD"/>
          </a:solidFill>
        </p:spPr>
        <p:txBody>
          <a:bodyPr wrap="square" rtlCol="0">
            <a:spAutoFit/>
          </a:bodyPr>
          <a:lstStyle/>
          <a:p>
            <a:pPr algn="ctr"/>
            <a:r>
              <a:rPr lang="en-US">
                <a:solidFill>
                  <a:schemeClr val="bg1"/>
                </a:solidFill>
              </a:rPr>
              <a:t>1</a:t>
            </a:r>
          </a:p>
        </p:txBody>
      </p:sp>
      <p:sp>
        <p:nvSpPr>
          <p:cNvPr id="16" name="TextBox 15">
            <a:extLst>
              <a:ext uri="{FF2B5EF4-FFF2-40B4-BE49-F238E27FC236}">
                <a16:creationId xmlns:a16="http://schemas.microsoft.com/office/drawing/2014/main" id="{F333497B-2CB5-964A-AE01-F3ECC88BA255}"/>
              </a:ext>
            </a:extLst>
          </p:cNvPr>
          <p:cNvSpPr txBox="1"/>
          <p:nvPr/>
        </p:nvSpPr>
        <p:spPr>
          <a:xfrm>
            <a:off x="7143215" y="2587507"/>
            <a:ext cx="381000" cy="369332"/>
          </a:xfrm>
          <a:prstGeom prst="rect">
            <a:avLst/>
          </a:prstGeom>
          <a:solidFill>
            <a:srgbClr val="4F81BD"/>
          </a:solidFill>
        </p:spPr>
        <p:txBody>
          <a:bodyPr wrap="square" rtlCol="0">
            <a:spAutoFit/>
          </a:bodyPr>
          <a:lstStyle/>
          <a:p>
            <a:pPr algn="ctr"/>
            <a:r>
              <a:rPr lang="en-US">
                <a:solidFill>
                  <a:schemeClr val="bg1"/>
                </a:solidFill>
              </a:rPr>
              <a:t>3</a:t>
            </a:r>
          </a:p>
        </p:txBody>
      </p:sp>
      <p:sp>
        <p:nvSpPr>
          <p:cNvPr id="17" name="TextBox 16">
            <a:extLst>
              <a:ext uri="{FF2B5EF4-FFF2-40B4-BE49-F238E27FC236}">
                <a16:creationId xmlns:a16="http://schemas.microsoft.com/office/drawing/2014/main" id="{D570B525-7072-EF49-BF41-3B52BAC689C9}"/>
              </a:ext>
            </a:extLst>
          </p:cNvPr>
          <p:cNvSpPr txBox="1"/>
          <p:nvPr/>
        </p:nvSpPr>
        <p:spPr>
          <a:xfrm>
            <a:off x="7229038" y="5693915"/>
            <a:ext cx="381000" cy="369332"/>
          </a:xfrm>
          <a:prstGeom prst="rect">
            <a:avLst/>
          </a:prstGeom>
          <a:solidFill>
            <a:srgbClr val="4F81BD"/>
          </a:solidFill>
        </p:spPr>
        <p:txBody>
          <a:bodyPr wrap="square" rtlCol="0">
            <a:spAutoFit/>
          </a:bodyPr>
          <a:lstStyle/>
          <a:p>
            <a:pPr algn="ctr"/>
            <a:r>
              <a:rPr lang="en-US">
                <a:solidFill>
                  <a:schemeClr val="bg1"/>
                </a:solidFill>
              </a:rPr>
              <a:t>4</a:t>
            </a:r>
          </a:p>
        </p:txBody>
      </p:sp>
      <p:pic>
        <p:nvPicPr>
          <p:cNvPr id="15" name="Picture 3" descr="C:\Users\lbrush.LACROSSE\AppData\Local\Microsoft\Windows\Temporary Internet Files\Content.IE5\BTV5S0FM\MC900383616[1].wmf">
            <a:extLst>
              <a:ext uri="{FF2B5EF4-FFF2-40B4-BE49-F238E27FC236}">
                <a16:creationId xmlns:a16="http://schemas.microsoft.com/office/drawing/2014/main" id="{3A19FAA6-49F8-A149-BD3B-BAD5D23D87D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8860437">
            <a:off x="3296671" y="5426803"/>
            <a:ext cx="947104" cy="903556"/>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80D760E5-B832-5149-B3D2-54927A541E22}"/>
              </a:ext>
            </a:extLst>
          </p:cNvPr>
          <p:cNvSpPr/>
          <p:nvPr/>
        </p:nvSpPr>
        <p:spPr>
          <a:xfrm>
            <a:off x="4883084" y="3756541"/>
            <a:ext cx="152400" cy="152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D0B3631-55B3-6A4E-8911-EF08F9ABE2B1}"/>
              </a:ext>
            </a:extLst>
          </p:cNvPr>
          <p:cNvSpPr txBox="1"/>
          <p:nvPr/>
        </p:nvSpPr>
        <p:spPr>
          <a:xfrm rot="16200000">
            <a:off x="10447468" y="4775288"/>
            <a:ext cx="2848708" cy="200055"/>
          </a:xfrm>
          <a:prstGeom prst="rect">
            <a:avLst/>
          </a:prstGeom>
          <a:noFill/>
        </p:spPr>
        <p:txBody>
          <a:bodyPr wrap="square" rtlCol="0">
            <a:spAutoFit/>
          </a:bodyPr>
          <a:lstStyle/>
          <a:p>
            <a:r>
              <a:rPr lang="en-US" sz="700" spc="300" baseline="0">
                <a:solidFill>
                  <a:srgbClr val="C8102E"/>
                </a:solidFill>
                <a:latin typeface="Obvia Wide" panose="02000503040000020004" pitchFamily="2" charset="77"/>
              </a:rPr>
              <a:t>Two</a:t>
            </a:r>
            <a:r>
              <a:rPr lang="en-US" sz="700" spc="300">
                <a:solidFill>
                  <a:srgbClr val="C8102E"/>
                </a:solidFill>
                <a:latin typeface="Obvia Wide" panose="02000503040000020004" pitchFamily="2" charset="77"/>
              </a:rPr>
              <a:t>-Person Positioning 2021</a:t>
            </a:r>
            <a:endParaRPr lang="en-US" sz="700" spc="300" baseline="0">
              <a:solidFill>
                <a:srgbClr val="C8102E"/>
              </a:solidFill>
              <a:latin typeface="Obvia Wide" panose="02000503040000020004" pitchFamily="2" charset="77"/>
            </a:endParaRPr>
          </a:p>
        </p:txBody>
      </p:sp>
    </p:spTree>
    <p:extLst>
      <p:ext uri="{BB962C8B-B14F-4D97-AF65-F5344CB8AC3E}">
        <p14:creationId xmlns:p14="http://schemas.microsoft.com/office/powerpoint/2010/main" val="419597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logo on a black background&#10;&#10;Description automatically generated with medium confidence">
            <a:extLst>
              <a:ext uri="{FF2B5EF4-FFF2-40B4-BE49-F238E27FC236}">
                <a16:creationId xmlns:a16="http://schemas.microsoft.com/office/drawing/2014/main" id="{D4BABACD-62F5-2C42-B2D2-06ACFB610C43}"/>
              </a:ext>
            </a:extLst>
          </p:cNvPr>
          <p:cNvPicPr>
            <a:picLocks noChangeAspect="1"/>
          </p:cNvPicPr>
          <p:nvPr/>
        </p:nvPicPr>
        <p:blipFill>
          <a:blip r:embed="rId3"/>
          <a:stretch>
            <a:fillRect/>
          </a:stretch>
        </p:blipFill>
        <p:spPr>
          <a:xfrm>
            <a:off x="-3198675" y="-763632"/>
            <a:ext cx="17306297" cy="9501929"/>
          </a:xfrm>
          <a:prstGeom prst="rect">
            <a:avLst/>
          </a:prstGeom>
        </p:spPr>
      </p:pic>
      <p:sp>
        <p:nvSpPr>
          <p:cNvPr id="2" name="TextBox 1">
            <a:extLst>
              <a:ext uri="{FF2B5EF4-FFF2-40B4-BE49-F238E27FC236}">
                <a16:creationId xmlns:a16="http://schemas.microsoft.com/office/drawing/2014/main" id="{4D813C82-32A0-734C-8436-CE7313EA7A94}"/>
              </a:ext>
            </a:extLst>
          </p:cNvPr>
          <p:cNvSpPr txBox="1"/>
          <p:nvPr/>
        </p:nvSpPr>
        <p:spPr>
          <a:xfrm>
            <a:off x="1405899" y="583974"/>
            <a:ext cx="5738445" cy="938719"/>
          </a:xfrm>
          <a:prstGeom prst="rect">
            <a:avLst/>
          </a:prstGeom>
          <a:solidFill>
            <a:schemeClr val="accent1">
              <a:lumMod val="60000"/>
              <a:lumOff val="40000"/>
            </a:schemeClr>
          </a:solidFill>
        </p:spPr>
        <p:txBody>
          <a:bodyPr wrap="square" rtlCol="0">
            <a:spAutoFit/>
          </a:bodyPr>
          <a:lstStyle/>
          <a:p>
            <a:r>
              <a:rPr lang="en-US" sz="5500" b="1" spc="300">
                <a:solidFill>
                  <a:srgbClr val="00205B"/>
                </a:solidFill>
                <a:latin typeface="Alt Gothic Comp ATF" panose="020B0608040502040204" pitchFamily="34" charset="77"/>
              </a:rPr>
              <a:t>Lead Quadrant Positioning</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22</a:t>
            </a:fld>
            <a:endParaRPr lang="en-US" b="1">
              <a:latin typeface="Alt Gothic Comp ATF Blk" panose="020B0508040502040204" pitchFamily="34" charset="77"/>
            </a:endParaRPr>
          </a:p>
        </p:txBody>
      </p:sp>
      <p:cxnSp>
        <p:nvCxnSpPr>
          <p:cNvPr id="9" name="Straight Connector 8">
            <a:extLst>
              <a:ext uri="{FF2B5EF4-FFF2-40B4-BE49-F238E27FC236}">
                <a16:creationId xmlns:a16="http://schemas.microsoft.com/office/drawing/2014/main" id="{A37F9F14-03F3-DA4A-A1FC-A749C1A11B17}"/>
              </a:ext>
            </a:extLst>
          </p:cNvPr>
          <p:cNvCxnSpPr>
            <a:cxnSpLocks/>
          </p:cNvCxnSpPr>
          <p:nvPr/>
        </p:nvCxnSpPr>
        <p:spPr>
          <a:xfrm>
            <a:off x="5781339" y="1685925"/>
            <a:ext cx="0" cy="481965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BBDDC4-603D-9246-B668-2A94FD6A64F4}"/>
              </a:ext>
            </a:extLst>
          </p:cNvPr>
          <p:cNvCxnSpPr>
            <a:cxnSpLocks/>
          </p:cNvCxnSpPr>
          <p:nvPr/>
        </p:nvCxnSpPr>
        <p:spPr>
          <a:xfrm flipH="1">
            <a:off x="2276475" y="4610100"/>
            <a:ext cx="7273984" cy="6667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4273957-7472-7543-AF8E-7BD2DBF412B4}"/>
              </a:ext>
            </a:extLst>
          </p:cNvPr>
          <p:cNvSpPr txBox="1"/>
          <p:nvPr/>
        </p:nvSpPr>
        <p:spPr>
          <a:xfrm>
            <a:off x="4424311" y="3911084"/>
            <a:ext cx="381000" cy="369332"/>
          </a:xfrm>
          <a:prstGeom prst="rect">
            <a:avLst/>
          </a:prstGeom>
          <a:solidFill>
            <a:srgbClr val="4F81BD"/>
          </a:solidFill>
        </p:spPr>
        <p:txBody>
          <a:bodyPr wrap="square" rtlCol="0">
            <a:spAutoFit/>
          </a:bodyPr>
          <a:lstStyle/>
          <a:p>
            <a:pPr algn="ctr"/>
            <a:r>
              <a:rPr lang="en-US">
                <a:solidFill>
                  <a:schemeClr val="bg1"/>
                </a:solidFill>
              </a:rPr>
              <a:t>2</a:t>
            </a:r>
          </a:p>
        </p:txBody>
      </p:sp>
      <p:sp>
        <p:nvSpPr>
          <p:cNvPr id="12" name="TextBox 11">
            <a:extLst>
              <a:ext uri="{FF2B5EF4-FFF2-40B4-BE49-F238E27FC236}">
                <a16:creationId xmlns:a16="http://schemas.microsoft.com/office/drawing/2014/main" id="{F82D6EEC-8729-B74A-B6B9-2004C7EA5F34}"/>
              </a:ext>
            </a:extLst>
          </p:cNvPr>
          <p:cNvSpPr txBox="1"/>
          <p:nvPr/>
        </p:nvSpPr>
        <p:spPr>
          <a:xfrm>
            <a:off x="4424311" y="5439191"/>
            <a:ext cx="381000" cy="369332"/>
          </a:xfrm>
          <a:prstGeom prst="rect">
            <a:avLst/>
          </a:prstGeom>
          <a:solidFill>
            <a:srgbClr val="4F81BD"/>
          </a:solidFill>
        </p:spPr>
        <p:txBody>
          <a:bodyPr wrap="square" rtlCol="0">
            <a:spAutoFit/>
          </a:bodyPr>
          <a:lstStyle/>
          <a:p>
            <a:pPr algn="ctr"/>
            <a:r>
              <a:rPr lang="en-US">
                <a:solidFill>
                  <a:schemeClr val="bg1"/>
                </a:solidFill>
              </a:rPr>
              <a:t>1</a:t>
            </a:r>
          </a:p>
        </p:txBody>
      </p:sp>
      <p:sp>
        <p:nvSpPr>
          <p:cNvPr id="16" name="TextBox 15">
            <a:extLst>
              <a:ext uri="{FF2B5EF4-FFF2-40B4-BE49-F238E27FC236}">
                <a16:creationId xmlns:a16="http://schemas.microsoft.com/office/drawing/2014/main" id="{F333497B-2CB5-964A-AE01-F3ECC88BA255}"/>
              </a:ext>
            </a:extLst>
          </p:cNvPr>
          <p:cNvSpPr txBox="1"/>
          <p:nvPr/>
        </p:nvSpPr>
        <p:spPr>
          <a:xfrm>
            <a:off x="6763344" y="3911084"/>
            <a:ext cx="381000" cy="369332"/>
          </a:xfrm>
          <a:prstGeom prst="rect">
            <a:avLst/>
          </a:prstGeom>
          <a:solidFill>
            <a:srgbClr val="4F81BD"/>
          </a:solidFill>
        </p:spPr>
        <p:txBody>
          <a:bodyPr wrap="square" rtlCol="0">
            <a:spAutoFit/>
          </a:bodyPr>
          <a:lstStyle/>
          <a:p>
            <a:pPr algn="ctr"/>
            <a:r>
              <a:rPr lang="en-US">
                <a:solidFill>
                  <a:schemeClr val="bg1"/>
                </a:solidFill>
              </a:rPr>
              <a:t>3</a:t>
            </a:r>
          </a:p>
        </p:txBody>
      </p:sp>
      <p:sp>
        <p:nvSpPr>
          <p:cNvPr id="17" name="TextBox 16">
            <a:extLst>
              <a:ext uri="{FF2B5EF4-FFF2-40B4-BE49-F238E27FC236}">
                <a16:creationId xmlns:a16="http://schemas.microsoft.com/office/drawing/2014/main" id="{D570B525-7072-EF49-BF41-3B52BAC689C9}"/>
              </a:ext>
            </a:extLst>
          </p:cNvPr>
          <p:cNvSpPr txBox="1"/>
          <p:nvPr/>
        </p:nvSpPr>
        <p:spPr>
          <a:xfrm>
            <a:off x="6763344" y="5439191"/>
            <a:ext cx="381000" cy="369332"/>
          </a:xfrm>
          <a:prstGeom prst="rect">
            <a:avLst/>
          </a:prstGeom>
          <a:solidFill>
            <a:srgbClr val="4F81BD"/>
          </a:solidFill>
        </p:spPr>
        <p:txBody>
          <a:bodyPr wrap="square" rtlCol="0">
            <a:spAutoFit/>
          </a:bodyPr>
          <a:lstStyle/>
          <a:p>
            <a:pPr algn="ctr"/>
            <a:r>
              <a:rPr lang="en-US">
                <a:solidFill>
                  <a:schemeClr val="bg1"/>
                </a:solidFill>
              </a:rPr>
              <a:t>4</a:t>
            </a:r>
          </a:p>
        </p:txBody>
      </p:sp>
      <p:pic>
        <p:nvPicPr>
          <p:cNvPr id="15" name="Picture 3" descr="C:\Users\lbrush.LACROSSE\AppData\Local\Microsoft\Windows\Temporary Internet Files\Content.IE5\BTV5S0FM\MC900383616[1].wmf">
            <a:extLst>
              <a:ext uri="{FF2B5EF4-FFF2-40B4-BE49-F238E27FC236}">
                <a16:creationId xmlns:a16="http://schemas.microsoft.com/office/drawing/2014/main" id="{3A19FAA6-49F8-A149-BD3B-BAD5D23D87D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8860437">
            <a:off x="3296671" y="5426803"/>
            <a:ext cx="947104" cy="903556"/>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80D760E5-B832-5149-B3D2-54927A541E22}"/>
              </a:ext>
            </a:extLst>
          </p:cNvPr>
          <p:cNvSpPr/>
          <p:nvPr/>
        </p:nvSpPr>
        <p:spPr>
          <a:xfrm>
            <a:off x="6651488" y="6082577"/>
            <a:ext cx="152400" cy="152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D0B3631-55B3-6A4E-8911-EF08F9ABE2B1}"/>
              </a:ext>
            </a:extLst>
          </p:cNvPr>
          <p:cNvSpPr txBox="1"/>
          <p:nvPr/>
        </p:nvSpPr>
        <p:spPr>
          <a:xfrm rot="16200000">
            <a:off x="10404687" y="4772619"/>
            <a:ext cx="2848708" cy="200055"/>
          </a:xfrm>
          <a:prstGeom prst="rect">
            <a:avLst/>
          </a:prstGeom>
          <a:noFill/>
        </p:spPr>
        <p:txBody>
          <a:bodyPr wrap="square" rtlCol="0">
            <a:spAutoFit/>
          </a:bodyPr>
          <a:lstStyle/>
          <a:p>
            <a:r>
              <a:rPr lang="en-US" sz="700" spc="300" baseline="0">
                <a:solidFill>
                  <a:srgbClr val="C8102E"/>
                </a:solidFill>
                <a:latin typeface="Obvia Wide" panose="02000503040000020004" pitchFamily="2" charset="77"/>
              </a:rPr>
              <a:t>Two</a:t>
            </a:r>
            <a:r>
              <a:rPr lang="en-US" sz="700" spc="300">
                <a:solidFill>
                  <a:srgbClr val="C8102E"/>
                </a:solidFill>
                <a:latin typeface="Obvia Wide" panose="02000503040000020004" pitchFamily="2" charset="77"/>
              </a:rPr>
              <a:t>-Person Positioning 2021</a:t>
            </a:r>
            <a:endParaRPr lang="en-US" sz="700" spc="300" baseline="0">
              <a:solidFill>
                <a:srgbClr val="C8102E"/>
              </a:solidFill>
              <a:latin typeface="Obvia Wide" panose="02000503040000020004" pitchFamily="2" charset="77"/>
            </a:endParaRPr>
          </a:p>
        </p:txBody>
      </p:sp>
    </p:spTree>
    <p:extLst>
      <p:ext uri="{BB962C8B-B14F-4D97-AF65-F5344CB8AC3E}">
        <p14:creationId xmlns:p14="http://schemas.microsoft.com/office/powerpoint/2010/main" val="4266560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972815624"/>
              </p:ext>
            </p:extLst>
          </p:nvPr>
        </p:nvGraphicFramePr>
        <p:xfrm>
          <a:off x="2010335" y="1640655"/>
          <a:ext cx="8788400" cy="4914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A32FFCE9-AF45-45A5-95B0-F60369C7DFDA}"/>
              </a:ext>
            </a:extLst>
          </p:cNvPr>
          <p:cNvSpPr txBox="1"/>
          <p:nvPr/>
        </p:nvSpPr>
        <p:spPr>
          <a:xfrm>
            <a:off x="510395" y="302445"/>
            <a:ext cx="8994312"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Transition</a:t>
            </a:r>
          </a:p>
        </p:txBody>
      </p:sp>
    </p:spTree>
    <p:extLst>
      <p:ext uri="{BB962C8B-B14F-4D97-AF65-F5344CB8AC3E}">
        <p14:creationId xmlns:p14="http://schemas.microsoft.com/office/powerpoint/2010/main" val="719013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A6981051-7386-A449-BC23-33D36F30970C}"/>
              </a:ext>
            </a:extLst>
          </p:cNvPr>
          <p:cNvPicPr>
            <a:picLocks noChangeAspect="1"/>
          </p:cNvPicPr>
          <p:nvPr/>
        </p:nvPicPr>
        <p:blipFill>
          <a:blip r:embed="rId3"/>
          <a:stretch>
            <a:fillRect/>
          </a:stretch>
        </p:blipFill>
        <p:spPr>
          <a:xfrm rot="16200000">
            <a:off x="3319598" y="-795622"/>
            <a:ext cx="5515098" cy="9052560"/>
          </a:xfrm>
          <a:prstGeom prst="rect">
            <a:avLst/>
          </a:prstGeom>
        </p:spPr>
      </p:pic>
      <p:sp>
        <p:nvSpPr>
          <p:cNvPr id="3" name="TextBox 2">
            <a:extLst>
              <a:ext uri="{FF2B5EF4-FFF2-40B4-BE49-F238E27FC236}">
                <a16:creationId xmlns:a16="http://schemas.microsoft.com/office/drawing/2014/main" id="{4D813C82-32A0-734C-8436-CE7313EA7A94}"/>
              </a:ext>
            </a:extLst>
          </p:cNvPr>
          <p:cNvSpPr txBox="1"/>
          <p:nvPr/>
        </p:nvSpPr>
        <p:spPr>
          <a:xfrm>
            <a:off x="3245631" y="147511"/>
            <a:ext cx="6058625"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Responsibility in Transition</a:t>
            </a:r>
          </a:p>
        </p:txBody>
      </p:sp>
      <p:pic>
        <p:nvPicPr>
          <p:cNvPr id="4" name="Picture 3">
            <a:extLst>
              <a:ext uri="{FF2B5EF4-FFF2-40B4-BE49-F238E27FC236}">
                <a16:creationId xmlns:a16="http://schemas.microsoft.com/office/drawing/2014/main" id="{43A1636C-BD18-784B-B932-C61E99AA03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9179" y="1592933"/>
            <a:ext cx="1389548" cy="1389548"/>
          </a:xfrm>
          <a:prstGeom prst="rect">
            <a:avLst/>
          </a:prstGeom>
        </p:spPr>
      </p:pic>
      <p:sp>
        <p:nvSpPr>
          <p:cNvPr id="5" name="TextBox 4">
            <a:extLst>
              <a:ext uri="{FF2B5EF4-FFF2-40B4-BE49-F238E27FC236}">
                <a16:creationId xmlns:a16="http://schemas.microsoft.com/office/drawing/2014/main" id="{E90916B1-20BF-C24E-95D1-BDC4A3E49AE9}"/>
              </a:ext>
            </a:extLst>
          </p:cNvPr>
          <p:cNvSpPr txBox="1"/>
          <p:nvPr/>
        </p:nvSpPr>
        <p:spPr>
          <a:xfrm>
            <a:off x="2317140" y="2054847"/>
            <a:ext cx="1441183" cy="369332"/>
          </a:xfrm>
          <a:prstGeom prst="rect">
            <a:avLst/>
          </a:prstGeom>
          <a:noFill/>
        </p:spPr>
        <p:txBody>
          <a:bodyPr wrap="square" rtlCol="0">
            <a:spAutoFit/>
          </a:bodyPr>
          <a:lstStyle/>
          <a:p>
            <a:pPr algn="ctr"/>
            <a:r>
              <a:rPr lang="en-US" b="1"/>
              <a:t>Lead to Trail</a:t>
            </a:r>
          </a:p>
        </p:txBody>
      </p:sp>
      <p:pic>
        <p:nvPicPr>
          <p:cNvPr id="6" name="Picture 5">
            <a:extLst>
              <a:ext uri="{FF2B5EF4-FFF2-40B4-BE49-F238E27FC236}">
                <a16:creationId xmlns:a16="http://schemas.microsoft.com/office/drawing/2014/main" id="{9E898416-5061-284A-B429-480DA01619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001" y="4459460"/>
            <a:ext cx="1234330" cy="1234330"/>
          </a:xfrm>
          <a:prstGeom prst="rect">
            <a:avLst/>
          </a:prstGeom>
        </p:spPr>
      </p:pic>
      <p:sp>
        <p:nvSpPr>
          <p:cNvPr id="7" name="TextBox 6">
            <a:extLst>
              <a:ext uri="{FF2B5EF4-FFF2-40B4-BE49-F238E27FC236}">
                <a16:creationId xmlns:a16="http://schemas.microsoft.com/office/drawing/2014/main" id="{83220C88-AB71-5848-B984-81463141A63B}"/>
              </a:ext>
            </a:extLst>
          </p:cNvPr>
          <p:cNvSpPr txBox="1"/>
          <p:nvPr/>
        </p:nvSpPr>
        <p:spPr>
          <a:xfrm>
            <a:off x="3784993" y="4626615"/>
            <a:ext cx="1441183" cy="369332"/>
          </a:xfrm>
          <a:prstGeom prst="rect">
            <a:avLst/>
          </a:prstGeom>
          <a:noFill/>
        </p:spPr>
        <p:txBody>
          <a:bodyPr wrap="square" rtlCol="0">
            <a:spAutoFit/>
          </a:bodyPr>
          <a:lstStyle/>
          <a:p>
            <a:pPr algn="ctr"/>
            <a:r>
              <a:rPr lang="en-US" b="1"/>
              <a:t>Trail to Lead</a:t>
            </a:r>
          </a:p>
        </p:txBody>
      </p:sp>
      <p:sp>
        <p:nvSpPr>
          <p:cNvPr id="8" name="TextBox 7">
            <a:extLst>
              <a:ext uri="{FF2B5EF4-FFF2-40B4-BE49-F238E27FC236}">
                <a16:creationId xmlns:a16="http://schemas.microsoft.com/office/drawing/2014/main" id="{97F4D35E-E30F-EB4F-A256-C6838F742020}"/>
              </a:ext>
            </a:extLst>
          </p:cNvPr>
          <p:cNvSpPr txBox="1"/>
          <p:nvPr/>
        </p:nvSpPr>
        <p:spPr>
          <a:xfrm>
            <a:off x="7769484" y="2424179"/>
            <a:ext cx="720591" cy="369332"/>
          </a:xfrm>
          <a:prstGeom prst="rect">
            <a:avLst/>
          </a:prstGeom>
          <a:noFill/>
        </p:spPr>
        <p:txBody>
          <a:bodyPr wrap="square" rtlCol="0">
            <a:spAutoFit/>
          </a:bodyPr>
          <a:lstStyle/>
          <a:p>
            <a:pPr algn="ctr"/>
            <a:r>
              <a:rPr lang="en-US" b="1"/>
              <a:t>Trail</a:t>
            </a:r>
          </a:p>
        </p:txBody>
      </p:sp>
      <p:sp>
        <p:nvSpPr>
          <p:cNvPr id="9" name="TextBox 8">
            <a:extLst>
              <a:ext uri="{FF2B5EF4-FFF2-40B4-BE49-F238E27FC236}">
                <a16:creationId xmlns:a16="http://schemas.microsoft.com/office/drawing/2014/main" id="{9E8EB440-CEA9-4B48-AE9C-8995947057FD}"/>
              </a:ext>
            </a:extLst>
          </p:cNvPr>
          <p:cNvSpPr txBox="1"/>
          <p:nvPr/>
        </p:nvSpPr>
        <p:spPr>
          <a:xfrm>
            <a:off x="9384384" y="4257283"/>
            <a:ext cx="841509" cy="369332"/>
          </a:xfrm>
          <a:prstGeom prst="rect">
            <a:avLst/>
          </a:prstGeom>
          <a:noFill/>
        </p:spPr>
        <p:txBody>
          <a:bodyPr wrap="square" rtlCol="0">
            <a:spAutoFit/>
          </a:bodyPr>
          <a:lstStyle/>
          <a:p>
            <a:pPr algn="ctr"/>
            <a:r>
              <a:rPr lang="en-US" b="1"/>
              <a:t>Lead</a:t>
            </a:r>
          </a:p>
        </p:txBody>
      </p:sp>
      <p:sp>
        <p:nvSpPr>
          <p:cNvPr id="11" name="Oval 10">
            <a:extLst>
              <a:ext uri="{FF2B5EF4-FFF2-40B4-BE49-F238E27FC236}">
                <a16:creationId xmlns:a16="http://schemas.microsoft.com/office/drawing/2014/main" id="{4C82908D-926F-DA45-BAD4-55E6BD2685BC}"/>
              </a:ext>
            </a:extLst>
          </p:cNvPr>
          <p:cNvSpPr/>
          <p:nvPr/>
        </p:nvSpPr>
        <p:spPr>
          <a:xfrm>
            <a:off x="3269842" y="3150738"/>
            <a:ext cx="152400" cy="152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F8748CB-A2B4-9642-BDF8-7FA84770A383}"/>
              </a:ext>
            </a:extLst>
          </p:cNvPr>
          <p:cNvSpPr/>
          <p:nvPr/>
        </p:nvSpPr>
        <p:spPr>
          <a:xfrm>
            <a:off x="3657459" y="1221804"/>
            <a:ext cx="3330709" cy="533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Handout: </a:t>
            </a:r>
            <a:r>
              <a:rPr lang="en-US" i="1"/>
              <a:t>Officials In Transition</a:t>
            </a:r>
          </a:p>
        </p:txBody>
      </p:sp>
      <p:sp>
        <p:nvSpPr>
          <p:cNvPr id="14"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Alt Gothic Comp ATF Blk" panose="020B0508040502040204" pitchFamily="34" charset="77"/>
              </a:rPr>
              <a:t>20</a:t>
            </a:r>
          </a:p>
        </p:txBody>
      </p:sp>
      <p:sp>
        <p:nvSpPr>
          <p:cNvPr id="15" name="TextBox 14">
            <a:extLst>
              <a:ext uri="{FF2B5EF4-FFF2-40B4-BE49-F238E27FC236}">
                <a16:creationId xmlns:a16="http://schemas.microsoft.com/office/drawing/2014/main" id="{DD0B3631-55B3-6A4E-8911-EF08F9ABE2B1}"/>
              </a:ext>
            </a:extLst>
          </p:cNvPr>
          <p:cNvSpPr txBox="1"/>
          <p:nvPr/>
        </p:nvSpPr>
        <p:spPr>
          <a:xfrm rot="16200000">
            <a:off x="10416229" y="4711253"/>
            <a:ext cx="2848708" cy="200055"/>
          </a:xfrm>
          <a:prstGeom prst="rect">
            <a:avLst/>
          </a:prstGeom>
          <a:noFill/>
        </p:spPr>
        <p:txBody>
          <a:bodyPr wrap="square" rtlCol="0">
            <a:spAutoFit/>
          </a:bodyPr>
          <a:lstStyle/>
          <a:p>
            <a:r>
              <a:rPr lang="en-US" sz="700" spc="300" baseline="0">
                <a:solidFill>
                  <a:srgbClr val="C8102E"/>
                </a:solidFill>
                <a:latin typeface="Obvia Wide" panose="02000503040000020004" pitchFamily="2" charset="77"/>
              </a:rPr>
              <a:t>Two</a:t>
            </a:r>
            <a:r>
              <a:rPr lang="en-US" sz="700" spc="300">
                <a:solidFill>
                  <a:srgbClr val="C8102E"/>
                </a:solidFill>
                <a:latin typeface="Obvia Wide" panose="02000503040000020004" pitchFamily="2" charset="77"/>
              </a:rPr>
              <a:t>-Person Positioning 2021</a:t>
            </a:r>
            <a:endParaRPr lang="en-US" sz="700" spc="300" baseline="0">
              <a:solidFill>
                <a:srgbClr val="C8102E"/>
              </a:solidFill>
              <a:latin typeface="Obvia Wide" panose="02000503040000020004" pitchFamily="2" charset="77"/>
            </a:endParaRPr>
          </a:p>
        </p:txBody>
      </p:sp>
    </p:spTree>
    <p:extLst>
      <p:ext uri="{BB962C8B-B14F-4D97-AF65-F5344CB8AC3E}">
        <p14:creationId xmlns:p14="http://schemas.microsoft.com/office/powerpoint/2010/main" val="308383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 0 C 0.00365 -0.00092 0.00747 -0.00123 0.01111 -0.00247 C 0.0125 -0.00278 0.01389 -0.00339 0.01493 -0.00463 C 0.01632 -0.00617 0.01736 -0.00926 0.01875 -0.01111 C 0.01979 -0.01296 0.02118 -0.01389 0.0224 -0.01574 C 0.02379 -0.01759 0.02483 -0.02037 0.02622 -0.02222 C 0.02726 -0.02407 0.02882 -0.025 0.02986 -0.02654 C 0.03125 -0.0287 0.03229 -0.03117 0.03368 -0.03333 C 0.03698 -0.03796 0.03733 -0.03765 0.04115 -0.03981 C 0.05174 -0.03827 0.05382 -0.04228 0.0599 -0.03333 C 0.06129 -0.03117 0.06215 -0.02809 0.06372 -0.02654 L 0.075 -0.02006 L 0.07865 -0.0179 C 0.0809 -0.01173 0.0809 -0.00988 0.0849 -0.00679 C 0.08733 -0.00494 0.09236 -0.00247 0.09236 -0.00247 C 0.09948 -0.00309 0.1066 -0.00339 0.11372 -0.00463 C 0.11493 -0.00494 0.11632 -0.00525 0.11736 -0.00679 C 0.11858 -0.00833 0.11892 -0.01142 0.11997 -0.01327 C 0.12101 -0.01543 0.1224 -0.01636 0.12361 -0.0179 C 0.12413 -0.02006 0.12396 -0.02284 0.125 -0.02438 C 0.12587 -0.02623 0.12743 -0.02562 0.12865 -0.02654 C 0.13004 -0.02778 0.13108 -0.03025 0.13247 -0.03117 C 0.13438 -0.03241 0.13663 -0.03241 0.13872 -0.03333 C 0.13993 -0.03395 0.14115 -0.03549 0.14236 -0.03549 C 0.15573 -0.03673 0.1691 -0.03704 0.18247 -0.03765 C 0.18368 -0.03858 0.1849 -0.03981 0.18611 -0.03981 C 0.19236 -0.04105 0.20504 -0.04197 0.20504 -0.04197 " pathEditMode="relative" ptsTypes="AAAAAAAAAAAAAAAAAAAAAAAAAAAA">
                                      <p:cBhvr>
                                        <p:cTn id="6" dur="2000" fill="hold"/>
                                        <p:tgtEl>
                                          <p:spTgt spid="11"/>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085 0.0142 L 0.0085 0.0142 L 0.01962 0.01173 C 0.02465 0.01111 0.02969 0.0108 0.03472 0.00957 C 0.03594 0.00926 0.03715 0.00803 0.03837 0.00741 C 0.04166 0.00587 0.04496 0.00371 0.04844 0.00278 L 0.06597 -0.00154 C 0.06962 -0.00247 0.07691 -0.00401 0.0809 -0.00586 C 0.0835 -0.0071 0.08594 -0.00926 0.08837 -0.01049 C 0.0901 -0.01111 0.09184 -0.01142 0.0934 -0.01265 C 0.09514 -0.01389 0.0967 -0.01574 0.09844 -0.01697 C 0.10087 -0.01882 0.10347 -0.02006 0.1059 -0.0216 L 0.10972 -0.02376 C 0.11094 -0.02438 0.11215 -0.02561 0.11337 -0.02592 C 0.1184 -0.02778 0.12517 -0.02994 0.12969 -0.03271 C 0.13107 -0.03333 0.13958 -0.03889 0.14219 -0.0392 C 0.15052 -0.04043 0.15885 -0.04074 0.16719 -0.04166 C 0.18975 -0.04382 0.18177 -0.04475 0.20972 -0.04599 C 0.21962 -0.04629 0.22969 -0.04599 0.23975 -0.04599 " pathEditMode="relative" ptsTypes="AAAAAAAAAAAAAAAAAAA">
                                      <p:cBhvr>
                                        <p:cTn id="8" dur="2000" fill="hold"/>
                                        <p:tgtEl>
                                          <p:spTgt spid="4"/>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00469 -0.00463 L 0.00469 -0.00463 C 0.00625 0.00123 0.00782 0.00709 0.00955 0.01296 C 0.01025 0.01543 0.01129 0.01728 0.01216 0.01975 C 0.01302 0.02253 0.01337 0.02592 0.01459 0.0287 C 0.01563 0.03055 0.01719 0.03117 0.01841 0.03302 C 0.01979 0.03487 0.02066 0.03796 0.02205 0.03981 C 0.02518 0.04321 0.029 0.04475 0.03212 0.04845 L 0.03959 0.0574 C 0.0408 0.05895 0.04202 0.06111 0.04341 0.06203 C 0.05104 0.06635 0.04289 0.06111 0.05209 0.06851 C 0.05417 0.07006 0.05643 0.07129 0.05834 0.07314 C 0.05973 0.07407 0.06077 0.07623 0.06216 0.07746 C 0.06337 0.07839 0.06459 0.0787 0.0658 0.07963 C 0.06754 0.08086 0.0691 0.08271 0.07084 0.08426 C 0.07205 0.08487 0.07344 0.08549 0.07466 0.08642 C 0.08299 0.09321 0.08212 0.09413 0.08837 0.09753 C 0.09011 0.09814 0.09167 0.09938 0.09341 0.09969 C 0.09879 0.10092 0.10417 0.10123 0.10955 0.10185 C 0.11285 0.1037 0.11493 0.10524 0.11841 0.10648 C 0.12136 0.1074 0.12414 0.10771 0.12709 0.10864 C 0.13039 0.11049 0.13247 0.11172 0.13594 0.11296 C 0.1467 0.11635 0.15365 0.11605 0.1658 0.11759 C 0.18507 0.11666 0.20434 0.11728 0.22344 0.11512 C 0.22604 0.11481 0.22848 0.11234 0.23091 0.1108 C 0.23976 0.10555 0.22882 0.11234 0.23959 0.10401 C 0.24271 0.10185 0.24532 0.10123 0.24844 0.09969 C 0.24966 0.09907 0.25087 0.09845 0.25209 0.09753 C 0.25747 0.09321 0.26372 0.0858 0.26962 0.08426 C 0.27552 0.0824 0.27691 0.0824 0.28212 0.07963 C 0.28351 0.07901 0.28473 0.07808 0.28594 0.07746 C 0.28924 0.07592 0.29584 0.07314 0.29584 0.07314 C 0.29723 0.0716 0.29827 0.06944 0.29966 0.06851 C 0.30209 0.06697 0.30469 0.06728 0.30712 0.06635 C 0.3092 0.06574 0.31129 0.06512 0.31337 0.06419 C 0.31598 0.06296 0.32084 0.05956 0.32084 0.05956 C 0.3217 0.0574 0.3224 0.05493 0.32344 0.05308 L 0.33351 0.03518 " pathEditMode="relative" ptsTypes="AAAAAAAAAAAAAAAAAAAAAAAAAAAAAAAAAAAAAA">
                                      <p:cBhvr>
                                        <p:cTn id="10" dur="2000" fill="hold"/>
                                        <p:tgtEl>
                                          <p:spTgt spid="6"/>
                                        </p:tgtEl>
                                        <p:attrNameLst>
                                          <p:attrName>ppt_x</p:attrName>
                                          <p:attrName>ppt_y</p:attrName>
                                        </p:attrNameLst>
                                      </p:cBhvr>
                                    </p:animMotion>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1" nodeType="clickEffect">
                                  <p:stCondLst>
                                    <p:cond delay="0"/>
                                  </p:stCondLst>
                                  <p:childTnLst>
                                    <p:animMotion origin="layout" path="M 0.20503 -0.04166 L 0.20503 -0.04136 C 0.20868 -0.04228 0.21233 -0.0429 0.21597 -0.04383 C 0.21788 -0.04413 0.21979 -0.04537 0.22153 -0.04568 C 0.225 -0.0466 0.2283 -0.04691 0.2316 -0.04753 C 0.25486 -0.04629 0.25556 -0.04876 0.27049 -0.04383 C 0.27274 -0.0429 0.28212 -0.03981 0.28611 -0.03765 C 0.28837 -0.03673 0.29045 -0.03518 0.29271 -0.03395 L 0.29601 -0.03179 C 0.30035 -0.02006 0.29549 -0.03117 0.30278 -0.02191 C 0.30399 -0.02037 0.30469 -0.01728 0.30608 -0.01605 C 0.30816 -0.01389 0.31267 -0.01204 0.31267 -0.01173 C 0.31753 -0.00339 0.31736 -0.00339 0.325 0.00556 C 0.32708 0.00834 0.32969 0.01019 0.3316 0.01358 C 0.34323 0.03426 0.32743 0.0071 0.33819 0.02346 C 0.34219 0.02932 0.3441 0.03611 0.34931 0.0392 C 0.36007 0.04568 0.3434 0.0355 0.35712 0.04506 C 0.35937 0.04661 0.36163 0.04784 0.36389 0.04908 L 0.36719 0.05124 C 0.36823 0.05185 0.36944 0.05185 0.37049 0.05309 C 0.37448 0.05772 0.37483 0.05895 0.38056 0.06111 C 0.38229 0.06173 0.3842 0.06235 0.38611 0.06296 C 0.38854 0.06389 0.39132 0.0642 0.39375 0.06482 C 0.39531 0.06543 0.39687 0.06605 0.39826 0.06698 C 0.39931 0.06759 0.40052 0.06852 0.40156 0.06883 C 0.40868 0.0713 0.41545 0.07161 0.42274 0.07284 C 0.42865 0.07408 0.43455 0.07562 0.44045 0.07685 C 0.44635 0.07809 0.45365 0.07994 0.45937 0.08087 C 0.46788 0.0821 0.47639 0.08488 0.4849 0.08488 L 0.49167 0.08488 " pathEditMode="relative" rAng="0" ptsTypes="AAAAAAAAAAAAAAAAAAAAAAAAAAAAAA">
                                      <p:cBhvr>
                                        <p:cTn id="18" dur="2000" fill="hold"/>
                                        <p:tgtEl>
                                          <p:spTgt spid="11"/>
                                        </p:tgtEl>
                                        <p:attrNameLst>
                                          <p:attrName>ppt_x</p:attrName>
                                          <p:attrName>ppt_y</p:attrName>
                                        </p:attrNameLst>
                                      </p:cBhvr>
                                      <p:rCtr x="14323" y="6019"/>
                                    </p:animMotion>
                                  </p:childTnLst>
                                </p:cTn>
                              </p:par>
                              <p:par>
                                <p:cTn id="19" presetID="0" presetClass="path" presetSubtype="0" accel="50000" decel="50000" fill="hold" nodeType="withEffect">
                                  <p:stCondLst>
                                    <p:cond delay="0"/>
                                  </p:stCondLst>
                                  <p:childTnLst>
                                    <p:animMotion origin="layout" path="M 0.24219 -0.05247 L 0.24219 -0.05247 L 0.25469 -0.05463 C 0.25746 -0.05524 0.26041 -0.05679 0.26337 -0.05679 C 0.27083 -0.05679 0.2783 -0.05555 0.28594 -0.05463 C 0.30469 -0.05555 0.32326 -0.0571 0.34219 -0.05679 C 0.36875 -0.05648 0.42205 -0.05247 0.42205 -0.05247 C 0.4283 -0.05185 0.43455 -0.05123 0.4408 -0.05031 C 0.4467 -0.04907 0.44618 -0.04815 0.45087 -0.04568 C 0.45625 -0.04321 0.45625 -0.04352 0.46215 -0.04136 C 0.46371 -0.04074 0.46545 -0.03981 0.46719 -0.0392 C 0.4684 -0.03765 0.46996 -0.03673 0.47083 -0.03457 C 0.4717 -0.03302 0.47153 -0.03024 0.47205 -0.02808 C 0.47291 -0.025 0.47344 -0.0216 0.47465 -0.01913 C 0.47778 -0.01234 0.48177 -0.01512 0.48594 -0.01018 L 0.48958 -0.00586 C 0.49201 0.00062 0.496 0.01204 0.49965 0.0142 L 0.5033 0.01636 C 0.50451 0.0179 0.51024 0.02593 0.51215 0.02747 C 0.51771 0.03241 0.51423 0.02624 0.51962 0.03395 C 0.521 0.03611 0.52187 0.03889 0.52344 0.04074 C 0.52569 0.04414 0.5283 0.04661 0.5309 0.04969 C 0.53212 0.05124 0.53316 0.05309 0.53455 0.05401 L 0.54219 0.05864 " pathEditMode="relative" ptsTypes="AAAAAAAAAAAAAAAAAAAAAAAA">
                                      <p:cBhvr>
                                        <p:cTn id="20" dur="2000" fill="hold"/>
                                        <p:tgtEl>
                                          <p:spTgt spid="4"/>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33594 0.03055 L 0.33594 0.03055 C 0.33716 0.03642 0.33768 0.04321 0.33959 0.04845 C 0.34028 0.0503 0.34202 0.05 0.34341 0.05061 C 0.35087 0.05432 0.3474 0.05185 0.35712 0.05493 C 0.35886 0.05555 0.36042 0.05648 0.36216 0.0574 C 0.36424 0.05802 0.36632 0.05864 0.36841 0.05956 C 0.36962 0.06018 0.37084 0.06111 0.37205 0.06172 C 0.375 0.06265 0.37795 0.06296 0.38091 0.06388 C 0.39688 0.06851 0.37448 0.06358 0.39844 0.06851 C 0.40834 0.06759 0.41841 0.0679 0.4283 0.06605 C 0.43108 0.06574 0.43334 0.06234 0.43594 0.06172 L 0.44584 0.05956 C 0.45 0.05864 0.45417 0.05833 0.45834 0.0574 C 0.46042 0.05679 0.4625 0.05586 0.46459 0.05493 C 0.46598 0.05277 0.46719 0.05092 0.46841 0.04845 C 0.46927 0.04629 0.46979 0.04351 0.47084 0.04166 C 0.47361 0.03703 0.47743 0.03333 0.48091 0.03055 C 0.48212 0.02963 0.48334 0.02901 0.48473 0.02839 C 0.48889 0.02284 0.49115 0.01944 0.49584 0.01512 C 0.49896 0.01234 0.50139 0.01265 0.50469 0.01049 C 0.50643 0.00956 0.50799 0.0074 0.50973 0.00617 C 0.51094 0.00524 0.51216 0.00463 0.51337 0.00401 C 0.51511 -0.00062 0.51598 -0.00649 0.51841 -0.00926 C 0.51962 -0.01081 0.52101 -0.01235 0.52223 -0.01389 C 0.52552 -0.01821 0.52865 -0.02315 0.53212 -0.02716 C 0.53334 -0.02871 0.53455 -0.03056 0.53594 -0.03149 C 0.53837 -0.03334 0.54341 -0.03612 0.54341 -0.03612 C 0.54618 -0.04321 0.54584 -0.04013 0.54584 -0.04476 " pathEditMode="relative" ptsTypes="AAAAAAAAAAAAAAAAAAAAAAAAAAAAA">
                                      <p:cBhvr>
                                        <p:cTn id="22" dur="2000" fill="hold"/>
                                        <p:tgtEl>
                                          <p:spTgt spid="6"/>
                                        </p:tgtEl>
                                        <p:attrNameLst>
                                          <p:attrName>ppt_x</p:attrName>
                                          <p:attrName>ppt_y</p:attrName>
                                        </p:attrNameLst>
                                      </p:cBhvr>
                                    </p:animMotion>
                                  </p:childTnLst>
                                </p:cTn>
                              </p:par>
                              <p:par>
                                <p:cTn id="23" presetID="1" presetClass="entr" presetSubtype="0" fill="hold" grpId="0" nodeType="withEffect">
                                  <p:stCondLst>
                                    <p:cond delay="200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2000"/>
                                  </p:stCondLst>
                                  <p:childTnLst>
                                    <p:set>
                                      <p:cBhvr>
                                        <p:cTn id="26" dur="1" fill="hold">
                                          <p:stCondLst>
                                            <p:cond delay="0"/>
                                          </p:stCondLst>
                                        </p:cTn>
                                        <p:tgtEl>
                                          <p:spTgt spid="9"/>
                                        </p:tgtEl>
                                        <p:attrNameLst>
                                          <p:attrName>style.visibility</p:attrName>
                                        </p:attrNameLst>
                                      </p:cBhvr>
                                      <p:to>
                                        <p:strVal val="visible"/>
                                      </p:to>
                                    </p:set>
                                  </p:childTnLst>
                                </p:cTn>
                              </p:par>
                            </p:childTnLst>
                          </p:cTn>
                        </p:par>
                        <p:par>
                          <p:cTn id="27" fill="hold">
                            <p:stCondLst>
                              <p:cond delay="2000"/>
                            </p:stCondLst>
                            <p:childTnLst>
                              <p:par>
                                <p:cTn id="28" presetID="3" presetClass="entr" presetSubtype="1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1" grpId="0" animBg="1"/>
      <p:bldP spid="11" grpId="1"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13C82-32A0-734C-8436-CE7313EA7A94}"/>
              </a:ext>
            </a:extLst>
          </p:cNvPr>
          <p:cNvSpPr txBox="1"/>
          <p:nvPr/>
        </p:nvSpPr>
        <p:spPr>
          <a:xfrm>
            <a:off x="3692485" y="583389"/>
            <a:ext cx="5738445"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Restart Guidelines</a:t>
            </a:r>
          </a:p>
        </p:txBody>
      </p:sp>
      <p:sp>
        <p:nvSpPr>
          <p:cNvPr id="7" name="Slide Number Placeholder 2">
            <a:extLst>
              <a:ext uri="{FF2B5EF4-FFF2-40B4-BE49-F238E27FC236}">
                <a16:creationId xmlns:a16="http://schemas.microsoft.com/office/drawing/2014/main" id="{6FC44343-34CF-F644-AF3C-D12BBD4FC4CB}"/>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25</a:t>
            </a:fld>
            <a:endParaRPr lang="en-US" b="1">
              <a:latin typeface="Alt Gothic Comp ATF Blk" panose="020B0508040502040204" pitchFamily="34" charset="77"/>
            </a:endParaRPr>
          </a:p>
        </p:txBody>
      </p:sp>
      <p:sp>
        <p:nvSpPr>
          <p:cNvPr id="24" name="TextBox 23">
            <a:extLst>
              <a:ext uri="{FF2B5EF4-FFF2-40B4-BE49-F238E27FC236}">
                <a16:creationId xmlns:a16="http://schemas.microsoft.com/office/drawing/2014/main" id="{DD0B3631-55B3-6A4E-8911-EF08F9ABE2B1}"/>
              </a:ext>
            </a:extLst>
          </p:cNvPr>
          <p:cNvSpPr txBox="1"/>
          <p:nvPr/>
        </p:nvSpPr>
        <p:spPr>
          <a:xfrm rot="16200000">
            <a:off x="10396154" y="4820244"/>
            <a:ext cx="2848708" cy="200055"/>
          </a:xfrm>
          <a:prstGeom prst="rect">
            <a:avLst/>
          </a:prstGeom>
          <a:noFill/>
        </p:spPr>
        <p:txBody>
          <a:bodyPr wrap="square" rtlCol="0">
            <a:spAutoFit/>
          </a:bodyPr>
          <a:lstStyle/>
          <a:p>
            <a:r>
              <a:rPr lang="en-US" sz="700" spc="300" baseline="0">
                <a:solidFill>
                  <a:srgbClr val="C8102E"/>
                </a:solidFill>
                <a:latin typeface="Obvia Wide" panose="02000503040000020004" pitchFamily="2" charset="77"/>
              </a:rPr>
              <a:t>Two</a:t>
            </a:r>
            <a:r>
              <a:rPr lang="en-US" sz="700" spc="300">
                <a:solidFill>
                  <a:srgbClr val="C8102E"/>
                </a:solidFill>
                <a:latin typeface="Obvia Wide" panose="02000503040000020004" pitchFamily="2" charset="77"/>
              </a:rPr>
              <a:t>-Person Positioning 2021</a:t>
            </a:r>
            <a:endParaRPr lang="en-US" sz="700" spc="300" baseline="0">
              <a:solidFill>
                <a:srgbClr val="C8102E"/>
              </a:solidFill>
              <a:latin typeface="Obvia Wide" panose="02000503040000020004" pitchFamily="2" charset="77"/>
            </a:endParaRPr>
          </a:p>
        </p:txBody>
      </p:sp>
      <p:grpSp>
        <p:nvGrpSpPr>
          <p:cNvPr id="8" name="Group 7">
            <a:extLst>
              <a:ext uri="{FF2B5EF4-FFF2-40B4-BE49-F238E27FC236}">
                <a16:creationId xmlns:a16="http://schemas.microsoft.com/office/drawing/2014/main" id="{552283F6-365F-C74B-B5F0-83B501D4DF8B}"/>
              </a:ext>
            </a:extLst>
          </p:cNvPr>
          <p:cNvGrpSpPr/>
          <p:nvPr/>
        </p:nvGrpSpPr>
        <p:grpSpPr>
          <a:xfrm>
            <a:off x="7877384" y="1678543"/>
            <a:ext cx="3129844" cy="2363823"/>
            <a:chOff x="2349473" y="-251910"/>
            <a:chExt cx="1717536" cy="1243079"/>
          </a:xfrm>
          <a:solidFill>
            <a:schemeClr val="accent1">
              <a:lumMod val="75000"/>
            </a:schemeClr>
          </a:solidFill>
          <a:scene3d>
            <a:camera prst="orthographicFront"/>
            <a:lightRig rig="flat" dir="t"/>
          </a:scene3d>
        </p:grpSpPr>
        <p:sp>
          <p:nvSpPr>
            <p:cNvPr id="9" name="Rounded Rectangle 8">
              <a:extLst>
                <a:ext uri="{FF2B5EF4-FFF2-40B4-BE49-F238E27FC236}">
                  <a16:creationId xmlns:a16="http://schemas.microsoft.com/office/drawing/2014/main" id="{7F5A6D85-B47F-A046-9868-7683602E4947}"/>
                </a:ext>
              </a:extLst>
            </p:cNvPr>
            <p:cNvSpPr/>
            <p:nvPr/>
          </p:nvSpPr>
          <p:spPr>
            <a:xfrm>
              <a:off x="2349473" y="-251910"/>
              <a:ext cx="1717536" cy="1243079"/>
            </a:xfrm>
            <a:prstGeom prst="roundRect">
              <a:avLst/>
            </a:prstGeom>
            <a:grpFill/>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sp>
        <p:sp>
          <p:nvSpPr>
            <p:cNvPr id="10" name="Rounded Rectangle 4">
              <a:extLst>
                <a:ext uri="{FF2B5EF4-FFF2-40B4-BE49-F238E27FC236}">
                  <a16:creationId xmlns:a16="http://schemas.microsoft.com/office/drawing/2014/main" id="{D6ACEAC9-19D2-1649-95DB-145BB373CC71}"/>
                </a:ext>
              </a:extLst>
            </p:cNvPr>
            <p:cNvSpPr txBox="1"/>
            <p:nvPr/>
          </p:nvSpPr>
          <p:spPr>
            <a:xfrm>
              <a:off x="2410155" y="-191228"/>
              <a:ext cx="1596172" cy="1121715"/>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2400" kern="1200">
                  <a:solidFill>
                    <a:schemeClr val="bg1"/>
                  </a:solidFill>
                </a:rPr>
                <a:t>Lead Official whistles all restarts in the CSA </a:t>
              </a:r>
            </a:p>
          </p:txBody>
        </p:sp>
      </p:grpSp>
      <p:grpSp>
        <p:nvGrpSpPr>
          <p:cNvPr id="11" name="Group 10">
            <a:extLst>
              <a:ext uri="{FF2B5EF4-FFF2-40B4-BE49-F238E27FC236}">
                <a16:creationId xmlns:a16="http://schemas.microsoft.com/office/drawing/2014/main" id="{1AAADF62-C91C-D644-9CD6-CE863181F9FD}"/>
              </a:ext>
            </a:extLst>
          </p:cNvPr>
          <p:cNvGrpSpPr/>
          <p:nvPr/>
        </p:nvGrpSpPr>
        <p:grpSpPr>
          <a:xfrm>
            <a:off x="4163225" y="1705712"/>
            <a:ext cx="3246874" cy="2389520"/>
            <a:chOff x="3867863" y="799046"/>
            <a:chExt cx="1619917" cy="1276592"/>
          </a:xfrm>
          <a:scene3d>
            <a:camera prst="orthographicFront"/>
            <a:lightRig rig="flat" dir="t"/>
          </a:scene3d>
        </p:grpSpPr>
        <p:sp>
          <p:nvSpPr>
            <p:cNvPr id="12" name="Rounded Rectangle 11">
              <a:extLst>
                <a:ext uri="{FF2B5EF4-FFF2-40B4-BE49-F238E27FC236}">
                  <a16:creationId xmlns:a16="http://schemas.microsoft.com/office/drawing/2014/main" id="{C9D151A8-3400-4E4E-99C8-BA7000972413}"/>
                </a:ext>
              </a:extLst>
            </p:cNvPr>
            <p:cNvSpPr/>
            <p:nvPr/>
          </p:nvSpPr>
          <p:spPr>
            <a:xfrm>
              <a:off x="3867863" y="799046"/>
              <a:ext cx="1619917" cy="1276592"/>
            </a:xfrm>
            <a:prstGeom prst="roundRect">
              <a:avLst/>
            </a:prstGeom>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sp>
        <p:sp>
          <p:nvSpPr>
            <p:cNvPr id="13" name="Rounded Rectangle 6">
              <a:extLst>
                <a:ext uri="{FF2B5EF4-FFF2-40B4-BE49-F238E27FC236}">
                  <a16:creationId xmlns:a16="http://schemas.microsoft.com/office/drawing/2014/main" id="{10B0AC64-B76C-844E-A2E1-1FB4C67D757F}"/>
                </a:ext>
              </a:extLst>
            </p:cNvPr>
            <p:cNvSpPr txBox="1"/>
            <p:nvPr/>
          </p:nvSpPr>
          <p:spPr>
            <a:xfrm>
              <a:off x="3930181" y="861365"/>
              <a:ext cx="1495281" cy="115195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2400" kern="1200"/>
                <a:t>Each official </a:t>
              </a:r>
              <a:r>
                <a:rPr lang="en-US" sz="2400" b="1" kern="1200"/>
                <a:t>always</a:t>
              </a:r>
              <a:r>
                <a:rPr lang="en-US" sz="2400" kern="1200"/>
                <a:t> manages restarts on their sideline and endline boundary</a:t>
              </a:r>
            </a:p>
          </p:txBody>
        </p:sp>
      </p:grpSp>
      <p:grpSp>
        <p:nvGrpSpPr>
          <p:cNvPr id="14" name="Group 13">
            <a:extLst>
              <a:ext uri="{FF2B5EF4-FFF2-40B4-BE49-F238E27FC236}">
                <a16:creationId xmlns:a16="http://schemas.microsoft.com/office/drawing/2014/main" id="{A4B01E44-1A7A-E843-8DD4-0E82E2E5E07B}"/>
              </a:ext>
            </a:extLst>
          </p:cNvPr>
          <p:cNvGrpSpPr/>
          <p:nvPr/>
        </p:nvGrpSpPr>
        <p:grpSpPr>
          <a:xfrm>
            <a:off x="387174" y="1619928"/>
            <a:ext cx="3246873" cy="2389520"/>
            <a:chOff x="3556887" y="2152696"/>
            <a:chExt cx="1537219" cy="1349991"/>
          </a:xfrm>
          <a:solidFill>
            <a:schemeClr val="accent1">
              <a:lumMod val="20000"/>
              <a:lumOff val="80000"/>
            </a:schemeClr>
          </a:solidFill>
          <a:scene3d>
            <a:camera prst="orthographicFront"/>
            <a:lightRig rig="flat" dir="t"/>
          </a:scene3d>
        </p:grpSpPr>
        <p:sp>
          <p:nvSpPr>
            <p:cNvPr id="15" name="Rounded Rectangle 14">
              <a:extLst>
                <a:ext uri="{FF2B5EF4-FFF2-40B4-BE49-F238E27FC236}">
                  <a16:creationId xmlns:a16="http://schemas.microsoft.com/office/drawing/2014/main" id="{82BF9D62-DE03-7046-9FC4-A726CD692E7A}"/>
                </a:ext>
              </a:extLst>
            </p:cNvPr>
            <p:cNvSpPr/>
            <p:nvPr/>
          </p:nvSpPr>
          <p:spPr>
            <a:xfrm>
              <a:off x="3556887" y="2152696"/>
              <a:ext cx="1537219" cy="1349991"/>
            </a:xfrm>
            <a:prstGeom prst="roundRect">
              <a:avLst/>
            </a:prstGeom>
            <a:grpFill/>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sp>
        <p:sp>
          <p:nvSpPr>
            <p:cNvPr id="16" name="Rounded Rectangle 8">
              <a:extLst>
                <a:ext uri="{FF2B5EF4-FFF2-40B4-BE49-F238E27FC236}">
                  <a16:creationId xmlns:a16="http://schemas.microsoft.com/office/drawing/2014/main" id="{97E67C8A-1FC6-A64C-AC5E-8CC42771B62E}"/>
                </a:ext>
              </a:extLst>
            </p:cNvPr>
            <p:cNvSpPr txBox="1"/>
            <p:nvPr/>
          </p:nvSpPr>
          <p:spPr>
            <a:xfrm>
              <a:off x="3622788" y="2218597"/>
              <a:ext cx="1405417" cy="1218189"/>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2400" kern="1200"/>
                <a:t>Officials manage restarts </a:t>
              </a:r>
              <a:r>
                <a:rPr lang="en-US" sz="2400"/>
                <a:t>i</a:t>
              </a:r>
              <a:r>
                <a:rPr lang="en-US" sz="2400" kern="1200"/>
                <a:t>n their “third” of the field</a:t>
              </a:r>
            </a:p>
          </p:txBody>
        </p:sp>
      </p:grpSp>
      <p:grpSp>
        <p:nvGrpSpPr>
          <p:cNvPr id="17" name="Group 16">
            <a:extLst>
              <a:ext uri="{FF2B5EF4-FFF2-40B4-BE49-F238E27FC236}">
                <a16:creationId xmlns:a16="http://schemas.microsoft.com/office/drawing/2014/main" id="{AC6C65B4-2FEA-E444-A98E-93BA0598D76B}"/>
              </a:ext>
            </a:extLst>
          </p:cNvPr>
          <p:cNvGrpSpPr/>
          <p:nvPr/>
        </p:nvGrpSpPr>
        <p:grpSpPr>
          <a:xfrm>
            <a:off x="2216085" y="4316543"/>
            <a:ext cx="3129844" cy="2387382"/>
            <a:chOff x="1592589" y="2120467"/>
            <a:chExt cx="1498416" cy="1420087"/>
          </a:xfrm>
          <a:scene3d>
            <a:camera prst="orthographicFront"/>
            <a:lightRig rig="flat" dir="t"/>
          </a:scene3d>
        </p:grpSpPr>
        <p:sp>
          <p:nvSpPr>
            <p:cNvPr id="18" name="Rounded Rectangle 17">
              <a:extLst>
                <a:ext uri="{FF2B5EF4-FFF2-40B4-BE49-F238E27FC236}">
                  <a16:creationId xmlns:a16="http://schemas.microsoft.com/office/drawing/2014/main" id="{8D9012AA-281A-524F-8992-7FDEBC3A5B48}"/>
                </a:ext>
              </a:extLst>
            </p:cNvPr>
            <p:cNvSpPr/>
            <p:nvPr/>
          </p:nvSpPr>
          <p:spPr>
            <a:xfrm>
              <a:off x="1592589" y="2120467"/>
              <a:ext cx="1498416" cy="1420087"/>
            </a:xfrm>
            <a:prstGeom prst="roundRect">
              <a:avLst/>
            </a:prstGeom>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19" name="Rounded Rectangle 10">
              <a:extLst>
                <a:ext uri="{FF2B5EF4-FFF2-40B4-BE49-F238E27FC236}">
                  <a16:creationId xmlns:a16="http://schemas.microsoft.com/office/drawing/2014/main" id="{60B7A428-E086-6441-8D67-0B17358EEE55}"/>
                </a:ext>
              </a:extLst>
            </p:cNvPr>
            <p:cNvSpPr txBox="1"/>
            <p:nvPr/>
          </p:nvSpPr>
          <p:spPr>
            <a:xfrm>
              <a:off x="1661912" y="2189790"/>
              <a:ext cx="1359770" cy="128144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2400" kern="1200"/>
                <a:t>Know when to release monitoring restart to partner</a:t>
              </a:r>
            </a:p>
          </p:txBody>
        </p:sp>
      </p:grpSp>
      <p:grpSp>
        <p:nvGrpSpPr>
          <p:cNvPr id="20" name="Group 19">
            <a:extLst>
              <a:ext uri="{FF2B5EF4-FFF2-40B4-BE49-F238E27FC236}">
                <a16:creationId xmlns:a16="http://schemas.microsoft.com/office/drawing/2014/main" id="{0C67657C-A798-4243-98F8-AA68CA129A9A}"/>
              </a:ext>
            </a:extLst>
          </p:cNvPr>
          <p:cNvGrpSpPr/>
          <p:nvPr/>
        </p:nvGrpSpPr>
        <p:grpSpPr>
          <a:xfrm>
            <a:off x="6319714" y="4303599"/>
            <a:ext cx="3122592" cy="2387382"/>
            <a:chOff x="874918" y="827999"/>
            <a:chExt cx="1727484" cy="1218685"/>
          </a:xfrm>
          <a:solidFill>
            <a:schemeClr val="bg1">
              <a:lumMod val="50000"/>
            </a:schemeClr>
          </a:solidFill>
          <a:scene3d>
            <a:camera prst="orthographicFront"/>
            <a:lightRig rig="flat" dir="t"/>
          </a:scene3d>
        </p:grpSpPr>
        <p:sp>
          <p:nvSpPr>
            <p:cNvPr id="21" name="Rounded Rectangle 20">
              <a:extLst>
                <a:ext uri="{FF2B5EF4-FFF2-40B4-BE49-F238E27FC236}">
                  <a16:creationId xmlns:a16="http://schemas.microsoft.com/office/drawing/2014/main" id="{DAAEBE02-8C3C-6147-BCFA-85412439000B}"/>
                </a:ext>
              </a:extLst>
            </p:cNvPr>
            <p:cNvSpPr/>
            <p:nvPr/>
          </p:nvSpPr>
          <p:spPr>
            <a:xfrm>
              <a:off x="874918" y="827999"/>
              <a:ext cx="1727484" cy="1218685"/>
            </a:xfrm>
            <a:prstGeom prst="roundRect">
              <a:avLst/>
            </a:prstGeom>
            <a:grpFill/>
            <a:sp3d prstMaterial="dkEdge">
              <a:bevelT w="8200" h="38100"/>
            </a:sp3d>
          </p:spPr>
          <p:style>
            <a:lnRef idx="0">
              <a:schemeClr val="lt1">
                <a:hueOff val="0"/>
                <a:satOff val="0"/>
                <a:lumOff val="0"/>
                <a:alphaOff val="0"/>
              </a:schemeClr>
            </a:lnRef>
            <a:fillRef idx="2">
              <a:schemeClr val="accent6">
                <a:hueOff val="0"/>
                <a:satOff val="0"/>
                <a:lumOff val="0"/>
                <a:alphaOff val="0"/>
              </a:schemeClr>
            </a:fillRef>
            <a:effectRef idx="1">
              <a:schemeClr val="accent6">
                <a:hueOff val="0"/>
                <a:satOff val="0"/>
                <a:lumOff val="0"/>
                <a:alphaOff val="0"/>
              </a:schemeClr>
            </a:effectRef>
            <a:fontRef idx="minor">
              <a:schemeClr val="dk1"/>
            </a:fontRef>
          </p:style>
        </p:sp>
        <p:sp>
          <p:nvSpPr>
            <p:cNvPr id="22" name="Rounded Rectangle 12">
              <a:extLst>
                <a:ext uri="{FF2B5EF4-FFF2-40B4-BE49-F238E27FC236}">
                  <a16:creationId xmlns:a16="http://schemas.microsoft.com/office/drawing/2014/main" id="{78BBB554-E371-3A4E-923F-52EF3F4B702A}"/>
                </a:ext>
              </a:extLst>
            </p:cNvPr>
            <p:cNvSpPr txBox="1"/>
            <p:nvPr/>
          </p:nvSpPr>
          <p:spPr>
            <a:xfrm>
              <a:off x="934409" y="887490"/>
              <a:ext cx="1608502" cy="1099703"/>
            </a:xfrm>
            <a:prstGeom prst="rect">
              <a:avLst/>
            </a:prstGeom>
            <a:grpFill/>
            <a:sp3d/>
          </p:spPr>
          <p:style>
            <a:lnRef idx="0">
              <a:scrgbClr r="0" g="0" b="0"/>
            </a:lnRef>
            <a:fillRef idx="0">
              <a:scrgbClr r="0" g="0" b="0"/>
            </a:fillRef>
            <a:effectRef idx="0">
              <a:scrgbClr r="0" g="0" b="0"/>
            </a:effectRef>
            <a:fontRef idx="minor">
              <a:schemeClr val="dk1"/>
            </a:fontRef>
          </p:style>
          <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2400" kern="1200">
                  <a:solidFill>
                    <a:schemeClr val="bg1"/>
                  </a:solidFill>
                </a:rPr>
                <a:t>Step up as Trail to manage restarts when your partner is transitioning to Lead</a:t>
              </a:r>
            </a:p>
          </p:txBody>
        </p:sp>
      </p:grpSp>
    </p:spTree>
    <p:extLst>
      <p:ext uri="{BB962C8B-B14F-4D97-AF65-F5344CB8AC3E}">
        <p14:creationId xmlns:p14="http://schemas.microsoft.com/office/powerpoint/2010/main" val="3690892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068FC2A-BF71-C946-B3AE-9E8138D757BD}"/>
              </a:ext>
            </a:extLst>
          </p:cNvPr>
          <p:cNvSpPr/>
          <p:nvPr/>
        </p:nvSpPr>
        <p:spPr>
          <a:xfrm>
            <a:off x="1573306" y="4753024"/>
            <a:ext cx="9045388" cy="1188552"/>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7" name="Rectangle 6">
            <a:extLst>
              <a:ext uri="{FF2B5EF4-FFF2-40B4-BE49-F238E27FC236}">
                <a16:creationId xmlns:a16="http://schemas.microsoft.com/office/drawing/2014/main" id="{B3A1EFDA-930C-494D-A791-44CAF58FE9EB}"/>
              </a:ext>
            </a:extLst>
          </p:cNvPr>
          <p:cNvSpPr/>
          <p:nvPr/>
        </p:nvSpPr>
        <p:spPr>
          <a:xfrm>
            <a:off x="1573306" y="685800"/>
            <a:ext cx="9045388" cy="14224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 name="Footer Placeholder 2">
            <a:extLst>
              <a:ext uri="{FF2B5EF4-FFF2-40B4-BE49-F238E27FC236}">
                <a16:creationId xmlns:a16="http://schemas.microsoft.com/office/drawing/2014/main" id="{5B0D0393-488B-C34A-A0DF-6630A28A2D64}"/>
              </a:ext>
            </a:extLst>
          </p:cNvPr>
          <p:cNvSpPr>
            <a:spLocks noGrp="1"/>
          </p:cNvSpPr>
          <p:nvPr>
            <p:ph type="ftr" sz="quarter" idx="4294967295"/>
          </p:nvPr>
        </p:nvSpPr>
        <p:spPr>
          <a:xfrm>
            <a:off x="0" y="6356350"/>
            <a:ext cx="3860800" cy="366713"/>
          </a:xfrm>
          <a:prstGeom prst="rect">
            <a:avLst/>
          </a:prstGeom>
        </p:spPr>
        <p:txBody>
          <a:bodyPr/>
          <a:lstStyle/>
          <a:p>
            <a:pPr defTabSz="1219170"/>
            <a:r>
              <a:rPr lang="en-US">
                <a:solidFill>
                  <a:prstClr val="white">
                    <a:tint val="75000"/>
                  </a:prstClr>
                </a:solidFill>
                <a:latin typeface="Calibri"/>
              </a:rPr>
              <a:t>USLACROSSE.ARBITERSPORTS.COM | USLACROSSE.ORG</a:t>
            </a:r>
          </a:p>
        </p:txBody>
      </p:sp>
      <p:sp>
        <p:nvSpPr>
          <p:cNvPr id="4" name="Rounded Rectangle 3">
            <a:extLst>
              <a:ext uri="{FF2B5EF4-FFF2-40B4-BE49-F238E27FC236}">
                <a16:creationId xmlns:a16="http://schemas.microsoft.com/office/drawing/2014/main" id="{50053E10-7D71-5544-81C7-0D0F6083FD1D}"/>
              </a:ext>
            </a:extLst>
          </p:cNvPr>
          <p:cNvSpPr/>
          <p:nvPr/>
        </p:nvSpPr>
        <p:spPr>
          <a:xfrm>
            <a:off x="1524000" y="916424"/>
            <a:ext cx="3556000" cy="1117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a:solidFill>
                  <a:prstClr val="white"/>
                </a:solidFill>
                <a:latin typeface="Calibri"/>
              </a:rPr>
              <a:t>Each official monitors restarts on their side of the field</a:t>
            </a:r>
          </a:p>
        </p:txBody>
      </p:sp>
      <p:sp>
        <p:nvSpPr>
          <p:cNvPr id="8" name="Rectangle 7">
            <a:extLst>
              <a:ext uri="{FF2B5EF4-FFF2-40B4-BE49-F238E27FC236}">
                <a16:creationId xmlns:a16="http://schemas.microsoft.com/office/drawing/2014/main" id="{2C435DE2-3E50-2249-A140-A6627F9DEB38}"/>
              </a:ext>
            </a:extLst>
          </p:cNvPr>
          <p:cNvSpPr/>
          <p:nvPr/>
        </p:nvSpPr>
        <p:spPr>
          <a:xfrm>
            <a:off x="1573306" y="2108200"/>
            <a:ext cx="2540000" cy="2638955"/>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Rectangle 9">
            <a:extLst>
              <a:ext uri="{FF2B5EF4-FFF2-40B4-BE49-F238E27FC236}">
                <a16:creationId xmlns:a16="http://schemas.microsoft.com/office/drawing/2014/main" id="{A5832D4C-47E4-4E4A-AB8F-6D05B50DBC1C}"/>
              </a:ext>
            </a:extLst>
          </p:cNvPr>
          <p:cNvSpPr/>
          <p:nvPr/>
        </p:nvSpPr>
        <p:spPr>
          <a:xfrm>
            <a:off x="8078694" y="2120096"/>
            <a:ext cx="2540000" cy="2638955"/>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6" name="Rounded Rectangle 5">
            <a:extLst>
              <a:ext uri="{FF2B5EF4-FFF2-40B4-BE49-F238E27FC236}">
                <a16:creationId xmlns:a16="http://schemas.microsoft.com/office/drawing/2014/main" id="{F3A339CB-53C0-684A-8ACD-09340230ADDD}"/>
              </a:ext>
            </a:extLst>
          </p:cNvPr>
          <p:cNvSpPr/>
          <p:nvPr/>
        </p:nvSpPr>
        <p:spPr>
          <a:xfrm>
            <a:off x="7518400" y="4381177"/>
            <a:ext cx="3759200" cy="11176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a:solidFill>
                  <a:prstClr val="black"/>
                </a:solidFill>
                <a:latin typeface="Calibri"/>
              </a:rPr>
              <a:t>Each official restarts play (whistle) in their CSA</a:t>
            </a:r>
          </a:p>
        </p:txBody>
      </p:sp>
      <p:sp>
        <p:nvSpPr>
          <p:cNvPr id="11" name="TextBox 10">
            <a:extLst>
              <a:ext uri="{FF2B5EF4-FFF2-40B4-BE49-F238E27FC236}">
                <a16:creationId xmlns:a16="http://schemas.microsoft.com/office/drawing/2014/main" id="{DFFB092F-A154-4420-993A-7F85A896BC2B}"/>
              </a:ext>
            </a:extLst>
          </p:cNvPr>
          <p:cNvSpPr txBox="1"/>
          <p:nvPr/>
        </p:nvSpPr>
        <p:spPr>
          <a:xfrm>
            <a:off x="609600" y="-112758"/>
            <a:ext cx="4448605"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Restarts</a:t>
            </a:r>
          </a:p>
        </p:txBody>
      </p:sp>
      <p:pic>
        <p:nvPicPr>
          <p:cNvPr id="12" name="Picture 11" descr="Logo, company name&#10;&#10;Description automatically generated">
            <a:extLst>
              <a:ext uri="{FF2B5EF4-FFF2-40B4-BE49-F238E27FC236}">
                <a16:creationId xmlns:a16="http://schemas.microsoft.com/office/drawing/2014/main" id="{B87C68E0-E420-4F9B-AA0C-3D3F9BED5714}"/>
              </a:ext>
            </a:extLst>
          </p:cNvPr>
          <p:cNvPicPr>
            <a:picLocks noChangeAspect="1"/>
          </p:cNvPicPr>
          <p:nvPr/>
        </p:nvPicPr>
        <p:blipFill>
          <a:blip r:embed="rId3"/>
          <a:stretch>
            <a:fillRect/>
          </a:stretch>
        </p:blipFill>
        <p:spPr>
          <a:xfrm>
            <a:off x="9911644" y="6018111"/>
            <a:ext cx="1994018" cy="811689"/>
          </a:xfrm>
          <a:prstGeom prst="rect">
            <a:avLst/>
          </a:prstGeom>
        </p:spPr>
      </p:pic>
    </p:spTree>
    <p:extLst>
      <p:ext uri="{BB962C8B-B14F-4D97-AF65-F5344CB8AC3E}">
        <p14:creationId xmlns:p14="http://schemas.microsoft.com/office/powerpoint/2010/main" val="3578873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539359163"/>
              </p:ext>
            </p:extLst>
          </p:nvPr>
        </p:nvGraphicFramePr>
        <p:xfrm>
          <a:off x="6397625" y="1330325"/>
          <a:ext cx="5794375"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8700762" y="6104310"/>
            <a:ext cx="305291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1219170"/>
            <a:r>
              <a:rPr lang="en-US" b="1">
                <a:solidFill>
                  <a:srgbClr val="FF0000"/>
                </a:solidFill>
                <a:latin typeface="Calibri"/>
              </a:rPr>
              <a:t>"Rule Reference” hand out</a:t>
            </a:r>
          </a:p>
        </p:txBody>
      </p:sp>
      <p:sp>
        <p:nvSpPr>
          <p:cNvPr id="6" name="TextBox 5">
            <a:extLst>
              <a:ext uri="{FF2B5EF4-FFF2-40B4-BE49-F238E27FC236}">
                <a16:creationId xmlns:a16="http://schemas.microsoft.com/office/drawing/2014/main" id="{BA80C2FE-788A-624F-B83F-B23C988101AC}"/>
              </a:ext>
            </a:extLst>
          </p:cNvPr>
          <p:cNvSpPr txBox="1"/>
          <p:nvPr/>
        </p:nvSpPr>
        <p:spPr>
          <a:xfrm>
            <a:off x="6096000" y="651085"/>
            <a:ext cx="4165600" cy="523220"/>
          </a:xfrm>
          <a:prstGeom prst="rect">
            <a:avLst/>
          </a:prstGeom>
          <a:noFill/>
        </p:spPr>
        <p:txBody>
          <a:bodyPr wrap="square" rtlCol="0">
            <a:spAutoFit/>
          </a:bodyPr>
          <a:lstStyle/>
          <a:p>
            <a:pPr algn="ctr" defTabSz="1219170"/>
            <a:r>
              <a:rPr lang="en-US" sz="2800" b="1" u="sng">
                <a:solidFill>
                  <a:srgbClr val="C00000"/>
                </a:solidFill>
                <a:latin typeface="Calibri"/>
              </a:rPr>
              <a:t>Types of Fouls</a:t>
            </a:r>
          </a:p>
        </p:txBody>
      </p:sp>
      <p:sp>
        <p:nvSpPr>
          <p:cNvPr id="7" name="TextBox 6">
            <a:extLst>
              <a:ext uri="{FF2B5EF4-FFF2-40B4-BE49-F238E27FC236}">
                <a16:creationId xmlns:a16="http://schemas.microsoft.com/office/drawing/2014/main" id="{9AB1302C-05AE-40E5-962B-86C51509BA46}"/>
              </a:ext>
            </a:extLst>
          </p:cNvPr>
          <p:cNvSpPr txBox="1"/>
          <p:nvPr/>
        </p:nvSpPr>
        <p:spPr>
          <a:xfrm>
            <a:off x="564404" y="142756"/>
            <a:ext cx="8136358"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Making the Call</a:t>
            </a:r>
          </a:p>
        </p:txBody>
      </p:sp>
      <p:pic>
        <p:nvPicPr>
          <p:cNvPr id="8" name="Picture 7" descr="A picture containing person, outdoor, sport&#10;&#10;Description automatically generated">
            <a:extLst>
              <a:ext uri="{FF2B5EF4-FFF2-40B4-BE49-F238E27FC236}">
                <a16:creationId xmlns:a16="http://schemas.microsoft.com/office/drawing/2014/main" id="{CF92AFFD-3966-EB4D-80FA-AA2F26743D5F}"/>
              </a:ext>
            </a:extLst>
          </p:cNvPr>
          <p:cNvPicPr>
            <a:picLocks noChangeAspect="1"/>
          </p:cNvPicPr>
          <p:nvPr/>
        </p:nvPicPr>
        <p:blipFill>
          <a:blip r:embed="rId8"/>
          <a:stretch>
            <a:fillRect/>
          </a:stretch>
        </p:blipFill>
        <p:spPr>
          <a:xfrm>
            <a:off x="1290545" y="1155747"/>
            <a:ext cx="3927508" cy="4700541"/>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224137285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dgm id="{65BC2FE5-ED11-4DD9-A92F-2506C320EAEE}"/>
                                            </p:graphicEl>
                                          </p:spTgt>
                                        </p:tgtEl>
                                        <p:attrNameLst>
                                          <p:attrName>style.visibility</p:attrName>
                                        </p:attrNameLst>
                                      </p:cBhvr>
                                      <p:to>
                                        <p:strVal val="visible"/>
                                      </p:to>
                                    </p:set>
                                    <p:animEffect transition="in" filter="wipe(down)">
                                      <p:cBhvr>
                                        <p:cTn id="7" dur="500"/>
                                        <p:tgtEl>
                                          <p:spTgt spid="4">
                                            <p:graphicEl>
                                              <a:dgm id="{65BC2FE5-ED11-4DD9-A92F-2506C320EAEE}"/>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dgm id="{DB0A06F0-4220-4F19-96BE-69CCB3EDFE35}"/>
                                            </p:graphicEl>
                                          </p:spTgt>
                                        </p:tgtEl>
                                        <p:attrNameLst>
                                          <p:attrName>style.visibility</p:attrName>
                                        </p:attrNameLst>
                                      </p:cBhvr>
                                      <p:to>
                                        <p:strVal val="visible"/>
                                      </p:to>
                                    </p:set>
                                    <p:animEffect transition="in" filter="wipe(down)">
                                      <p:cBhvr>
                                        <p:cTn id="11" dur="500"/>
                                        <p:tgtEl>
                                          <p:spTgt spid="4">
                                            <p:graphicEl>
                                              <a:dgm id="{DB0A06F0-4220-4F19-96BE-69CCB3EDFE35}"/>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dgm id="{5D851B53-F589-4800-B5DD-AB37EC9D7B9D}"/>
                                            </p:graphicEl>
                                          </p:spTgt>
                                        </p:tgtEl>
                                        <p:attrNameLst>
                                          <p:attrName>style.visibility</p:attrName>
                                        </p:attrNameLst>
                                      </p:cBhvr>
                                      <p:to>
                                        <p:strVal val="visible"/>
                                      </p:to>
                                    </p:set>
                                    <p:animEffect transition="in" filter="wipe(down)">
                                      <p:cBhvr>
                                        <p:cTn id="15" dur="500"/>
                                        <p:tgtEl>
                                          <p:spTgt spid="4">
                                            <p:graphicEl>
                                              <a:dgm id="{5D851B53-F589-4800-B5DD-AB37EC9D7B9D}"/>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4">
                                            <p:graphicEl>
                                              <a:dgm id="{C037CA70-5835-436E-8233-2F28E91B15BC}"/>
                                            </p:graphicEl>
                                          </p:spTgt>
                                        </p:tgtEl>
                                        <p:attrNameLst>
                                          <p:attrName>style.visibility</p:attrName>
                                        </p:attrNameLst>
                                      </p:cBhvr>
                                      <p:to>
                                        <p:strVal val="visible"/>
                                      </p:to>
                                    </p:set>
                                    <p:animEffect transition="in" filter="wipe(down)">
                                      <p:cBhvr>
                                        <p:cTn id="19" dur="500"/>
                                        <p:tgtEl>
                                          <p:spTgt spid="4">
                                            <p:graphicEl>
                                              <a:dgm id="{C037CA70-5835-436E-8233-2F28E91B15BC}"/>
                                            </p:graphic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4">
                                            <p:graphicEl>
                                              <a:dgm id="{4A39D131-751E-4102-9A92-8F361AD84F98}"/>
                                            </p:graphicEl>
                                          </p:spTgt>
                                        </p:tgtEl>
                                        <p:attrNameLst>
                                          <p:attrName>style.visibility</p:attrName>
                                        </p:attrNameLst>
                                      </p:cBhvr>
                                      <p:to>
                                        <p:strVal val="visible"/>
                                      </p:to>
                                    </p:set>
                                    <p:animEffect transition="in" filter="wipe(down)">
                                      <p:cBhvr>
                                        <p:cTn id="23" dur="500"/>
                                        <p:tgtEl>
                                          <p:spTgt spid="4">
                                            <p:graphicEl>
                                              <a:dgm id="{4A39D131-751E-4102-9A92-8F361AD84F98}"/>
                                            </p:graphic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
                                            <p:graphicEl>
                                              <a:dgm id="{0FB64A27-A2FC-46C1-9F1C-DBD0D60EFFCD}"/>
                                            </p:graphicEl>
                                          </p:spTgt>
                                        </p:tgtEl>
                                        <p:attrNameLst>
                                          <p:attrName>style.visibility</p:attrName>
                                        </p:attrNameLst>
                                      </p:cBhvr>
                                      <p:to>
                                        <p:strVal val="visible"/>
                                      </p:to>
                                    </p:set>
                                    <p:animEffect transition="in" filter="wipe(down)">
                                      <p:cBhvr>
                                        <p:cTn id="27" dur="500"/>
                                        <p:tgtEl>
                                          <p:spTgt spid="4">
                                            <p:graphicEl>
                                              <a:dgm id="{0FB64A27-A2FC-46C1-9F1C-DBD0D60EFFCD}"/>
                                            </p:graphic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4">
                                            <p:graphicEl>
                                              <a:dgm id="{B7162AB7-5A4B-4553-B55E-2D554D41EEEE}"/>
                                            </p:graphicEl>
                                          </p:spTgt>
                                        </p:tgtEl>
                                        <p:attrNameLst>
                                          <p:attrName>style.visibility</p:attrName>
                                        </p:attrNameLst>
                                      </p:cBhvr>
                                      <p:to>
                                        <p:strVal val="visible"/>
                                      </p:to>
                                    </p:set>
                                    <p:animEffect transition="in" filter="wipe(down)">
                                      <p:cBhvr>
                                        <p:cTn id="31" dur="500"/>
                                        <p:tgtEl>
                                          <p:spTgt spid="4">
                                            <p:graphicEl>
                                              <a:dgm id="{B7162AB7-5A4B-4553-B55E-2D554D41EEEE}"/>
                                            </p:graphic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4">
                                            <p:graphicEl>
                                              <a:dgm id="{4F8D65A6-1999-43CF-B883-6838F3E5C376}"/>
                                            </p:graphicEl>
                                          </p:spTgt>
                                        </p:tgtEl>
                                        <p:attrNameLst>
                                          <p:attrName>style.visibility</p:attrName>
                                        </p:attrNameLst>
                                      </p:cBhvr>
                                      <p:to>
                                        <p:strVal val="visible"/>
                                      </p:to>
                                    </p:set>
                                    <p:animEffect transition="in" filter="wipe(down)">
                                      <p:cBhvr>
                                        <p:cTn id="35" dur="500"/>
                                        <p:tgtEl>
                                          <p:spTgt spid="4">
                                            <p:graphicEl>
                                              <a:dgm id="{4F8D65A6-1999-43CF-B883-6838F3E5C376}"/>
                                            </p:graphic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4">
                                            <p:graphicEl>
                                              <a:dgm id="{28953B8B-7487-487C-8F09-B8159C90B1C4}"/>
                                            </p:graphicEl>
                                          </p:spTgt>
                                        </p:tgtEl>
                                        <p:attrNameLst>
                                          <p:attrName>style.visibility</p:attrName>
                                        </p:attrNameLst>
                                      </p:cBhvr>
                                      <p:to>
                                        <p:strVal val="visible"/>
                                      </p:to>
                                    </p:set>
                                    <p:animEffect transition="in" filter="wipe(down)">
                                      <p:cBhvr>
                                        <p:cTn id="39" dur="500"/>
                                        <p:tgtEl>
                                          <p:spTgt spid="4">
                                            <p:graphicEl>
                                              <a:dgm id="{28953B8B-7487-487C-8F09-B8159C90B1C4}"/>
                                            </p:graphicEl>
                                          </p:spTgt>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4">
                                            <p:graphicEl>
                                              <a:dgm id="{CFEA369F-4E38-4F9E-ADED-1965B197528D}"/>
                                            </p:graphicEl>
                                          </p:spTgt>
                                        </p:tgtEl>
                                        <p:attrNameLst>
                                          <p:attrName>style.visibility</p:attrName>
                                        </p:attrNameLst>
                                      </p:cBhvr>
                                      <p:to>
                                        <p:strVal val="visible"/>
                                      </p:to>
                                    </p:set>
                                    <p:animEffect transition="in" filter="wipe(down)">
                                      <p:cBhvr>
                                        <p:cTn id="43" dur="500"/>
                                        <p:tgtEl>
                                          <p:spTgt spid="4">
                                            <p:graphicEl>
                                              <a:dgm id="{CFEA369F-4E38-4F9E-ADED-1965B197528D}"/>
                                            </p:graphicEl>
                                          </p:spTgt>
                                        </p:tgtEl>
                                      </p:cBhvr>
                                    </p:animEffect>
                                  </p:childTnLst>
                                </p:cTn>
                              </p:par>
                            </p:childTnLst>
                          </p:cTn>
                        </p:par>
                        <p:par>
                          <p:cTn id="44" fill="hold">
                            <p:stCondLst>
                              <p:cond delay="5000"/>
                            </p:stCondLst>
                            <p:childTnLst>
                              <p:par>
                                <p:cTn id="45" presetID="2" presetClass="entr" presetSubtype="4" fill="hold" grpId="0" nodeType="afterEffect">
                                  <p:stCondLst>
                                    <p:cond delay="300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83914" y="2126512"/>
            <a:ext cx="4677158" cy="355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99340F4-9A93-B641-8A2F-DB6306F7F56D}"/>
              </a:ext>
            </a:extLst>
          </p:cNvPr>
          <p:cNvSpPr txBox="1"/>
          <p:nvPr/>
        </p:nvSpPr>
        <p:spPr>
          <a:xfrm>
            <a:off x="6453042" y="1323910"/>
            <a:ext cx="4775200" cy="4154984"/>
          </a:xfrm>
          <a:prstGeom prst="rect">
            <a:avLst/>
          </a:prstGeom>
          <a:noFill/>
        </p:spPr>
        <p:txBody>
          <a:bodyPr wrap="square" rtlCol="0">
            <a:spAutoFit/>
          </a:bodyPr>
          <a:lstStyle/>
          <a:p>
            <a:pPr algn="ctr" defTabSz="1219170"/>
            <a:r>
              <a:rPr lang="en-US" sz="2400" b="1" u="sng">
                <a:solidFill>
                  <a:srgbClr val="C00000"/>
                </a:solidFill>
                <a:latin typeface="Calibri"/>
              </a:rPr>
              <a:t>Three Seconds Violation</a:t>
            </a:r>
            <a:endParaRPr lang="en-US" sz="2400">
              <a:solidFill>
                <a:srgbClr val="C00000"/>
              </a:solidFill>
              <a:latin typeface="Calibri"/>
            </a:endParaRPr>
          </a:p>
          <a:p>
            <a:pPr defTabSz="1219170"/>
            <a:endParaRPr lang="en-US" sz="2400">
              <a:solidFill>
                <a:srgbClr val="00205B"/>
              </a:solidFill>
              <a:latin typeface="Calibri"/>
            </a:endParaRPr>
          </a:p>
          <a:p>
            <a:pPr defTabSz="1219170"/>
            <a:r>
              <a:rPr lang="en-US" sz="2400">
                <a:solidFill>
                  <a:srgbClr val="00205B"/>
                </a:solidFill>
                <a:latin typeface="Calibri"/>
              </a:rPr>
              <a:t>What are the parameters?</a:t>
            </a:r>
          </a:p>
          <a:p>
            <a:pPr defTabSz="1219170"/>
            <a:endParaRPr lang="en-US" sz="2400">
              <a:solidFill>
                <a:srgbClr val="00205B"/>
              </a:solidFill>
              <a:latin typeface="Calibri"/>
            </a:endParaRPr>
          </a:p>
          <a:p>
            <a:pPr marL="380990" indent="-380990" defTabSz="1219170">
              <a:buFont typeface="Arial" panose="020B0604020202020204" pitchFamily="34" charset="0"/>
              <a:buChar char="•"/>
            </a:pPr>
            <a:r>
              <a:rPr lang="en-US" sz="2400">
                <a:solidFill>
                  <a:srgbClr val="00205B"/>
                </a:solidFill>
                <a:latin typeface="Calibri"/>
              </a:rPr>
              <a:t>Marking “within a stick’s length”</a:t>
            </a:r>
          </a:p>
          <a:p>
            <a:pPr marL="380990" indent="-380990" defTabSz="1219170">
              <a:buFont typeface="Arial" panose="020B0604020202020204" pitchFamily="34" charset="0"/>
              <a:buChar char="•"/>
            </a:pPr>
            <a:r>
              <a:rPr lang="en-US" sz="2400">
                <a:solidFill>
                  <a:srgbClr val="00205B"/>
                </a:solidFill>
                <a:latin typeface="Calibri"/>
              </a:rPr>
              <a:t>Marking Ball Carrier &amp; Marking Non-Ball Players</a:t>
            </a:r>
          </a:p>
          <a:p>
            <a:pPr marL="380990" indent="-380990" defTabSz="1219170">
              <a:buFont typeface="Arial" panose="020B0604020202020204" pitchFamily="34" charset="0"/>
              <a:buChar char="•"/>
            </a:pPr>
            <a:r>
              <a:rPr lang="en-US" sz="2400">
                <a:solidFill>
                  <a:srgbClr val="00205B"/>
                </a:solidFill>
                <a:latin typeface="Calibri"/>
              </a:rPr>
              <a:t>When to start and stop the count</a:t>
            </a:r>
          </a:p>
          <a:p>
            <a:pPr marL="380990" indent="-380990" defTabSz="1219170">
              <a:buFont typeface="Arial" panose="020B0604020202020204" pitchFamily="34" charset="0"/>
              <a:buChar char="•"/>
            </a:pPr>
            <a:r>
              <a:rPr lang="en-US" sz="2400">
                <a:solidFill>
                  <a:srgbClr val="00205B"/>
                </a:solidFill>
                <a:latin typeface="Calibri"/>
              </a:rPr>
              <a:t>Person-to-Person Defense</a:t>
            </a:r>
          </a:p>
          <a:p>
            <a:pPr marL="380990" indent="-380990" defTabSz="1219170">
              <a:buFont typeface="Arial" panose="020B0604020202020204" pitchFamily="34" charset="0"/>
              <a:buChar char="•"/>
            </a:pPr>
            <a:r>
              <a:rPr lang="en-US" sz="2400">
                <a:solidFill>
                  <a:srgbClr val="00205B"/>
                </a:solidFill>
                <a:latin typeface="Calibri"/>
              </a:rPr>
              <a:t>Zone Defense</a:t>
            </a:r>
          </a:p>
          <a:p>
            <a:pPr defTabSz="1219170"/>
            <a:endParaRPr lang="en-US" sz="2400">
              <a:solidFill>
                <a:prstClr val="white"/>
              </a:solidFill>
              <a:latin typeface="Calibri"/>
            </a:endParaRPr>
          </a:p>
        </p:txBody>
      </p:sp>
      <p:sp>
        <p:nvSpPr>
          <p:cNvPr id="6" name="TextBox 5">
            <a:extLst>
              <a:ext uri="{FF2B5EF4-FFF2-40B4-BE49-F238E27FC236}">
                <a16:creationId xmlns:a16="http://schemas.microsoft.com/office/drawing/2014/main" id="{51B244C7-2F50-A448-93F0-30FEC74364BC}"/>
              </a:ext>
            </a:extLst>
          </p:cNvPr>
          <p:cNvSpPr txBox="1"/>
          <p:nvPr/>
        </p:nvSpPr>
        <p:spPr>
          <a:xfrm>
            <a:off x="1319663" y="1323910"/>
            <a:ext cx="3605660" cy="830997"/>
          </a:xfrm>
          <a:prstGeom prst="rect">
            <a:avLst/>
          </a:prstGeom>
          <a:noFill/>
        </p:spPr>
        <p:txBody>
          <a:bodyPr wrap="square" rtlCol="0">
            <a:spAutoFit/>
          </a:bodyPr>
          <a:lstStyle/>
          <a:p>
            <a:pPr algn="ctr" defTabSz="1219170"/>
            <a:r>
              <a:rPr lang="en-US" sz="2400" b="1" u="sng">
                <a:solidFill>
                  <a:srgbClr val="C00000"/>
                </a:solidFill>
                <a:latin typeface="Calibri"/>
              </a:rPr>
              <a:t>Shooting Space</a:t>
            </a:r>
            <a:endParaRPr lang="en-US" sz="2400">
              <a:solidFill>
                <a:srgbClr val="C00000"/>
              </a:solidFill>
              <a:latin typeface="Calibri"/>
            </a:endParaRPr>
          </a:p>
          <a:p>
            <a:pPr defTabSz="1219170"/>
            <a:r>
              <a:rPr lang="en-US" sz="2400">
                <a:solidFill>
                  <a:srgbClr val="C00000"/>
                </a:solidFill>
                <a:latin typeface="Calibri"/>
              </a:rPr>
              <a:t>What is the definition? </a:t>
            </a:r>
          </a:p>
        </p:txBody>
      </p:sp>
      <p:sp>
        <p:nvSpPr>
          <p:cNvPr id="8" name="TextBox 7">
            <a:extLst>
              <a:ext uri="{FF2B5EF4-FFF2-40B4-BE49-F238E27FC236}">
                <a16:creationId xmlns:a16="http://schemas.microsoft.com/office/drawing/2014/main" id="{A835AF47-D321-1946-A7FF-BCD9737A94F0}"/>
              </a:ext>
            </a:extLst>
          </p:cNvPr>
          <p:cNvSpPr txBox="1"/>
          <p:nvPr/>
        </p:nvSpPr>
        <p:spPr>
          <a:xfrm>
            <a:off x="1014862" y="5684493"/>
            <a:ext cx="3910461" cy="830997"/>
          </a:xfrm>
          <a:prstGeom prst="rect">
            <a:avLst/>
          </a:prstGeom>
          <a:noFill/>
        </p:spPr>
        <p:txBody>
          <a:bodyPr wrap="square" rtlCol="0">
            <a:spAutoFit/>
          </a:bodyPr>
          <a:lstStyle/>
          <a:p>
            <a:pPr marL="380990" indent="-380990" defTabSz="1219170">
              <a:buFont typeface="Arial" panose="020B0604020202020204" pitchFamily="34" charset="0"/>
              <a:buChar char="•"/>
            </a:pPr>
            <a:r>
              <a:rPr lang="en-US" sz="2400">
                <a:solidFill>
                  <a:srgbClr val="00205B"/>
                </a:solidFill>
                <a:latin typeface="Calibri"/>
              </a:rPr>
              <a:t>FSG and the zone defense</a:t>
            </a:r>
          </a:p>
          <a:p>
            <a:pPr marL="380990" indent="-380990" defTabSz="1219170">
              <a:buFont typeface="Arial" panose="020B0604020202020204" pitchFamily="34" charset="0"/>
              <a:buChar char="•"/>
            </a:pPr>
            <a:r>
              <a:rPr lang="en-US" sz="2400">
                <a:solidFill>
                  <a:srgbClr val="00205B"/>
                </a:solidFill>
                <a:latin typeface="Calibri"/>
              </a:rPr>
              <a:t>Umpire responsibilities</a:t>
            </a:r>
          </a:p>
        </p:txBody>
      </p:sp>
      <p:sp>
        <p:nvSpPr>
          <p:cNvPr id="7" name="TextBox 6">
            <a:extLst>
              <a:ext uri="{FF2B5EF4-FFF2-40B4-BE49-F238E27FC236}">
                <a16:creationId xmlns:a16="http://schemas.microsoft.com/office/drawing/2014/main" id="{4D3C2932-4A7B-4695-B2B1-22A3104C7E53}"/>
              </a:ext>
            </a:extLst>
          </p:cNvPr>
          <p:cNvSpPr txBox="1"/>
          <p:nvPr/>
        </p:nvSpPr>
        <p:spPr>
          <a:xfrm>
            <a:off x="83053" y="316459"/>
            <a:ext cx="12025893"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Understanding the Two “Illegal Defensive Position” Fouls</a:t>
            </a:r>
          </a:p>
        </p:txBody>
      </p:sp>
    </p:spTree>
    <p:extLst>
      <p:ext uri="{BB962C8B-B14F-4D97-AF65-F5344CB8AC3E}">
        <p14:creationId xmlns:p14="http://schemas.microsoft.com/office/powerpoint/2010/main" val="39287696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703286-A889-41EB-B7D5-A7E151972858}"/>
              </a:ext>
            </a:extLst>
          </p:cNvPr>
          <p:cNvSpPr txBox="1"/>
          <p:nvPr/>
        </p:nvSpPr>
        <p:spPr>
          <a:xfrm>
            <a:off x="358019" y="287877"/>
            <a:ext cx="8136358"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Minor Fouls</a:t>
            </a:r>
          </a:p>
        </p:txBody>
      </p:sp>
      <p:sp>
        <p:nvSpPr>
          <p:cNvPr id="7" name="TextBox 6">
            <a:extLst>
              <a:ext uri="{FF2B5EF4-FFF2-40B4-BE49-F238E27FC236}">
                <a16:creationId xmlns:a16="http://schemas.microsoft.com/office/drawing/2014/main" id="{A6809D05-5CE4-4A5A-8E2A-CC58985DE315}"/>
              </a:ext>
            </a:extLst>
          </p:cNvPr>
          <p:cNvSpPr txBox="1"/>
          <p:nvPr/>
        </p:nvSpPr>
        <p:spPr>
          <a:xfrm>
            <a:off x="520753" y="970145"/>
            <a:ext cx="11150491" cy="954107"/>
          </a:xfrm>
          <a:prstGeom prst="rect">
            <a:avLst/>
          </a:prstGeom>
          <a:noFill/>
        </p:spPr>
        <p:txBody>
          <a:bodyPr wrap="square" rtlCol="0">
            <a:spAutoFit/>
          </a:bodyPr>
          <a:lstStyle/>
          <a:p>
            <a:pPr algn="ctr"/>
            <a:r>
              <a:rPr lang="en-US" sz="2800" b="1" i="0" spc="100" baseline="0">
                <a:solidFill>
                  <a:srgbClr val="C8102E"/>
                </a:solidFill>
              </a:rPr>
              <a:t>Fouls that have minimal on safety of play, </a:t>
            </a:r>
          </a:p>
          <a:p>
            <a:pPr algn="ctr"/>
            <a:r>
              <a:rPr lang="en-US" sz="2800" b="1" i="0" spc="100" baseline="0">
                <a:solidFill>
                  <a:srgbClr val="C8102E"/>
                </a:solidFill>
              </a:rPr>
              <a:t>but unfairly interfere with play</a:t>
            </a:r>
          </a:p>
        </p:txBody>
      </p:sp>
      <p:sp>
        <p:nvSpPr>
          <p:cNvPr id="2" name="Rectangle 1">
            <a:extLst>
              <a:ext uri="{FF2B5EF4-FFF2-40B4-BE49-F238E27FC236}">
                <a16:creationId xmlns:a16="http://schemas.microsoft.com/office/drawing/2014/main" id="{1026ECDB-07A0-0340-A8C1-C5DE9F4A3B07}"/>
              </a:ext>
            </a:extLst>
          </p:cNvPr>
          <p:cNvSpPr/>
          <p:nvPr/>
        </p:nvSpPr>
        <p:spPr>
          <a:xfrm>
            <a:off x="358019" y="1957389"/>
            <a:ext cx="3444949" cy="3878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200"/>
              <a:t>Covering</a:t>
            </a:r>
          </a:p>
          <a:p>
            <a:pPr lvl="0"/>
            <a:r>
              <a:rPr lang="en-US" sz="2200"/>
              <a:t>Empty stick check</a:t>
            </a:r>
          </a:p>
          <a:p>
            <a:pPr lvl="0"/>
            <a:r>
              <a:rPr lang="en-US" sz="2200"/>
              <a:t>Warding</a:t>
            </a:r>
          </a:p>
          <a:p>
            <a:pPr lvl="0"/>
            <a:r>
              <a:rPr lang="en-US" sz="2200"/>
              <a:t>Playing from out </a:t>
            </a:r>
          </a:p>
          <a:p>
            <a:pPr lvl="0"/>
            <a:r>
              <a:rPr lang="en-US" sz="2200"/>
              <a:t>    of bounds</a:t>
            </a:r>
          </a:p>
          <a:p>
            <a:pPr lvl="0"/>
            <a:r>
              <a:rPr lang="en-US" sz="2200"/>
              <a:t>Hand Ball  </a:t>
            </a:r>
          </a:p>
        </p:txBody>
      </p:sp>
      <p:sp>
        <p:nvSpPr>
          <p:cNvPr id="8" name="Rectangle 7">
            <a:extLst>
              <a:ext uri="{FF2B5EF4-FFF2-40B4-BE49-F238E27FC236}">
                <a16:creationId xmlns:a16="http://schemas.microsoft.com/office/drawing/2014/main" id="{EB669ED1-5D3A-9747-B660-4E2794EB8385}"/>
              </a:ext>
            </a:extLst>
          </p:cNvPr>
          <p:cNvSpPr/>
          <p:nvPr/>
        </p:nvSpPr>
        <p:spPr>
          <a:xfrm>
            <a:off x="4373525" y="2421777"/>
            <a:ext cx="3444949" cy="34137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200"/>
              <a:t>Illegal substitution</a:t>
            </a:r>
          </a:p>
          <a:p>
            <a:pPr lvl="0"/>
            <a:r>
              <a:rPr lang="en-US" sz="2200"/>
              <a:t>Delay of Game</a:t>
            </a:r>
          </a:p>
          <a:p>
            <a:pPr lvl="0"/>
            <a:r>
              <a:rPr lang="en-US" sz="2200"/>
              <a:t>3</a:t>
            </a:r>
            <a:r>
              <a:rPr lang="en-US" sz="2200" baseline="30000"/>
              <a:t>rd</a:t>
            </a:r>
            <a:r>
              <a:rPr lang="en-US" sz="2200"/>
              <a:t> request to check </a:t>
            </a:r>
          </a:p>
          <a:p>
            <a:pPr lvl="0"/>
            <a:r>
              <a:rPr lang="en-US" sz="2200"/>
              <a:t>  a stick that is legal</a:t>
            </a:r>
          </a:p>
          <a:p>
            <a:pPr lvl="0"/>
            <a:r>
              <a:rPr lang="en-US" sz="2200"/>
              <a:t>Illegal Re-entry</a:t>
            </a:r>
          </a:p>
        </p:txBody>
      </p:sp>
      <p:sp>
        <p:nvSpPr>
          <p:cNvPr id="9" name="Rectangle 8">
            <a:extLst>
              <a:ext uri="{FF2B5EF4-FFF2-40B4-BE49-F238E27FC236}">
                <a16:creationId xmlns:a16="http://schemas.microsoft.com/office/drawing/2014/main" id="{BF120CBB-9E40-914E-8772-A3C5CC1B66DF}"/>
              </a:ext>
            </a:extLst>
          </p:cNvPr>
          <p:cNvSpPr/>
          <p:nvPr/>
        </p:nvSpPr>
        <p:spPr>
          <a:xfrm>
            <a:off x="8389032" y="2762791"/>
            <a:ext cx="3444949" cy="3072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200"/>
              <a:t>Crosse </a:t>
            </a:r>
          </a:p>
          <a:p>
            <a:pPr lvl="0"/>
            <a:r>
              <a:rPr lang="en-US" sz="2200"/>
              <a:t>Mouth guard </a:t>
            </a:r>
          </a:p>
          <a:p>
            <a:pPr lvl="0"/>
            <a:r>
              <a:rPr lang="en-US" sz="2200"/>
              <a:t>Goggles</a:t>
            </a:r>
          </a:p>
          <a:p>
            <a:pPr lvl="0"/>
            <a:r>
              <a:rPr lang="en-US" sz="2200"/>
              <a:t>Uniform</a:t>
            </a:r>
          </a:p>
          <a:p>
            <a:pPr lvl="0"/>
            <a:r>
              <a:rPr lang="en-US" sz="2200"/>
              <a:t>Jewelry</a:t>
            </a:r>
          </a:p>
        </p:txBody>
      </p:sp>
      <p:sp>
        <p:nvSpPr>
          <p:cNvPr id="3" name="TextBox 2">
            <a:extLst>
              <a:ext uri="{FF2B5EF4-FFF2-40B4-BE49-F238E27FC236}">
                <a16:creationId xmlns:a16="http://schemas.microsoft.com/office/drawing/2014/main" id="{96B64E4B-44D9-CE4A-A947-D16CCFF99593}"/>
              </a:ext>
            </a:extLst>
          </p:cNvPr>
          <p:cNvSpPr txBox="1"/>
          <p:nvPr/>
        </p:nvSpPr>
        <p:spPr>
          <a:xfrm>
            <a:off x="7206997" y="2762791"/>
            <a:ext cx="646331" cy="2924546"/>
          </a:xfrm>
          <a:prstGeom prst="rect">
            <a:avLst/>
          </a:prstGeom>
          <a:noFill/>
        </p:spPr>
        <p:txBody>
          <a:bodyPr vert="vert270" wrap="square" rtlCol="0">
            <a:spAutoFit/>
          </a:bodyPr>
          <a:lstStyle/>
          <a:p>
            <a:r>
              <a:rPr lang="en-US" sz="3000" b="1"/>
              <a:t>Procedural Errors</a:t>
            </a:r>
          </a:p>
        </p:txBody>
      </p:sp>
      <p:sp>
        <p:nvSpPr>
          <p:cNvPr id="10" name="TextBox 9">
            <a:extLst>
              <a:ext uri="{FF2B5EF4-FFF2-40B4-BE49-F238E27FC236}">
                <a16:creationId xmlns:a16="http://schemas.microsoft.com/office/drawing/2014/main" id="{B6641584-E586-ED48-920F-A17AEEC6B10E}"/>
              </a:ext>
            </a:extLst>
          </p:cNvPr>
          <p:cNvSpPr txBox="1"/>
          <p:nvPr/>
        </p:nvSpPr>
        <p:spPr>
          <a:xfrm>
            <a:off x="3101324" y="2421777"/>
            <a:ext cx="646331" cy="2604179"/>
          </a:xfrm>
          <a:prstGeom prst="rect">
            <a:avLst/>
          </a:prstGeom>
          <a:noFill/>
        </p:spPr>
        <p:txBody>
          <a:bodyPr vert="vert270" wrap="square" rtlCol="0">
            <a:spAutoFit/>
          </a:bodyPr>
          <a:lstStyle/>
          <a:p>
            <a:r>
              <a:rPr lang="en-US" sz="3000" b="1" spc="300"/>
              <a:t>Misplays</a:t>
            </a:r>
          </a:p>
        </p:txBody>
      </p:sp>
      <p:sp>
        <p:nvSpPr>
          <p:cNvPr id="11" name="TextBox 10">
            <a:extLst>
              <a:ext uri="{FF2B5EF4-FFF2-40B4-BE49-F238E27FC236}">
                <a16:creationId xmlns:a16="http://schemas.microsoft.com/office/drawing/2014/main" id="{5F82F9F0-C671-8640-B963-69B5D2E4C031}"/>
              </a:ext>
            </a:extLst>
          </p:cNvPr>
          <p:cNvSpPr txBox="1"/>
          <p:nvPr/>
        </p:nvSpPr>
        <p:spPr>
          <a:xfrm>
            <a:off x="11024913" y="2762791"/>
            <a:ext cx="646331" cy="2924546"/>
          </a:xfrm>
          <a:prstGeom prst="rect">
            <a:avLst/>
          </a:prstGeom>
          <a:noFill/>
        </p:spPr>
        <p:txBody>
          <a:bodyPr vert="vert270" wrap="square" rtlCol="0">
            <a:spAutoFit/>
          </a:bodyPr>
          <a:lstStyle/>
          <a:p>
            <a:r>
              <a:rPr lang="en-US" sz="3000" b="1"/>
              <a:t>Illegal Equipment</a:t>
            </a:r>
          </a:p>
        </p:txBody>
      </p:sp>
    </p:spTree>
    <p:extLst>
      <p:ext uri="{BB962C8B-B14F-4D97-AF65-F5344CB8AC3E}">
        <p14:creationId xmlns:p14="http://schemas.microsoft.com/office/powerpoint/2010/main" val="8235178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FA5677-8857-4A34-A77E-D062630B83C7}"/>
              </a:ext>
            </a:extLst>
          </p:cNvPr>
          <p:cNvSpPr txBox="1"/>
          <p:nvPr/>
        </p:nvSpPr>
        <p:spPr>
          <a:xfrm>
            <a:off x="612531" y="266015"/>
            <a:ext cx="9283499"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Questions You May Have as a New Official</a:t>
            </a:r>
          </a:p>
        </p:txBody>
      </p:sp>
      <p:pic>
        <p:nvPicPr>
          <p:cNvPr id="9" name="Picture 8" descr="A group of girls on a field&#10;&#10;Description automatically generated with medium confidence">
            <a:extLst>
              <a:ext uri="{FF2B5EF4-FFF2-40B4-BE49-F238E27FC236}">
                <a16:creationId xmlns:a16="http://schemas.microsoft.com/office/drawing/2014/main" id="{63F42838-2F99-4F6E-B311-16C91853F8A0}"/>
              </a:ext>
            </a:extLst>
          </p:cNvPr>
          <p:cNvPicPr>
            <a:picLocks noChangeAspect="1"/>
          </p:cNvPicPr>
          <p:nvPr/>
        </p:nvPicPr>
        <p:blipFill>
          <a:blip r:embed="rId2"/>
          <a:stretch>
            <a:fillRect/>
          </a:stretch>
        </p:blipFill>
        <p:spPr>
          <a:xfrm>
            <a:off x="6538594" y="1785295"/>
            <a:ext cx="5185873" cy="3889405"/>
          </a:xfrm>
          <a:prstGeom prst="rect">
            <a:avLst/>
          </a:prstGeom>
        </p:spPr>
      </p:pic>
      <p:sp>
        <p:nvSpPr>
          <p:cNvPr id="2" name="TextBox 1">
            <a:extLst>
              <a:ext uri="{FF2B5EF4-FFF2-40B4-BE49-F238E27FC236}">
                <a16:creationId xmlns:a16="http://schemas.microsoft.com/office/drawing/2014/main" id="{0AF13118-7494-394A-AD08-C3AC8B1520DF}"/>
              </a:ext>
            </a:extLst>
          </p:cNvPr>
          <p:cNvSpPr txBox="1"/>
          <p:nvPr/>
        </p:nvSpPr>
        <p:spPr>
          <a:xfrm>
            <a:off x="612531" y="1514005"/>
            <a:ext cx="5593397" cy="4431983"/>
          </a:xfrm>
          <a:prstGeom prst="rect">
            <a:avLst/>
          </a:prstGeom>
          <a:noFill/>
        </p:spPr>
        <p:txBody>
          <a:bodyPr wrap="square" rtlCol="0">
            <a:spAutoFit/>
          </a:bodyPr>
          <a:lstStyle/>
          <a:p>
            <a:r>
              <a:rPr lang="en-US" sz="2200"/>
              <a:t>Where should I be on the field throughout the game?</a:t>
            </a:r>
          </a:p>
          <a:p>
            <a:endParaRPr lang="en-US" sz="2200"/>
          </a:p>
          <a:p>
            <a:r>
              <a:rPr lang="en-US" sz="2200"/>
              <a:t>What do I once I call a foul?</a:t>
            </a:r>
          </a:p>
          <a:p>
            <a:endParaRPr lang="en-US" sz="2200"/>
          </a:p>
          <a:p>
            <a:r>
              <a:rPr lang="en-US" sz="2200"/>
              <a:t>How do I know which fouls have which set ups?</a:t>
            </a:r>
          </a:p>
          <a:p>
            <a:endParaRPr lang="en-US" sz="2200"/>
          </a:p>
          <a:p>
            <a:r>
              <a:rPr lang="en-US" sz="2200"/>
              <a:t>How do I facilitate self-starts, boundaries, draws and time-outs?</a:t>
            </a:r>
          </a:p>
          <a:p>
            <a:endParaRPr lang="en-US" sz="2200"/>
          </a:p>
          <a:p>
            <a:r>
              <a:rPr lang="en-US" sz="2200"/>
              <a:t>How do deal with coaches, parents and other officials (because they are older than me)?</a:t>
            </a:r>
          </a:p>
          <a:p>
            <a:endParaRPr lang="en-US"/>
          </a:p>
        </p:txBody>
      </p:sp>
    </p:spTree>
    <p:extLst>
      <p:ext uri="{BB962C8B-B14F-4D97-AF65-F5344CB8AC3E}">
        <p14:creationId xmlns:p14="http://schemas.microsoft.com/office/powerpoint/2010/main" val="2536119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standing in front of a crowd&#10;&#10;Description automatically generated">
            <a:extLst>
              <a:ext uri="{FF2B5EF4-FFF2-40B4-BE49-F238E27FC236}">
                <a16:creationId xmlns:a16="http://schemas.microsoft.com/office/drawing/2014/main" id="{1F501E2B-0E1D-4795-9A38-B85C43CE1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011" y="2111213"/>
            <a:ext cx="5208577" cy="4114775"/>
          </a:xfrm>
          <a:prstGeom prst="rect">
            <a:avLst/>
          </a:prstGeom>
        </p:spPr>
      </p:pic>
      <p:pic>
        <p:nvPicPr>
          <p:cNvPr id="18" name="Picture 17" descr="A group of people playing football on a field&#10;&#10;Description automatically generated">
            <a:extLst>
              <a:ext uri="{FF2B5EF4-FFF2-40B4-BE49-F238E27FC236}">
                <a16:creationId xmlns:a16="http://schemas.microsoft.com/office/drawing/2014/main" id="{CF2B7ECB-C7DF-4371-8771-BED48FA84D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988" t="11021" r="11465"/>
          <a:stretch/>
        </p:blipFill>
        <p:spPr>
          <a:xfrm>
            <a:off x="6370229" y="2111213"/>
            <a:ext cx="4590157" cy="4114775"/>
          </a:xfrm>
          <a:prstGeom prst="rect">
            <a:avLst/>
          </a:prstGeom>
        </p:spPr>
      </p:pic>
      <p:sp>
        <p:nvSpPr>
          <p:cNvPr id="6" name="TextBox 5">
            <a:extLst>
              <a:ext uri="{FF2B5EF4-FFF2-40B4-BE49-F238E27FC236}">
                <a16:creationId xmlns:a16="http://schemas.microsoft.com/office/drawing/2014/main" id="{C38D46B8-8C1F-4419-ADB8-DEF5CC894E62}"/>
              </a:ext>
            </a:extLst>
          </p:cNvPr>
          <p:cNvSpPr txBox="1"/>
          <p:nvPr/>
        </p:nvSpPr>
        <p:spPr>
          <a:xfrm>
            <a:off x="568342" y="228353"/>
            <a:ext cx="8136358"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Major Fouls</a:t>
            </a:r>
          </a:p>
        </p:txBody>
      </p:sp>
      <p:sp>
        <p:nvSpPr>
          <p:cNvPr id="7" name="TextBox 6">
            <a:extLst>
              <a:ext uri="{FF2B5EF4-FFF2-40B4-BE49-F238E27FC236}">
                <a16:creationId xmlns:a16="http://schemas.microsoft.com/office/drawing/2014/main" id="{177CFAB4-8A95-420A-A11A-4148F7D4FD08}"/>
              </a:ext>
            </a:extLst>
          </p:cNvPr>
          <p:cNvSpPr txBox="1"/>
          <p:nvPr/>
        </p:nvSpPr>
        <p:spPr>
          <a:xfrm>
            <a:off x="520754" y="990609"/>
            <a:ext cx="11150491" cy="954107"/>
          </a:xfrm>
          <a:prstGeom prst="rect">
            <a:avLst/>
          </a:prstGeom>
          <a:noFill/>
        </p:spPr>
        <p:txBody>
          <a:bodyPr wrap="square" rtlCol="0">
            <a:spAutoFit/>
          </a:bodyPr>
          <a:lstStyle/>
          <a:p>
            <a:pPr algn="ctr"/>
            <a:r>
              <a:rPr lang="en-US" sz="2800" b="1" i="0" spc="100" baseline="0">
                <a:solidFill>
                  <a:srgbClr val="C8102E"/>
                </a:solidFill>
              </a:rPr>
              <a:t>Jeopardize the SAFETY of the players or </a:t>
            </a:r>
          </a:p>
          <a:p>
            <a:pPr algn="ctr"/>
            <a:r>
              <a:rPr lang="en-US" sz="2800" b="1" i="0" spc="100" baseline="0">
                <a:solidFill>
                  <a:srgbClr val="C8102E"/>
                </a:solidFill>
              </a:rPr>
              <a:t>threatens the “Spirit of the Game”</a:t>
            </a:r>
          </a:p>
        </p:txBody>
      </p:sp>
    </p:spTree>
    <p:extLst>
      <p:ext uri="{BB962C8B-B14F-4D97-AF65-F5344CB8AC3E}">
        <p14:creationId xmlns:p14="http://schemas.microsoft.com/office/powerpoint/2010/main" val="326647517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lbrush\AppData\Local\Microsoft\Windows\Temporary Internet Files\Content.IE5\FVJYB6W6\MC900349995[1].wmf"/>
          <p:cNvPicPr>
            <a:picLocks noChangeAspect="1" noChangeArrowheads="1"/>
          </p:cNvPicPr>
          <p:nvPr/>
        </p:nvPicPr>
        <p:blipFill>
          <a:blip r:embed="rId3" cstate="email">
            <a:lum bright="70000" contrast="-70000"/>
            <a:extLst>
              <a:ext uri="{28A0092B-C50C-407E-A947-70E740481C1C}">
                <a14:useLocalDpi xmlns:a14="http://schemas.microsoft.com/office/drawing/2010/main" val="0"/>
              </a:ext>
            </a:extLst>
          </a:blip>
          <a:srcRect/>
          <a:stretch>
            <a:fillRect/>
          </a:stretch>
        </p:blipFill>
        <p:spPr bwMode="auto">
          <a:xfrm rot="19993566">
            <a:off x="3584019" y="1006421"/>
            <a:ext cx="1324178" cy="91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lbrush\AppData\Local\Microsoft\Windows\Temporary Internet Files\Content.IE5\AMOWVW5B\MM900395755[1].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8850" y="3561997"/>
            <a:ext cx="1506832"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lbrush\AppData\Local\Microsoft\Windows\Temporary Internet Files\Content.IE5\FVJYB6W6\MC900436213[1].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000742" y="2989560"/>
            <a:ext cx="1312863" cy="144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Users\lbrush\AppData\Local\Microsoft\Windows\Temporary Internet Files\Content.IE5\AJECSH7K\MC900057374[1].wmf"/>
          <p:cNvPicPr>
            <a:picLocks noChangeAspect="1" noChangeArrowheads="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75749" y="5219095"/>
            <a:ext cx="1036637"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BC00B39-08DB-4287-8717-A5EDD9BA4829}"/>
              </a:ext>
            </a:extLst>
          </p:cNvPr>
          <p:cNvSpPr txBox="1"/>
          <p:nvPr/>
        </p:nvSpPr>
        <p:spPr>
          <a:xfrm>
            <a:off x="283919" y="224713"/>
            <a:ext cx="8136358"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Steps to Penalty Administration</a:t>
            </a:r>
          </a:p>
        </p:txBody>
      </p:sp>
      <p:pic>
        <p:nvPicPr>
          <p:cNvPr id="11" name="Graphic 10" descr="Arrow Right with solid fill">
            <a:extLst>
              <a:ext uri="{FF2B5EF4-FFF2-40B4-BE49-F238E27FC236}">
                <a16:creationId xmlns:a16="http://schemas.microsoft.com/office/drawing/2014/main" id="{05A23FA9-6FCF-4BF6-8288-03E9DD9B86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25632" y="1708878"/>
            <a:ext cx="1789289" cy="914400"/>
          </a:xfrm>
          <a:prstGeom prst="rect">
            <a:avLst/>
          </a:prstGeom>
        </p:spPr>
      </p:pic>
      <p:sp>
        <p:nvSpPr>
          <p:cNvPr id="2" name="TextBox 1">
            <a:extLst>
              <a:ext uri="{FF2B5EF4-FFF2-40B4-BE49-F238E27FC236}">
                <a16:creationId xmlns:a16="http://schemas.microsoft.com/office/drawing/2014/main" id="{A8EE7025-D2B3-8E44-BCEB-EA88FAC157EB}"/>
              </a:ext>
            </a:extLst>
          </p:cNvPr>
          <p:cNvSpPr txBox="1"/>
          <p:nvPr/>
        </p:nvSpPr>
        <p:spPr>
          <a:xfrm>
            <a:off x="3788568" y="1163432"/>
            <a:ext cx="4614863" cy="5539978"/>
          </a:xfrm>
          <a:prstGeom prst="rect">
            <a:avLst/>
          </a:prstGeom>
          <a:noFill/>
        </p:spPr>
        <p:txBody>
          <a:bodyPr wrap="square" rtlCol="0">
            <a:spAutoFit/>
          </a:bodyPr>
          <a:lstStyle/>
          <a:p>
            <a:pPr algn="ctr"/>
            <a:r>
              <a:rPr lang="en-US" altLang="en-US" sz="2400" b="1">
                <a:solidFill>
                  <a:srgbClr val="C00000"/>
                </a:solidFill>
                <a:latin typeface="Book Antiqua" panose="02040602050305030304" pitchFamily="18" charset="0"/>
              </a:rPr>
              <a:t>Whistle</a:t>
            </a:r>
          </a:p>
          <a:p>
            <a:pPr algn="ctr"/>
            <a:endParaRPr lang="en-US" altLang="en-US" sz="2400" b="1">
              <a:solidFill>
                <a:srgbClr val="C00000"/>
              </a:solidFill>
              <a:latin typeface="Book Antiqua" panose="02040602050305030304" pitchFamily="18" charset="0"/>
            </a:endParaRPr>
          </a:p>
          <a:p>
            <a:pPr algn="ctr"/>
            <a:r>
              <a:rPr lang="en-US" altLang="en-US" sz="2400" b="1">
                <a:solidFill>
                  <a:srgbClr val="C00000"/>
                </a:solidFill>
                <a:latin typeface="Book Antiqua" panose="02040602050305030304" pitchFamily="18" charset="0"/>
              </a:rPr>
              <a:t>Directional Signal</a:t>
            </a:r>
          </a:p>
          <a:p>
            <a:pPr algn="ctr"/>
            <a:endParaRPr lang="en-US" altLang="en-US" sz="2400" b="1">
              <a:solidFill>
                <a:srgbClr val="C00000"/>
              </a:solidFill>
              <a:latin typeface="Book Antiqua" panose="02040602050305030304" pitchFamily="18" charset="0"/>
            </a:endParaRPr>
          </a:p>
          <a:p>
            <a:pPr algn="ctr"/>
            <a:r>
              <a:rPr lang="en-US" altLang="en-US" sz="2400" b="1">
                <a:solidFill>
                  <a:srgbClr val="C00000"/>
                </a:solidFill>
                <a:latin typeface="Book Antiqua" panose="02040602050305030304" pitchFamily="18" charset="0"/>
              </a:rPr>
              <a:t>Foul Signal</a:t>
            </a:r>
          </a:p>
          <a:p>
            <a:pPr algn="ctr"/>
            <a:endParaRPr lang="en-US" altLang="en-US" sz="2400" b="1">
              <a:solidFill>
                <a:srgbClr val="C00000"/>
              </a:solidFill>
              <a:latin typeface="Book Antiqua" panose="02040602050305030304" pitchFamily="18" charset="0"/>
            </a:endParaRPr>
          </a:p>
          <a:p>
            <a:pPr algn="ctr"/>
            <a:r>
              <a:rPr lang="en-US" altLang="en-US" sz="2400" b="1" u="sng">
                <a:solidFill>
                  <a:srgbClr val="C00000"/>
                </a:solidFill>
                <a:latin typeface="Book Antiqua" panose="02040602050305030304" pitchFamily="18" charset="0"/>
              </a:rPr>
              <a:t>Manage the Restart</a:t>
            </a:r>
            <a:r>
              <a:rPr lang="en-US" altLang="en-US" sz="2400" b="1">
                <a:solidFill>
                  <a:srgbClr val="C00000"/>
                </a:solidFill>
                <a:latin typeface="Book Antiqua" panose="02040602050305030304" pitchFamily="18" charset="0"/>
              </a:rPr>
              <a:t>:</a:t>
            </a:r>
          </a:p>
          <a:p>
            <a:pPr algn="ctr"/>
            <a:r>
              <a:rPr lang="en-US" altLang="en-US" sz="2400" b="1">
                <a:solidFill>
                  <a:srgbClr val="C00000"/>
                </a:solidFill>
                <a:latin typeface="Book Antiqua" panose="02040602050305030304" pitchFamily="18" charset="0"/>
              </a:rPr>
              <a:t>“BOO”  [</a:t>
            </a:r>
            <a:r>
              <a:rPr lang="en-US" altLang="en-US" sz="2400" b="1" u="sng">
                <a:solidFill>
                  <a:srgbClr val="C00000"/>
                </a:solidFill>
                <a:latin typeface="Book Antiqua" panose="02040602050305030304" pitchFamily="18" charset="0"/>
              </a:rPr>
              <a:t>B</a:t>
            </a:r>
            <a:r>
              <a:rPr lang="en-US" altLang="en-US" sz="2400" b="1">
                <a:solidFill>
                  <a:srgbClr val="C00000"/>
                </a:solidFill>
                <a:latin typeface="Book Antiqua" panose="02040602050305030304" pitchFamily="18" charset="0"/>
              </a:rPr>
              <a:t>all, </a:t>
            </a:r>
            <a:r>
              <a:rPr lang="en-US" altLang="en-US" sz="2400" b="1" u="sng">
                <a:solidFill>
                  <a:srgbClr val="C00000"/>
                </a:solidFill>
                <a:latin typeface="Book Antiqua" panose="02040602050305030304" pitchFamily="18" charset="0"/>
              </a:rPr>
              <a:t>O</a:t>
            </a:r>
            <a:r>
              <a:rPr lang="en-US" altLang="en-US" sz="2400" b="1">
                <a:solidFill>
                  <a:srgbClr val="C00000"/>
                </a:solidFill>
                <a:latin typeface="Book Antiqua" panose="02040602050305030304" pitchFamily="18" charset="0"/>
              </a:rPr>
              <a:t>ffender, </a:t>
            </a:r>
            <a:r>
              <a:rPr lang="en-US" altLang="en-US" sz="2400" b="1" u="sng">
                <a:solidFill>
                  <a:srgbClr val="C00000"/>
                </a:solidFill>
                <a:latin typeface="Book Antiqua" panose="02040602050305030304" pitchFamily="18" charset="0"/>
              </a:rPr>
              <a:t>O</a:t>
            </a:r>
            <a:r>
              <a:rPr lang="en-US" altLang="en-US" sz="2400" b="1">
                <a:solidFill>
                  <a:srgbClr val="C00000"/>
                </a:solidFill>
                <a:latin typeface="Book Antiqua" panose="02040602050305030304" pitchFamily="18" charset="0"/>
              </a:rPr>
              <a:t>thers]</a:t>
            </a:r>
          </a:p>
          <a:p>
            <a:pPr algn="ctr"/>
            <a:endParaRPr lang="en-US" altLang="en-US" sz="2400" b="1">
              <a:solidFill>
                <a:srgbClr val="C00000"/>
              </a:solidFill>
              <a:latin typeface="Book Antiqua" panose="02040602050305030304" pitchFamily="18" charset="0"/>
            </a:endParaRPr>
          </a:p>
          <a:p>
            <a:pPr algn="ctr"/>
            <a:r>
              <a:rPr lang="en-US" altLang="en-US" sz="2400" b="1">
                <a:solidFill>
                  <a:srgbClr val="C00000"/>
                </a:solidFill>
                <a:latin typeface="Book Antiqua" panose="02040602050305030304" pitchFamily="18" charset="0"/>
              </a:rPr>
              <a:t>   Confirm Restart is Correct</a:t>
            </a:r>
          </a:p>
          <a:p>
            <a:pPr algn="ctr"/>
            <a:endParaRPr lang="en-US" altLang="en-US" sz="2400" b="1">
              <a:solidFill>
                <a:srgbClr val="C00000"/>
              </a:solidFill>
              <a:latin typeface="Book Antiqua" panose="02040602050305030304" pitchFamily="18" charset="0"/>
            </a:endParaRPr>
          </a:p>
          <a:p>
            <a:pPr algn="ctr"/>
            <a:r>
              <a:rPr lang="en-US" altLang="en-US" sz="2400" b="1">
                <a:solidFill>
                  <a:srgbClr val="C00000"/>
                </a:solidFill>
                <a:latin typeface="Book Antiqua" panose="02040602050305030304" pitchFamily="18" charset="0"/>
              </a:rPr>
              <a:t>Work to reposition as </a:t>
            </a:r>
          </a:p>
          <a:p>
            <a:pPr algn="ctr"/>
            <a:r>
              <a:rPr lang="en-US" altLang="en-US" sz="2400" b="1">
                <a:solidFill>
                  <a:srgbClr val="C00000"/>
                </a:solidFill>
                <a:latin typeface="Book Antiqua" panose="02040602050305030304" pitchFamily="18" charset="0"/>
              </a:rPr>
              <a:t>Lead or Trail</a:t>
            </a:r>
            <a:endParaRPr lang="en-US" altLang="en-US" sz="2400" b="1">
              <a:solidFill>
                <a:schemeClr val="bg2">
                  <a:lumMod val="20000"/>
                  <a:lumOff val="80000"/>
                </a:schemeClr>
              </a:solidFill>
              <a:latin typeface="Book Antiqua" panose="02040602050305030304" pitchFamily="18" charset="0"/>
            </a:endParaRPr>
          </a:p>
          <a:p>
            <a:endParaRPr lang="en-US"/>
          </a:p>
        </p:txBody>
      </p:sp>
    </p:spTree>
    <p:extLst>
      <p:ext uri="{BB962C8B-B14F-4D97-AF65-F5344CB8AC3E}">
        <p14:creationId xmlns:p14="http://schemas.microsoft.com/office/powerpoint/2010/main" val="21823459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98767" y="2269585"/>
            <a:ext cx="3794465" cy="3335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a:extLst>
              <a:ext uri="{FF2B5EF4-FFF2-40B4-BE49-F238E27FC236}">
                <a16:creationId xmlns:a16="http://schemas.microsoft.com/office/drawing/2014/main" id="{3F28F169-D012-494F-B625-737CF8AC9B2E}"/>
              </a:ext>
            </a:extLst>
          </p:cNvPr>
          <p:cNvSpPr/>
          <p:nvPr/>
        </p:nvSpPr>
        <p:spPr>
          <a:xfrm>
            <a:off x="611276" y="2250547"/>
            <a:ext cx="3372021" cy="3860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90" indent="-380990" defTabSz="1219170">
              <a:buFont typeface="Arial" panose="020B0604020202020204" pitchFamily="34" charset="0"/>
              <a:buChar char="•"/>
            </a:pPr>
            <a:r>
              <a:rPr lang="en-US" sz="2667" dirty="0">
                <a:solidFill>
                  <a:prstClr val="white"/>
                </a:solidFill>
                <a:latin typeface="Calibri"/>
              </a:rPr>
              <a:t>Check to the Head</a:t>
            </a:r>
          </a:p>
          <a:p>
            <a:pPr marL="380990" indent="-380990" defTabSz="1219170">
              <a:buFont typeface="Arial" panose="020B0604020202020204" pitchFamily="34" charset="0"/>
              <a:buChar char="•"/>
            </a:pPr>
            <a:r>
              <a:rPr lang="en-US" sz="2667" dirty="0">
                <a:solidFill>
                  <a:prstClr val="white"/>
                </a:solidFill>
                <a:latin typeface="Calibri"/>
              </a:rPr>
              <a:t>Slash</a:t>
            </a:r>
          </a:p>
          <a:p>
            <a:pPr marL="380990" indent="-380990" defTabSz="1219170">
              <a:buFont typeface="Arial" panose="020B0604020202020204" pitchFamily="34" charset="0"/>
              <a:buChar char="•"/>
            </a:pPr>
            <a:r>
              <a:rPr lang="en-US" sz="2667" dirty="0">
                <a:solidFill>
                  <a:prstClr val="white"/>
                </a:solidFill>
                <a:latin typeface="Calibri"/>
              </a:rPr>
              <a:t>Dangerous Propelling</a:t>
            </a:r>
          </a:p>
          <a:p>
            <a:pPr marL="380990" indent="-380990" defTabSz="1219170">
              <a:buFont typeface="Arial" panose="020B0604020202020204" pitchFamily="34" charset="0"/>
              <a:buChar char="•"/>
            </a:pPr>
            <a:r>
              <a:rPr lang="en-US" sz="2667" dirty="0">
                <a:solidFill>
                  <a:prstClr val="white"/>
                </a:solidFill>
                <a:latin typeface="Calibri"/>
              </a:rPr>
              <a:t>Dangerous Follow-Through</a:t>
            </a:r>
          </a:p>
          <a:p>
            <a:pPr marL="380990" indent="-380990" defTabSz="1219170">
              <a:buFont typeface="Arial" panose="020B0604020202020204" pitchFamily="34" charset="0"/>
              <a:buChar char="•"/>
            </a:pPr>
            <a:r>
              <a:rPr lang="en-US" sz="2667" dirty="0">
                <a:solidFill>
                  <a:prstClr val="white"/>
                </a:solidFill>
                <a:latin typeface="Calibri"/>
              </a:rPr>
              <a:t>Dangerous Contact</a:t>
            </a:r>
          </a:p>
        </p:txBody>
      </p:sp>
      <p:sp>
        <p:nvSpPr>
          <p:cNvPr id="7" name="Rounded Rectangle 6">
            <a:extLst>
              <a:ext uri="{FF2B5EF4-FFF2-40B4-BE49-F238E27FC236}">
                <a16:creationId xmlns:a16="http://schemas.microsoft.com/office/drawing/2014/main" id="{B9DB7132-2716-BD47-AD72-D8BE1577BD74}"/>
              </a:ext>
            </a:extLst>
          </p:cNvPr>
          <p:cNvSpPr/>
          <p:nvPr/>
        </p:nvSpPr>
        <p:spPr>
          <a:xfrm>
            <a:off x="8370713" y="2269585"/>
            <a:ext cx="3352800" cy="3860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80990" indent="-380990" defTabSz="1219170">
              <a:buFont typeface="Arial" panose="020B0604020202020204" pitchFamily="34" charset="0"/>
              <a:buChar char="•"/>
            </a:pPr>
            <a:r>
              <a:rPr lang="en-US" sz="2667" dirty="0">
                <a:solidFill>
                  <a:prstClr val="white"/>
                </a:solidFill>
                <a:latin typeface="Calibri"/>
              </a:rPr>
              <a:t>Dangerous Play</a:t>
            </a:r>
          </a:p>
          <a:p>
            <a:pPr marL="380990" indent="-380990" defTabSz="1219170">
              <a:buFont typeface="Arial" panose="020B0604020202020204" pitchFamily="34" charset="0"/>
              <a:buChar char="•"/>
            </a:pPr>
            <a:r>
              <a:rPr lang="en-US" sz="2667" dirty="0">
                <a:solidFill>
                  <a:prstClr val="white"/>
                </a:solidFill>
                <a:latin typeface="Calibri"/>
              </a:rPr>
              <a:t>Repeated Major Fouls</a:t>
            </a:r>
          </a:p>
          <a:p>
            <a:pPr marL="380990" indent="-380990" defTabSz="1219170">
              <a:buFont typeface="Arial" panose="020B0604020202020204" pitchFamily="34" charset="0"/>
              <a:buChar char="•"/>
            </a:pPr>
            <a:r>
              <a:rPr lang="en-US" sz="2667" dirty="0">
                <a:solidFill>
                  <a:prstClr val="white"/>
                </a:solidFill>
                <a:latin typeface="Calibri"/>
              </a:rPr>
              <a:t>Unsportsmanlike Behavior	 </a:t>
            </a:r>
          </a:p>
          <a:p>
            <a:pPr defTabSz="1219170"/>
            <a:r>
              <a:rPr lang="en-US" sz="2667" dirty="0">
                <a:solidFill>
                  <a:prstClr val="white"/>
                </a:solidFill>
                <a:latin typeface="Calibri"/>
              </a:rPr>
              <a:t>        -Verbal</a:t>
            </a:r>
          </a:p>
          <a:p>
            <a:pPr defTabSz="1219170"/>
            <a:r>
              <a:rPr lang="en-US" sz="2667" dirty="0">
                <a:solidFill>
                  <a:prstClr val="white"/>
                </a:solidFill>
                <a:latin typeface="Calibri"/>
              </a:rPr>
              <a:t>        -Physical</a:t>
            </a:r>
          </a:p>
        </p:txBody>
      </p:sp>
      <p:sp>
        <p:nvSpPr>
          <p:cNvPr id="9" name="TextBox 8">
            <a:extLst>
              <a:ext uri="{FF2B5EF4-FFF2-40B4-BE49-F238E27FC236}">
                <a16:creationId xmlns:a16="http://schemas.microsoft.com/office/drawing/2014/main" id="{3BFFC2B4-8558-8C4D-B306-0961038A5915}"/>
              </a:ext>
            </a:extLst>
          </p:cNvPr>
          <p:cNvSpPr txBox="1"/>
          <p:nvPr/>
        </p:nvSpPr>
        <p:spPr>
          <a:xfrm>
            <a:off x="8065913" y="1514520"/>
            <a:ext cx="3657600" cy="584775"/>
          </a:xfrm>
          <a:prstGeom prst="rect">
            <a:avLst/>
          </a:prstGeom>
          <a:noFill/>
        </p:spPr>
        <p:txBody>
          <a:bodyPr wrap="square" rtlCol="0">
            <a:spAutoFit/>
          </a:bodyPr>
          <a:lstStyle/>
          <a:p>
            <a:pPr algn="ctr" defTabSz="1219170"/>
            <a:r>
              <a:rPr lang="en-US" sz="3200" b="1" i="1" dirty="0">
                <a:solidFill>
                  <a:srgbClr val="C00000"/>
                </a:solidFill>
                <a:latin typeface="Calibri"/>
              </a:rPr>
              <a:t>Discretionary Cards</a:t>
            </a:r>
            <a:endParaRPr lang="en-US" sz="3200" dirty="0">
              <a:solidFill>
                <a:srgbClr val="C00000"/>
              </a:solidFill>
              <a:latin typeface="Calibri"/>
            </a:endParaRPr>
          </a:p>
        </p:txBody>
      </p:sp>
      <p:sp>
        <p:nvSpPr>
          <p:cNvPr id="10" name="TextBox 9">
            <a:extLst>
              <a:ext uri="{FF2B5EF4-FFF2-40B4-BE49-F238E27FC236}">
                <a16:creationId xmlns:a16="http://schemas.microsoft.com/office/drawing/2014/main" id="{065C1CE9-5851-9C48-B039-7FAFF08AC8C9}"/>
              </a:ext>
            </a:extLst>
          </p:cNvPr>
          <p:cNvSpPr txBox="1"/>
          <p:nvPr/>
        </p:nvSpPr>
        <p:spPr>
          <a:xfrm>
            <a:off x="468487" y="1505001"/>
            <a:ext cx="3657600" cy="584775"/>
          </a:xfrm>
          <a:prstGeom prst="rect">
            <a:avLst/>
          </a:prstGeom>
          <a:noFill/>
        </p:spPr>
        <p:txBody>
          <a:bodyPr wrap="square" rtlCol="0">
            <a:spAutoFit/>
          </a:bodyPr>
          <a:lstStyle/>
          <a:p>
            <a:pPr algn="ctr" defTabSz="1219170"/>
            <a:r>
              <a:rPr lang="en-US" sz="3200" b="1" i="1" dirty="0">
                <a:solidFill>
                  <a:srgbClr val="C00000"/>
                </a:solidFill>
                <a:latin typeface="Calibri"/>
              </a:rPr>
              <a:t>Mandatory Cards</a:t>
            </a:r>
            <a:endParaRPr lang="en-US" sz="3200" dirty="0">
              <a:solidFill>
                <a:srgbClr val="C00000"/>
              </a:solidFill>
              <a:latin typeface="Calibri"/>
            </a:endParaRPr>
          </a:p>
        </p:txBody>
      </p:sp>
      <p:sp>
        <p:nvSpPr>
          <p:cNvPr id="8" name="TextBox 7">
            <a:extLst>
              <a:ext uri="{FF2B5EF4-FFF2-40B4-BE49-F238E27FC236}">
                <a16:creationId xmlns:a16="http://schemas.microsoft.com/office/drawing/2014/main" id="{8E3345F0-ACA5-46DF-8E0C-7B6019131D42}"/>
              </a:ext>
            </a:extLst>
          </p:cNvPr>
          <p:cNvSpPr txBox="1"/>
          <p:nvPr/>
        </p:nvSpPr>
        <p:spPr>
          <a:xfrm>
            <a:off x="628953" y="405511"/>
            <a:ext cx="8136358"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Misconduct (Cardable) Fouls</a:t>
            </a:r>
          </a:p>
        </p:txBody>
      </p:sp>
    </p:spTree>
    <p:extLst>
      <p:ext uri="{BB962C8B-B14F-4D97-AF65-F5344CB8AC3E}">
        <p14:creationId xmlns:p14="http://schemas.microsoft.com/office/powerpoint/2010/main" val="10372239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1911622500"/>
              </p:ext>
            </p:extLst>
          </p:nvPr>
        </p:nvGraphicFramePr>
        <p:xfrm>
          <a:off x="0" y="1020763"/>
          <a:ext cx="92964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rotWithShape="1">
          <a:blip r:embed="rId8" cstate="email">
            <a:extLst>
              <a:ext uri="{28A0092B-C50C-407E-A947-70E740481C1C}">
                <a14:useLocalDpi xmlns:a14="http://schemas.microsoft.com/office/drawing/2010/main" val="0"/>
              </a:ext>
            </a:extLst>
          </a:blip>
          <a:srcRect l="23478"/>
          <a:stretch/>
        </p:blipFill>
        <p:spPr>
          <a:xfrm>
            <a:off x="8595977" y="1636778"/>
            <a:ext cx="3339585" cy="3584444"/>
          </a:xfrm>
          <a:prstGeom prst="rect">
            <a:avLst/>
          </a:prstGeom>
        </p:spPr>
      </p:pic>
      <p:sp>
        <p:nvSpPr>
          <p:cNvPr id="6" name="TextBox 5">
            <a:extLst>
              <a:ext uri="{FF2B5EF4-FFF2-40B4-BE49-F238E27FC236}">
                <a16:creationId xmlns:a16="http://schemas.microsoft.com/office/drawing/2014/main" id="{7718B696-7FFA-4114-945B-8526C66AE52F}"/>
              </a:ext>
            </a:extLst>
          </p:cNvPr>
          <p:cNvSpPr txBox="1"/>
          <p:nvPr/>
        </p:nvSpPr>
        <p:spPr>
          <a:xfrm>
            <a:off x="459619" y="262477"/>
            <a:ext cx="8136358"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Procedure for Carding</a:t>
            </a:r>
          </a:p>
        </p:txBody>
      </p:sp>
    </p:spTree>
    <p:extLst>
      <p:ext uri="{BB962C8B-B14F-4D97-AF65-F5344CB8AC3E}">
        <p14:creationId xmlns:p14="http://schemas.microsoft.com/office/powerpoint/2010/main" val="38687265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alphaModFix amt="25000"/>
            <a:extLst>
              <a:ext uri="{28A0092B-C50C-407E-A947-70E740481C1C}">
                <a14:useLocalDpi xmlns:a14="http://schemas.microsoft.com/office/drawing/2010/main" val="0"/>
              </a:ext>
            </a:extLst>
          </a:blip>
          <a:srcRect b="22923"/>
          <a:stretch/>
        </p:blipFill>
        <p:spPr>
          <a:xfrm>
            <a:off x="2488679" y="1014413"/>
            <a:ext cx="7214642" cy="4470754"/>
          </a:xfrm>
          <a:prstGeom prst="rect">
            <a:avLst/>
          </a:prstGeom>
        </p:spPr>
      </p:pic>
      <p:sp>
        <p:nvSpPr>
          <p:cNvPr id="6" name="TextBox 5">
            <a:extLst>
              <a:ext uri="{FF2B5EF4-FFF2-40B4-BE49-F238E27FC236}">
                <a16:creationId xmlns:a16="http://schemas.microsoft.com/office/drawing/2014/main" id="{406DD046-EE1D-4256-9FB6-C931D9A1240A}"/>
              </a:ext>
            </a:extLst>
          </p:cNvPr>
          <p:cNvSpPr txBox="1"/>
          <p:nvPr/>
        </p:nvSpPr>
        <p:spPr>
          <a:xfrm>
            <a:off x="459618" y="262477"/>
            <a:ext cx="12025893"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Goal Circle Fouls</a:t>
            </a:r>
          </a:p>
        </p:txBody>
      </p:sp>
      <p:sp>
        <p:nvSpPr>
          <p:cNvPr id="3" name="Rectangle 2">
            <a:extLst>
              <a:ext uri="{FF2B5EF4-FFF2-40B4-BE49-F238E27FC236}">
                <a16:creationId xmlns:a16="http://schemas.microsoft.com/office/drawing/2014/main" id="{B5472ACB-7AD4-4B64-85D4-A3F536DE6B1D}"/>
              </a:ext>
            </a:extLst>
          </p:cNvPr>
          <p:cNvSpPr/>
          <p:nvPr/>
        </p:nvSpPr>
        <p:spPr>
          <a:xfrm>
            <a:off x="459618" y="1210366"/>
            <a:ext cx="5113867" cy="2861572"/>
          </a:xfrm>
          <a:prstGeom prst="rect">
            <a:avLst/>
          </a:prstGeom>
        </p:spPr>
        <p:txBody>
          <a:bodyPr/>
          <a:lstStyle/>
          <a:p>
            <a:pPr lvl="0" algn="ctr" rtl="0"/>
            <a:r>
              <a:rPr lang="en-US" sz="3200" b="1">
                <a:solidFill>
                  <a:srgbClr val="C00000"/>
                </a:solidFill>
              </a:rPr>
              <a:t>By the Attack</a:t>
            </a:r>
          </a:p>
          <a:p>
            <a:pPr lvl="0" algn="ctr" rtl="0"/>
            <a:endParaRPr lang="en-US" sz="3200">
              <a:solidFill>
                <a:srgbClr val="C00000"/>
              </a:solidFill>
            </a:endParaRPr>
          </a:p>
          <a:p>
            <a:pPr lvl="0" rtl="0">
              <a:buChar char="•"/>
            </a:pPr>
            <a:r>
              <a:rPr lang="en-US" sz="2400">
                <a:solidFill>
                  <a:srgbClr val="00205B"/>
                </a:solidFill>
              </a:rPr>
              <a:t>Stepping on or in the Goal Circle</a:t>
            </a:r>
          </a:p>
          <a:p>
            <a:pPr lvl="0" rtl="0">
              <a:buChar char="•"/>
            </a:pPr>
            <a:endParaRPr lang="en-US" sz="2400">
              <a:solidFill>
                <a:srgbClr val="00205B"/>
              </a:solidFill>
            </a:endParaRPr>
          </a:p>
          <a:p>
            <a:pPr lvl="0" rtl="0">
              <a:buChar char="•"/>
            </a:pPr>
            <a:r>
              <a:rPr lang="en-US" sz="2400">
                <a:solidFill>
                  <a:srgbClr val="00205B"/>
                </a:solidFill>
              </a:rPr>
              <a:t>Reaching in the Goal Circle - except during the follow-through of a shot</a:t>
            </a:r>
          </a:p>
        </p:txBody>
      </p:sp>
      <p:sp>
        <p:nvSpPr>
          <p:cNvPr id="7" name="TextBox 6">
            <a:extLst>
              <a:ext uri="{FF2B5EF4-FFF2-40B4-BE49-F238E27FC236}">
                <a16:creationId xmlns:a16="http://schemas.microsoft.com/office/drawing/2014/main" id="{13A064C8-66FE-47AF-8273-8EC0D325476E}"/>
              </a:ext>
            </a:extLst>
          </p:cNvPr>
          <p:cNvSpPr txBox="1"/>
          <p:nvPr/>
        </p:nvSpPr>
        <p:spPr>
          <a:xfrm>
            <a:off x="6224588" y="1201196"/>
            <a:ext cx="5507794" cy="5139869"/>
          </a:xfrm>
          <a:prstGeom prst="rect">
            <a:avLst/>
          </a:prstGeom>
          <a:noFill/>
        </p:spPr>
        <p:txBody>
          <a:bodyPr wrap="square" rtlCol="0">
            <a:spAutoFit/>
          </a:bodyPr>
          <a:lstStyle/>
          <a:p>
            <a:pPr lvl="0" algn="ctr" rtl="0"/>
            <a:r>
              <a:rPr lang="en-US" sz="3200" b="1">
                <a:solidFill>
                  <a:srgbClr val="C00000"/>
                </a:solidFill>
              </a:rPr>
              <a:t>By the Defense</a:t>
            </a:r>
          </a:p>
          <a:p>
            <a:pPr lvl="0" algn="ctr" rtl="0"/>
            <a:endParaRPr lang="en-US" sz="3200">
              <a:solidFill>
                <a:srgbClr val="C00000"/>
              </a:solidFill>
            </a:endParaRPr>
          </a:p>
          <a:p>
            <a:pPr lvl="0" rtl="0">
              <a:buChar char="•"/>
            </a:pPr>
            <a:r>
              <a:rPr lang="en-US" sz="2400">
                <a:solidFill>
                  <a:srgbClr val="00205B"/>
                </a:solidFill>
              </a:rPr>
              <a:t>Stepping on or in the GC</a:t>
            </a:r>
          </a:p>
          <a:p>
            <a:pPr lvl="0" rtl="0">
              <a:buChar char="•"/>
            </a:pPr>
            <a:endParaRPr lang="en-US" sz="2400">
              <a:solidFill>
                <a:srgbClr val="00205B"/>
              </a:solidFill>
            </a:endParaRPr>
          </a:p>
          <a:p>
            <a:pPr lvl="0" rtl="0">
              <a:buChar char="•"/>
            </a:pPr>
            <a:r>
              <a:rPr lang="en-US" sz="2400">
                <a:solidFill>
                  <a:srgbClr val="00205B"/>
                </a:solidFill>
              </a:rPr>
              <a:t>Not “clearing” the ball within 10 seconds</a:t>
            </a:r>
          </a:p>
          <a:p>
            <a:pPr lvl="0" rtl="0"/>
            <a:endParaRPr lang="en-US" sz="2400">
              <a:solidFill>
                <a:srgbClr val="00205B"/>
              </a:solidFill>
            </a:endParaRPr>
          </a:p>
          <a:p>
            <a:pPr lvl="0" rtl="0">
              <a:buChar char="•"/>
            </a:pPr>
            <a:r>
              <a:rPr lang="en-US" sz="2400">
                <a:solidFill>
                  <a:srgbClr val="00205B"/>
                </a:solidFill>
              </a:rPr>
              <a:t>Returning the ball to the GC a second time before it has been “played”</a:t>
            </a:r>
          </a:p>
          <a:p>
            <a:pPr lvl="0" rtl="0">
              <a:buChar char="•"/>
            </a:pPr>
            <a:endParaRPr lang="en-US" sz="2400">
              <a:solidFill>
                <a:srgbClr val="00205B"/>
              </a:solidFill>
            </a:endParaRPr>
          </a:p>
          <a:p>
            <a:pPr lvl="0" rtl="0">
              <a:buChar char="•"/>
            </a:pPr>
            <a:r>
              <a:rPr lang="en-US" sz="2400">
                <a:solidFill>
                  <a:srgbClr val="00205B"/>
                </a:solidFill>
              </a:rPr>
              <a:t>Exception – defense may “break” the goal circle with their stick if </a:t>
            </a:r>
            <a:r>
              <a:rPr lang="en-US" sz="2400" u="sng">
                <a:solidFill>
                  <a:srgbClr val="00205B"/>
                </a:solidFill>
              </a:rPr>
              <a:t>defending </a:t>
            </a:r>
            <a:r>
              <a:rPr lang="en-US" sz="2400">
                <a:solidFill>
                  <a:srgbClr val="00205B"/>
                </a:solidFill>
              </a:rPr>
              <a:t> the shooting action of the attack player they are covering.</a:t>
            </a:r>
            <a:endParaRPr lang="en-US"/>
          </a:p>
        </p:txBody>
      </p:sp>
    </p:spTree>
    <p:extLst>
      <p:ext uri="{BB962C8B-B14F-4D97-AF65-F5344CB8AC3E}">
        <p14:creationId xmlns:p14="http://schemas.microsoft.com/office/powerpoint/2010/main" val="22127874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395413"/>
            <a:ext cx="10972800" cy="3633787"/>
          </a:xfrm>
          <a:prstGeom prst="rect">
            <a:avLst/>
          </a:prstGeom>
        </p:spPr>
        <p:txBody>
          <a:bodyPr>
            <a:normAutofit/>
          </a:bodyPr>
          <a:lstStyle/>
          <a:p>
            <a:pPr marL="0" indent="0">
              <a:buNone/>
            </a:pPr>
            <a:r>
              <a:rPr lang="en-US" sz="2000">
                <a:solidFill>
                  <a:schemeClr val="bg2">
                    <a:lumMod val="20000"/>
                    <a:lumOff val="80000"/>
                  </a:schemeClr>
                </a:solidFill>
                <a:latin typeface="Book Antiqua" panose="02040602050305030304" pitchFamily="18" charset="0"/>
              </a:rPr>
              <a:t>	</a:t>
            </a:r>
            <a:r>
              <a:rPr lang="en-US" sz="2400" b="1">
                <a:solidFill>
                  <a:srgbClr val="00205B"/>
                </a:solidFill>
                <a:cs typeface="Calibri Light" panose="020F0302020204030204" pitchFamily="34" charset="0"/>
              </a:rPr>
              <a:t>What kind of Foul occurred?</a:t>
            </a:r>
          </a:p>
          <a:p>
            <a:pPr marL="0" indent="0">
              <a:buNone/>
            </a:pPr>
            <a:r>
              <a:rPr lang="en-US" sz="2400">
                <a:solidFill>
                  <a:srgbClr val="00205B"/>
                </a:solidFill>
                <a:cs typeface="Calibri Light" panose="020F0302020204030204" pitchFamily="34" charset="0"/>
              </a:rPr>
              <a:t>		MAJOR Foul- Player is directed 4 meters BEHIND</a:t>
            </a:r>
          </a:p>
          <a:p>
            <a:pPr marL="0" indent="0">
              <a:buNone/>
            </a:pPr>
            <a:r>
              <a:rPr lang="en-US" sz="2400">
                <a:solidFill>
                  <a:srgbClr val="00205B"/>
                </a:solidFill>
                <a:cs typeface="Calibri Light" panose="020F0302020204030204" pitchFamily="34" charset="0"/>
              </a:rPr>
              <a:t>		MINOR Foul- Player is directed 4 meters AWAY	</a:t>
            </a:r>
          </a:p>
          <a:p>
            <a:pPr marL="457189" lvl="1" indent="0">
              <a:buNone/>
            </a:pPr>
            <a:endParaRPr lang="en-US" sz="2400" b="1">
              <a:solidFill>
                <a:srgbClr val="00205B"/>
              </a:solidFill>
              <a:cs typeface="Calibri Light" panose="020F0302020204030204" pitchFamily="34" charset="0"/>
            </a:endParaRPr>
          </a:p>
          <a:p>
            <a:pPr marL="457189" lvl="1" indent="0">
              <a:buNone/>
            </a:pPr>
            <a:r>
              <a:rPr lang="en-US" sz="2400" b="1">
                <a:solidFill>
                  <a:srgbClr val="00205B"/>
                </a:solidFill>
                <a:cs typeface="Calibri Light" panose="020F0302020204030204" pitchFamily="34" charset="0"/>
              </a:rPr>
              <a:t>	Where on the Field is the Foul?</a:t>
            </a:r>
          </a:p>
          <a:p>
            <a:pPr marL="457189" lvl="1" indent="0">
              <a:buNone/>
            </a:pPr>
            <a:r>
              <a:rPr lang="en-US" sz="2400">
                <a:solidFill>
                  <a:srgbClr val="00205B"/>
                </a:solidFill>
                <a:cs typeface="Calibri Light" panose="020F0302020204030204" pitchFamily="34" charset="0"/>
              </a:rPr>
              <a:t>		Midfield</a:t>
            </a:r>
          </a:p>
          <a:p>
            <a:pPr marL="457189" lvl="1" indent="0">
              <a:buNone/>
            </a:pPr>
            <a:r>
              <a:rPr lang="en-US" sz="2400">
                <a:solidFill>
                  <a:srgbClr val="00205B"/>
                </a:solidFill>
                <a:cs typeface="Calibri Light" panose="020F0302020204030204" pitchFamily="34" charset="0"/>
              </a:rPr>
              <a:t>		In the Critical Scoring Area</a:t>
            </a:r>
          </a:p>
          <a:p>
            <a:pPr marL="457189" lvl="1" indent="0">
              <a:buNone/>
            </a:pPr>
            <a:r>
              <a:rPr lang="en-US" sz="2400">
                <a:solidFill>
                  <a:srgbClr val="00205B"/>
                </a:solidFill>
                <a:cs typeface="Calibri Light" panose="020F0302020204030204" pitchFamily="34" charset="0"/>
              </a:rPr>
              <a:t>		In the 8m Arc</a:t>
            </a:r>
          </a:p>
          <a:p>
            <a:pPr lvl="1"/>
            <a:endParaRPr lang="en-US" sz="1600">
              <a:solidFill>
                <a:schemeClr val="bg2">
                  <a:lumMod val="20000"/>
                  <a:lumOff val="80000"/>
                </a:schemeClr>
              </a:solidFill>
              <a:latin typeface="Book Antiqua" panose="02040602050305030304" pitchFamily="18" charset="0"/>
            </a:endParaRPr>
          </a:p>
          <a:p>
            <a:pPr lvl="1"/>
            <a:endParaRPr lang="en-US" sz="1600">
              <a:solidFill>
                <a:schemeClr val="bg1"/>
              </a:solidFill>
              <a:latin typeface="Book Antiqua" panose="02040602050305030304" pitchFamily="18" charset="0"/>
            </a:endParaRPr>
          </a:p>
          <a:p>
            <a:pPr lvl="1"/>
            <a:endParaRPr lang="en-US" sz="1600">
              <a:solidFill>
                <a:schemeClr val="bg1"/>
              </a:solidFill>
              <a:latin typeface="Book Antiqua" panose="02040602050305030304" pitchFamily="18" charset="0"/>
            </a:endParaRPr>
          </a:p>
          <a:p>
            <a:pPr lvl="1"/>
            <a:endParaRPr lang="en-US" sz="1600">
              <a:solidFill>
                <a:schemeClr val="bg1"/>
              </a:solidFill>
              <a:latin typeface="Book Antiqua" panose="02040602050305030304" pitchFamily="18" charset="0"/>
            </a:endParaRPr>
          </a:p>
          <a:p>
            <a:pPr lvl="1"/>
            <a:endParaRPr lang="en-US" sz="1600">
              <a:solidFill>
                <a:schemeClr val="bg1"/>
              </a:solidFill>
              <a:latin typeface="Book Antiqua" panose="02040602050305030304" pitchFamily="18" charset="0"/>
            </a:endParaRPr>
          </a:p>
          <a:p>
            <a:pPr lvl="1"/>
            <a:endParaRPr lang="en-US" sz="1600">
              <a:solidFill>
                <a:schemeClr val="bg1"/>
              </a:solidFill>
              <a:latin typeface="Book Antiqua" panose="02040602050305030304" pitchFamily="18" charset="0"/>
            </a:endParaRPr>
          </a:p>
          <a:p>
            <a:pPr lvl="1"/>
            <a:endParaRPr lang="en-US" sz="1600">
              <a:solidFill>
                <a:schemeClr val="bg1"/>
              </a:solidFill>
              <a:latin typeface="Book Antiqua" panose="02040602050305030304" pitchFamily="18" charset="0"/>
            </a:endParaRPr>
          </a:p>
          <a:p>
            <a:pPr lvl="1"/>
            <a:endParaRPr lang="en-US" sz="1600">
              <a:solidFill>
                <a:schemeClr val="bg1"/>
              </a:solidFill>
              <a:latin typeface="Book Antiqua" panose="02040602050305030304" pitchFamily="18" charset="0"/>
            </a:endParaRPr>
          </a:p>
        </p:txBody>
      </p:sp>
      <p:sp>
        <p:nvSpPr>
          <p:cNvPr id="4" name="TextBox 3">
            <a:extLst>
              <a:ext uri="{FF2B5EF4-FFF2-40B4-BE49-F238E27FC236}">
                <a16:creationId xmlns:a16="http://schemas.microsoft.com/office/drawing/2014/main" id="{155BA5DA-41CB-40D6-A6CE-F98FEC1B0594}"/>
              </a:ext>
            </a:extLst>
          </p:cNvPr>
          <p:cNvSpPr txBox="1"/>
          <p:nvPr/>
        </p:nvSpPr>
        <p:spPr>
          <a:xfrm>
            <a:off x="612530" y="456331"/>
            <a:ext cx="9274419"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Determine What Type of Foul and Where</a:t>
            </a:r>
          </a:p>
        </p:txBody>
      </p:sp>
      <p:pic>
        <p:nvPicPr>
          <p:cNvPr id="5" name="Picture 4" descr="Women playing field hockey&#10;&#10;Description automatically generated with low confidence">
            <a:extLst>
              <a:ext uri="{FF2B5EF4-FFF2-40B4-BE49-F238E27FC236}">
                <a16:creationId xmlns:a16="http://schemas.microsoft.com/office/drawing/2014/main" id="{C037A93E-1B9C-104B-A796-8C623207F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0532" y="2943534"/>
            <a:ext cx="4701145" cy="3731067"/>
          </a:xfrm>
          <a:prstGeom prst="rect">
            <a:avLst/>
          </a:prstGeom>
        </p:spPr>
      </p:pic>
    </p:spTree>
    <p:extLst>
      <p:ext uri="{BB962C8B-B14F-4D97-AF65-F5344CB8AC3E}">
        <p14:creationId xmlns:p14="http://schemas.microsoft.com/office/powerpoint/2010/main" val="38822360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D23778-8F1E-B145-820F-9F4282F4888D}"/>
              </a:ext>
            </a:extLst>
          </p:cNvPr>
          <p:cNvSpPr>
            <a:spLocks noGrp="1"/>
          </p:cNvSpPr>
          <p:nvPr>
            <p:ph idx="4294967295"/>
          </p:nvPr>
        </p:nvSpPr>
        <p:spPr>
          <a:xfrm>
            <a:off x="0" y="1176338"/>
            <a:ext cx="10760075" cy="666750"/>
          </a:xfrm>
          <a:prstGeom prst="rect">
            <a:avLst/>
          </a:prstGeom>
        </p:spPr>
        <p:txBody>
          <a:bodyPr>
            <a:normAutofit/>
          </a:bodyPr>
          <a:lstStyle/>
          <a:p>
            <a:pPr marL="0" indent="0" algn="ctr">
              <a:lnSpc>
                <a:spcPts val="3200"/>
              </a:lnSpc>
              <a:spcBef>
                <a:spcPts val="0"/>
              </a:spcBef>
              <a:buNone/>
            </a:pPr>
            <a:r>
              <a:rPr lang="en-US" b="1">
                <a:solidFill>
                  <a:srgbClr val="C00000"/>
                </a:solidFill>
              </a:rPr>
              <a:t>Our form of communication with Players, Coaches, Partners and Fans</a:t>
            </a:r>
          </a:p>
          <a:p>
            <a:endParaRPr lang="en-US"/>
          </a:p>
        </p:txBody>
      </p:sp>
      <p:graphicFrame>
        <p:nvGraphicFramePr>
          <p:cNvPr id="5" name="Diagram 4">
            <a:extLst>
              <a:ext uri="{FF2B5EF4-FFF2-40B4-BE49-F238E27FC236}">
                <a16:creationId xmlns:a16="http://schemas.microsoft.com/office/drawing/2014/main" id="{E3AB9320-8EB3-42AC-8C93-2FFD270D238B}"/>
              </a:ext>
            </a:extLst>
          </p:cNvPr>
          <p:cNvGraphicFramePr/>
          <p:nvPr>
            <p:extLst>
              <p:ext uri="{D42A27DB-BD31-4B8C-83A1-F6EECF244321}">
                <p14:modId xmlns:p14="http://schemas.microsoft.com/office/powerpoint/2010/main" val="4292735701"/>
              </p:ext>
            </p:extLst>
          </p:nvPr>
        </p:nvGraphicFramePr>
        <p:xfrm>
          <a:off x="2996015" y="2025455"/>
          <a:ext cx="8593472" cy="43085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5748B1EA-B7CD-4AF8-BFD7-31A4C3F4ECCE}"/>
              </a:ext>
            </a:extLst>
          </p:cNvPr>
          <p:cNvSpPr txBox="1"/>
          <p:nvPr/>
        </p:nvSpPr>
        <p:spPr>
          <a:xfrm>
            <a:off x="452070" y="236935"/>
            <a:ext cx="6512256"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MECHANICS</a:t>
            </a:r>
          </a:p>
        </p:txBody>
      </p:sp>
      <p:pic>
        <p:nvPicPr>
          <p:cNvPr id="8" name="Picture 7" descr="A picture containing grass, person, outdoor, sport&#10;&#10;Description automatically generated">
            <a:extLst>
              <a:ext uri="{FF2B5EF4-FFF2-40B4-BE49-F238E27FC236}">
                <a16:creationId xmlns:a16="http://schemas.microsoft.com/office/drawing/2014/main" id="{3B456E43-49DF-4D10-8F51-0B7ACFD6C9AE}"/>
              </a:ext>
            </a:extLst>
          </p:cNvPr>
          <p:cNvPicPr>
            <a:picLocks noChangeAspect="1"/>
          </p:cNvPicPr>
          <p:nvPr/>
        </p:nvPicPr>
        <p:blipFill rotWithShape="1">
          <a:blip r:embed="rId9"/>
          <a:srcRect l="25041" r="36295"/>
          <a:stretch/>
        </p:blipFill>
        <p:spPr>
          <a:xfrm>
            <a:off x="452070" y="3429000"/>
            <a:ext cx="1591656" cy="3020555"/>
          </a:xfrm>
          <a:prstGeom prst="rect">
            <a:avLst/>
          </a:prstGeom>
        </p:spPr>
      </p:pic>
    </p:spTree>
    <p:custDataLst>
      <p:tags r:id="rId1"/>
    </p:custDataLst>
    <p:extLst>
      <p:ext uri="{BB962C8B-B14F-4D97-AF65-F5344CB8AC3E}">
        <p14:creationId xmlns:p14="http://schemas.microsoft.com/office/powerpoint/2010/main" val="3915229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xplosion 1 5">
            <a:extLst>
              <a:ext uri="{FF2B5EF4-FFF2-40B4-BE49-F238E27FC236}">
                <a16:creationId xmlns:a16="http://schemas.microsoft.com/office/drawing/2014/main" id="{6C591F9E-6ECD-014B-AA90-AE2830037358}"/>
              </a:ext>
            </a:extLst>
          </p:cNvPr>
          <p:cNvSpPr/>
          <p:nvPr/>
        </p:nvSpPr>
        <p:spPr>
          <a:xfrm>
            <a:off x="7501860" y="1193800"/>
            <a:ext cx="406400" cy="508000"/>
          </a:xfrm>
          <a:prstGeom prst="irregularSeal1">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4" name="TextBox 3">
            <a:extLst>
              <a:ext uri="{FF2B5EF4-FFF2-40B4-BE49-F238E27FC236}">
                <a16:creationId xmlns:a16="http://schemas.microsoft.com/office/drawing/2014/main" id="{48FE76A0-C4FD-124F-B921-9366094EE2EF}"/>
              </a:ext>
            </a:extLst>
          </p:cNvPr>
          <p:cNvSpPr txBox="1"/>
          <p:nvPr/>
        </p:nvSpPr>
        <p:spPr>
          <a:xfrm>
            <a:off x="8229600" y="1662546"/>
            <a:ext cx="406400" cy="461665"/>
          </a:xfrm>
          <a:prstGeom prst="rect">
            <a:avLst/>
          </a:prstGeom>
          <a:noFill/>
        </p:spPr>
        <p:txBody>
          <a:bodyPr wrap="square" rtlCol="0">
            <a:spAutoFit/>
          </a:bodyPr>
          <a:lstStyle/>
          <a:p>
            <a:pPr defTabSz="1219170"/>
            <a:r>
              <a:rPr lang="en-US" sz="2400" b="1">
                <a:solidFill>
                  <a:srgbClr val="FF0000"/>
                </a:solidFill>
                <a:latin typeface="Calibri"/>
              </a:rPr>
              <a:t>X</a:t>
            </a:r>
          </a:p>
        </p:txBody>
      </p:sp>
      <p:sp>
        <p:nvSpPr>
          <p:cNvPr id="5" name="TextBox 4">
            <a:extLst>
              <a:ext uri="{FF2B5EF4-FFF2-40B4-BE49-F238E27FC236}">
                <a16:creationId xmlns:a16="http://schemas.microsoft.com/office/drawing/2014/main" id="{ED9281EF-5898-CF44-8001-248DC00EAE23}"/>
              </a:ext>
            </a:extLst>
          </p:cNvPr>
          <p:cNvSpPr txBox="1"/>
          <p:nvPr/>
        </p:nvSpPr>
        <p:spPr>
          <a:xfrm>
            <a:off x="7315200" y="1916546"/>
            <a:ext cx="406400" cy="461665"/>
          </a:xfrm>
          <a:prstGeom prst="rect">
            <a:avLst/>
          </a:prstGeom>
          <a:noFill/>
        </p:spPr>
        <p:txBody>
          <a:bodyPr wrap="square" rtlCol="0">
            <a:spAutoFit/>
          </a:bodyPr>
          <a:lstStyle/>
          <a:p>
            <a:pPr defTabSz="1219170"/>
            <a:r>
              <a:rPr lang="en-US" sz="2400" b="1">
                <a:solidFill>
                  <a:srgbClr val="FF0000"/>
                </a:solidFill>
                <a:latin typeface="Calibri"/>
              </a:rPr>
              <a:t>O</a:t>
            </a:r>
          </a:p>
        </p:txBody>
      </p:sp>
      <p:sp>
        <p:nvSpPr>
          <p:cNvPr id="8" name="TextBox 7">
            <a:extLst>
              <a:ext uri="{FF2B5EF4-FFF2-40B4-BE49-F238E27FC236}">
                <a16:creationId xmlns:a16="http://schemas.microsoft.com/office/drawing/2014/main" id="{901A36E7-2249-1C44-A886-685A37B298EC}"/>
              </a:ext>
            </a:extLst>
          </p:cNvPr>
          <p:cNvSpPr txBox="1"/>
          <p:nvPr/>
        </p:nvSpPr>
        <p:spPr>
          <a:xfrm>
            <a:off x="3570037" y="4479790"/>
            <a:ext cx="5051925" cy="1200329"/>
          </a:xfrm>
          <a:prstGeom prst="rect">
            <a:avLst/>
          </a:prstGeom>
          <a:solidFill>
            <a:schemeClr val="bg2">
              <a:lumMod val="75000"/>
              <a:alpha val="75000"/>
            </a:schemeClr>
          </a:solidFill>
        </p:spPr>
        <p:txBody>
          <a:bodyPr wrap="square" rtlCol="0">
            <a:spAutoFit/>
          </a:bodyPr>
          <a:lstStyle/>
          <a:p>
            <a:pPr algn="ctr" defTabSz="1219170"/>
            <a:r>
              <a:rPr lang="en-US" sz="2400">
                <a:solidFill>
                  <a:srgbClr val="FF0000"/>
                </a:solidFill>
                <a:latin typeface="Calibri"/>
              </a:rPr>
              <a:t>Settled Stance:</a:t>
            </a:r>
          </a:p>
          <a:p>
            <a:pPr algn="ctr" defTabSz="1219170"/>
            <a:r>
              <a:rPr lang="en-US" sz="2400">
                <a:solidFill>
                  <a:srgbClr val="FF0000"/>
                </a:solidFill>
                <a:latin typeface="Calibri"/>
              </a:rPr>
              <a:t>Momentary pause with the ball in the head of the crosse</a:t>
            </a:r>
          </a:p>
        </p:txBody>
      </p:sp>
      <p:pic>
        <p:nvPicPr>
          <p:cNvPr id="12" name="Picture 11">
            <a:extLst>
              <a:ext uri="{FF2B5EF4-FFF2-40B4-BE49-F238E27FC236}">
                <a16:creationId xmlns:a16="http://schemas.microsoft.com/office/drawing/2014/main" id="{A1367C8D-AF41-7A48-B45A-AE4B993FFA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443178"/>
            <a:ext cx="1033645" cy="1033645"/>
          </a:xfrm>
          <a:prstGeom prst="rect">
            <a:avLst/>
          </a:prstGeom>
        </p:spPr>
      </p:pic>
      <p:sp>
        <p:nvSpPr>
          <p:cNvPr id="9" name="Oval 8">
            <a:extLst>
              <a:ext uri="{FF2B5EF4-FFF2-40B4-BE49-F238E27FC236}">
                <a16:creationId xmlns:a16="http://schemas.microsoft.com/office/drawing/2014/main" id="{1FEA15C0-E46E-E64F-9E2B-77C9D14249E6}"/>
              </a:ext>
            </a:extLst>
          </p:cNvPr>
          <p:cNvSpPr/>
          <p:nvPr/>
        </p:nvSpPr>
        <p:spPr>
          <a:xfrm>
            <a:off x="8385507" y="1600200"/>
            <a:ext cx="203200" cy="203200"/>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TextBox 9">
            <a:extLst>
              <a:ext uri="{FF2B5EF4-FFF2-40B4-BE49-F238E27FC236}">
                <a16:creationId xmlns:a16="http://schemas.microsoft.com/office/drawing/2014/main" id="{55D460B4-9781-4F96-8B09-643895D7C205}"/>
              </a:ext>
            </a:extLst>
          </p:cNvPr>
          <p:cNvSpPr txBox="1"/>
          <p:nvPr/>
        </p:nvSpPr>
        <p:spPr>
          <a:xfrm>
            <a:off x="329676" y="255081"/>
            <a:ext cx="2493736" cy="938719"/>
          </a:xfrm>
          <a:prstGeom prst="rect">
            <a:avLst/>
          </a:prstGeom>
          <a:solidFill>
            <a:schemeClr val="bg2">
              <a:lumMod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Self-Start</a:t>
            </a:r>
          </a:p>
        </p:txBody>
      </p:sp>
      <p:pic>
        <p:nvPicPr>
          <p:cNvPr id="11" name="Picture 10" descr="Logo, company name&#10;&#10;Description automatically generated">
            <a:extLst>
              <a:ext uri="{FF2B5EF4-FFF2-40B4-BE49-F238E27FC236}">
                <a16:creationId xmlns:a16="http://schemas.microsoft.com/office/drawing/2014/main" id="{0FCA7B7A-02AB-481A-A943-E7753804422C}"/>
              </a:ext>
            </a:extLst>
          </p:cNvPr>
          <p:cNvPicPr>
            <a:picLocks noChangeAspect="1"/>
          </p:cNvPicPr>
          <p:nvPr/>
        </p:nvPicPr>
        <p:blipFill>
          <a:blip r:embed="rId4"/>
          <a:stretch>
            <a:fillRect/>
          </a:stretch>
        </p:blipFill>
        <p:spPr>
          <a:xfrm>
            <a:off x="9911644" y="6018111"/>
            <a:ext cx="1994018" cy="811689"/>
          </a:xfrm>
          <a:prstGeom prst="rect">
            <a:avLst/>
          </a:prstGeom>
        </p:spPr>
      </p:pic>
    </p:spTree>
    <p:extLst>
      <p:ext uri="{BB962C8B-B14F-4D97-AF65-F5344CB8AC3E}">
        <p14:creationId xmlns:p14="http://schemas.microsoft.com/office/powerpoint/2010/main" val="194395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3.33333E-6 -0.00154 L -0.05 -0.0608 " pathEditMode="relative" rAng="0" ptsTypes="AA">
                                      <p:cBhvr>
                                        <p:cTn id="6" dur="2000" fill="hold"/>
                                        <p:tgtEl>
                                          <p:spTgt spid="4"/>
                                        </p:tgtEl>
                                        <p:attrNameLst>
                                          <p:attrName>ppt_x</p:attrName>
                                          <p:attrName>ppt_y</p:attrName>
                                        </p:attrNameLst>
                                      </p:cBhvr>
                                      <p:rCtr x="-2500" y="-2963"/>
                                    </p:animMotion>
                                  </p:childTnLst>
                                </p:cTn>
                              </p:par>
                              <p:par>
                                <p:cTn id="7" presetID="0" presetClass="path" presetSubtype="0" accel="50000" decel="50000" fill="hold" grpId="0" nodeType="withEffect">
                                  <p:stCondLst>
                                    <p:cond delay="0"/>
                                  </p:stCondLst>
                                  <p:childTnLst>
                                    <p:animMotion origin="layout" path="M 3.33333E-6 1.97531E-6 L 0.00834 -0.09784 " pathEditMode="relative" rAng="0" ptsTypes="AA">
                                      <p:cBhvr>
                                        <p:cTn id="8" dur="2000" fill="hold"/>
                                        <p:tgtEl>
                                          <p:spTgt spid="5"/>
                                        </p:tgtEl>
                                        <p:attrNameLst>
                                          <p:attrName>ppt_x</p:attrName>
                                          <p:attrName>ppt_y</p:attrName>
                                        </p:attrNameLst>
                                      </p:cBhvr>
                                      <p:rCtr x="0" y="-4722"/>
                                    </p:animMotion>
                                  </p:childTnLst>
                                </p:cTn>
                              </p:par>
                              <p:par>
                                <p:cTn id="9" presetID="0" presetClass="path" presetSubtype="0" accel="50000" decel="50000" fill="hold" grpId="0" nodeType="withEffect">
                                  <p:stCondLst>
                                    <p:cond delay="0"/>
                                  </p:stCondLst>
                                  <p:childTnLst>
                                    <p:animMotion origin="layout" path="M -5.55556E-7 1.85185E-6 L -0.06285 -0.06296 " pathEditMode="relative" rAng="0" ptsTypes="AA">
                                      <p:cBhvr>
                                        <p:cTn id="10" dur="2000" fill="hold"/>
                                        <p:tgtEl>
                                          <p:spTgt spid="9"/>
                                        </p:tgtEl>
                                        <p:attrNameLst>
                                          <p:attrName>ppt_x</p:attrName>
                                          <p:attrName>ppt_y</p:attrName>
                                        </p:attrNameLst>
                                      </p:cBhvr>
                                      <p:rCtr x="-3142" y="-3148"/>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xit" presetSubtype="0" fill="hold" grpId="1" nodeType="withEffect">
                                  <p:stCondLst>
                                    <p:cond delay="100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7" presetClass="path" presetSubtype="0" accel="50000" decel="50000" fill="hold" grpId="1" nodeType="clickEffect">
                                  <p:stCondLst>
                                    <p:cond delay="0"/>
                                  </p:stCondLst>
                                  <p:childTnLst>
                                    <p:animMotion origin="layout" path="M 0.00833 -0.09784 L 0.02378 -0.08981 C 0.02708 -0.08796 0.03194 -0.08673 0.03715 -0.08673 C 0.04288 -0.08673 0.04757 -0.08796 0.05086 -0.08981 L 0.06666 -0.09784 " pathEditMode="relative" rAng="0" ptsTypes="AAAAA">
                                      <p:cBhvr>
                                        <p:cTn id="22" dur="3000" fill="hold"/>
                                        <p:tgtEl>
                                          <p:spTgt spid="5"/>
                                        </p:tgtEl>
                                        <p:attrNameLst>
                                          <p:attrName>ppt_x</p:attrName>
                                          <p:attrName>ppt_y</p:attrName>
                                        </p:attrNameLst>
                                      </p:cBhvr>
                                      <p:rCtr x="2917" y="556"/>
                                    </p:animMotion>
                                  </p:childTnLst>
                                </p:cTn>
                              </p:par>
                              <p:par>
                                <p:cTn id="23" presetID="0" presetClass="path" presetSubtype="0" accel="50000" decel="50000" fill="hold" grpId="1" nodeType="withEffect">
                                  <p:stCondLst>
                                    <p:cond delay="1000"/>
                                  </p:stCondLst>
                                  <p:childTnLst>
                                    <p:animMotion origin="layout" path="M -0.05 -0.0608 L -0.125 -0.06235 " pathEditMode="relative" rAng="0" ptsTypes="AA">
                                      <p:cBhvr>
                                        <p:cTn id="24" dur="2000" fill="hold"/>
                                        <p:tgtEl>
                                          <p:spTgt spid="4"/>
                                        </p:tgtEl>
                                        <p:attrNameLst>
                                          <p:attrName>ppt_x</p:attrName>
                                          <p:attrName>ppt_y</p:attrName>
                                        </p:attrNameLst>
                                      </p:cBhvr>
                                      <p:rCtr x="-3750" y="-93"/>
                                    </p:animMotion>
                                  </p:childTnLst>
                                </p:cTn>
                              </p:par>
                              <p:par>
                                <p:cTn id="25" presetID="0" presetClass="path" presetSubtype="0" accel="50000" decel="50000" fill="hold" grpId="1" nodeType="withEffect">
                                  <p:stCondLst>
                                    <p:cond delay="1000"/>
                                  </p:stCondLst>
                                  <p:childTnLst>
                                    <p:animMotion origin="layout" path="M -0.06285 -0.06296 L -0.12951 -0.06296 " pathEditMode="relative" rAng="0" ptsTypes="AA">
                                      <p:cBhvr>
                                        <p:cTn id="26" dur="2000" fill="hold"/>
                                        <p:tgtEl>
                                          <p:spTgt spid="9"/>
                                        </p:tgtEl>
                                        <p:attrNameLst>
                                          <p:attrName>ppt_x</p:attrName>
                                          <p:attrName>ppt_y</p:attrName>
                                        </p:attrNameLst>
                                      </p:cBhvr>
                                      <p:rCtr x="-3333" y="0"/>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4" grpId="0"/>
      <p:bldP spid="4" grpId="1"/>
      <p:bldP spid="5" grpId="0"/>
      <p:bldP spid="5" grpId="1"/>
      <p:bldP spid="8" grpId="0" animBg="1"/>
      <p:bldP spid="9" grpId="0" animBg="1"/>
      <p:bldP spid="9"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244784879"/>
              </p:ext>
            </p:extLst>
          </p:nvPr>
        </p:nvGraphicFramePr>
        <p:xfrm>
          <a:off x="994037" y="1553767"/>
          <a:ext cx="10012013" cy="49953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69AE673C-90E3-488C-A3D8-303FC1C6A086}"/>
              </a:ext>
            </a:extLst>
          </p:cNvPr>
          <p:cNvSpPr txBox="1"/>
          <p:nvPr/>
        </p:nvSpPr>
        <p:spPr>
          <a:xfrm>
            <a:off x="361759" y="100927"/>
            <a:ext cx="10802162"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Criteria for Self-Start </a:t>
            </a:r>
          </a:p>
        </p:txBody>
      </p:sp>
    </p:spTree>
    <p:custDataLst>
      <p:tags r:id="rId1"/>
    </p:custDataLst>
    <p:extLst>
      <p:ext uri="{BB962C8B-B14F-4D97-AF65-F5344CB8AC3E}">
        <p14:creationId xmlns:p14="http://schemas.microsoft.com/office/powerpoint/2010/main" val="969502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711079494"/>
              </p:ext>
            </p:extLst>
          </p:nvPr>
        </p:nvGraphicFramePr>
        <p:xfrm>
          <a:off x="1546449" y="1157009"/>
          <a:ext cx="9099101" cy="51999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0612963C-EC41-4B3D-BE67-35136A42DC13}"/>
              </a:ext>
            </a:extLst>
          </p:cNvPr>
          <p:cNvSpPr txBox="1"/>
          <p:nvPr/>
        </p:nvSpPr>
        <p:spPr>
          <a:xfrm>
            <a:off x="361759" y="100927"/>
            <a:ext cx="10802162"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Self-Start Options</a:t>
            </a:r>
          </a:p>
        </p:txBody>
      </p:sp>
    </p:spTree>
    <p:custDataLst>
      <p:tags r:id="rId1"/>
    </p:custDataLst>
    <p:extLst>
      <p:ext uri="{BB962C8B-B14F-4D97-AF65-F5344CB8AC3E}">
        <p14:creationId xmlns:p14="http://schemas.microsoft.com/office/powerpoint/2010/main" val="1713603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3049893355"/>
              </p:ext>
            </p:extLst>
          </p:nvPr>
        </p:nvGraphicFramePr>
        <p:xfrm>
          <a:off x="0" y="1862138"/>
          <a:ext cx="6235700" cy="3706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B412A55-292D-4C66-B91E-405C5AA3B411}"/>
              </a:ext>
            </a:extLst>
          </p:cNvPr>
          <p:cNvSpPr txBox="1"/>
          <p:nvPr/>
        </p:nvSpPr>
        <p:spPr>
          <a:xfrm>
            <a:off x="612531" y="266015"/>
            <a:ext cx="9283499"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Goals of Two-Person Positioning</a:t>
            </a:r>
          </a:p>
        </p:txBody>
      </p:sp>
      <p:pic>
        <p:nvPicPr>
          <p:cNvPr id="8" name="Picture 7" descr="A group of people playing lacrosse&#10;&#10;Description automatically generated">
            <a:extLst>
              <a:ext uri="{FF2B5EF4-FFF2-40B4-BE49-F238E27FC236}">
                <a16:creationId xmlns:a16="http://schemas.microsoft.com/office/drawing/2014/main" id="{B0A845D0-6F79-9A4B-9452-20CAFD9CC968}"/>
              </a:ext>
            </a:extLst>
          </p:cNvPr>
          <p:cNvPicPr>
            <a:picLocks noChangeAspect="1"/>
          </p:cNvPicPr>
          <p:nvPr/>
        </p:nvPicPr>
        <p:blipFill rotWithShape="1">
          <a:blip r:embed="rId8"/>
          <a:srcRect b="7647"/>
          <a:stretch/>
        </p:blipFill>
        <p:spPr>
          <a:xfrm>
            <a:off x="7645436" y="2335211"/>
            <a:ext cx="4210723" cy="3030166"/>
          </a:xfrm>
          <a:prstGeom prst="rect">
            <a:avLst/>
          </a:prstGeom>
        </p:spPr>
      </p:pic>
    </p:spTree>
    <p:extLst>
      <p:ext uri="{BB962C8B-B14F-4D97-AF65-F5344CB8AC3E}">
        <p14:creationId xmlns:p14="http://schemas.microsoft.com/office/powerpoint/2010/main" val="27535530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0F3B41-90BB-B84F-829B-2A9E4EC443AC}"/>
              </a:ext>
            </a:extLst>
          </p:cNvPr>
          <p:cNvSpPr txBox="1"/>
          <p:nvPr/>
        </p:nvSpPr>
        <p:spPr>
          <a:xfrm>
            <a:off x="1313719" y="939068"/>
            <a:ext cx="9564560" cy="4236994"/>
          </a:xfrm>
          <a:prstGeom prst="rect">
            <a:avLst/>
          </a:prstGeom>
          <a:noFill/>
        </p:spPr>
        <p:txBody>
          <a:bodyPr wrap="square" rtlCol="0">
            <a:spAutoFit/>
          </a:bodyPr>
          <a:lstStyle/>
          <a:p>
            <a:pPr marL="609585" indent="-609585" defTabSz="1219170">
              <a:buFont typeface="Wingdings" pitchFamily="2" charset="2"/>
              <a:buChar char="Ø"/>
            </a:pPr>
            <a:r>
              <a:rPr lang="en-US" sz="2933">
                <a:solidFill>
                  <a:srgbClr val="00205B"/>
                </a:solidFill>
                <a:latin typeface="Calibri"/>
              </a:rPr>
              <a:t>When the game clock is stopped</a:t>
            </a:r>
          </a:p>
          <a:p>
            <a:pPr marL="1066785" lvl="1" indent="-609585" defTabSz="1219170">
              <a:buFont typeface="Wingdings" pitchFamily="2" charset="2"/>
              <a:buChar char="Ø"/>
            </a:pPr>
            <a:r>
              <a:rPr lang="en-US" sz="2400">
                <a:solidFill>
                  <a:srgbClr val="00205B"/>
                </a:solidFill>
                <a:latin typeface="Calibri"/>
              </a:rPr>
              <a:t>Cards</a:t>
            </a:r>
          </a:p>
          <a:p>
            <a:pPr marL="1066785" lvl="1" indent="-609585" defTabSz="1219170">
              <a:buFont typeface="Wingdings" pitchFamily="2" charset="2"/>
              <a:buChar char="Ø"/>
            </a:pPr>
            <a:r>
              <a:rPr lang="en-US" sz="2400">
                <a:solidFill>
                  <a:srgbClr val="00205B"/>
                </a:solidFill>
                <a:latin typeface="Calibri"/>
              </a:rPr>
              <a:t>Injury and team time-outs</a:t>
            </a:r>
          </a:p>
          <a:p>
            <a:pPr marL="1066785" lvl="1" indent="-609585" defTabSz="1219170">
              <a:buFont typeface="Wingdings" pitchFamily="2" charset="2"/>
              <a:buChar char="Ø"/>
            </a:pPr>
            <a:r>
              <a:rPr lang="en-US" sz="2400">
                <a:solidFill>
                  <a:srgbClr val="00205B"/>
                </a:solidFill>
                <a:latin typeface="Calibri"/>
              </a:rPr>
              <a:t>Restraining Line violation : “Offside”</a:t>
            </a:r>
          </a:p>
          <a:p>
            <a:pPr marL="1066785" lvl="1" indent="-609585" defTabSz="1219170">
              <a:buFont typeface="Wingdings" pitchFamily="2" charset="2"/>
              <a:buChar char="Ø"/>
            </a:pPr>
            <a:r>
              <a:rPr lang="en-US" sz="2400">
                <a:solidFill>
                  <a:srgbClr val="00205B"/>
                </a:solidFill>
                <a:latin typeface="Calibri"/>
              </a:rPr>
              <a:t>Offensive Fouls in the Critical Scoring Area*</a:t>
            </a:r>
          </a:p>
          <a:p>
            <a:pPr marL="1066785" lvl="1" indent="-609585" defTabSz="1219170">
              <a:buFont typeface="Wingdings" pitchFamily="2" charset="2"/>
              <a:buChar char="Ø"/>
            </a:pPr>
            <a:r>
              <a:rPr lang="en-US" sz="2400">
                <a:solidFill>
                  <a:srgbClr val="00205B"/>
                </a:solidFill>
                <a:latin typeface="Calibri"/>
              </a:rPr>
              <a:t>Alternate Possession</a:t>
            </a:r>
          </a:p>
          <a:p>
            <a:pPr marL="1066785" lvl="1" indent="-609585" defTabSz="1219170">
              <a:buFont typeface="Wingdings" pitchFamily="2" charset="2"/>
              <a:buChar char="Ø"/>
            </a:pPr>
            <a:r>
              <a:rPr lang="en-US" sz="2400">
                <a:solidFill>
                  <a:srgbClr val="00205B"/>
                </a:solidFill>
                <a:latin typeface="Calibri"/>
              </a:rPr>
              <a:t>Inadvertent Whistle</a:t>
            </a:r>
          </a:p>
          <a:p>
            <a:pPr marL="1066785" lvl="1" indent="-609585" defTabSz="1219170">
              <a:buFont typeface="Wingdings" pitchFamily="2" charset="2"/>
              <a:buChar char="Ø"/>
            </a:pPr>
            <a:r>
              <a:rPr lang="en-US" sz="2400">
                <a:solidFill>
                  <a:srgbClr val="00205B"/>
                </a:solidFill>
                <a:latin typeface="Calibri"/>
              </a:rPr>
              <a:t>A goal is scored</a:t>
            </a:r>
          </a:p>
          <a:p>
            <a:pPr defTabSz="1219170"/>
            <a:r>
              <a:rPr lang="en-US" sz="2400">
                <a:solidFill>
                  <a:srgbClr val="00205B"/>
                </a:solidFill>
                <a:latin typeface="Calibri"/>
              </a:rPr>
              <a:t>* Offensive AND Defensive restarts in the CSA during the last two minutes of the half and the game (except with running clock)</a:t>
            </a:r>
          </a:p>
          <a:p>
            <a:pPr defTabSz="1219170"/>
            <a:endParaRPr lang="en-US" sz="2400">
              <a:solidFill>
                <a:prstClr val="white"/>
              </a:solidFill>
              <a:latin typeface="Calibri"/>
            </a:endParaRPr>
          </a:p>
        </p:txBody>
      </p:sp>
      <p:sp>
        <p:nvSpPr>
          <p:cNvPr id="5" name="TextBox 4">
            <a:extLst>
              <a:ext uri="{FF2B5EF4-FFF2-40B4-BE49-F238E27FC236}">
                <a16:creationId xmlns:a16="http://schemas.microsoft.com/office/drawing/2014/main" id="{B9BAA210-5492-DD4B-BEB8-57334DA007C5}"/>
              </a:ext>
            </a:extLst>
          </p:cNvPr>
          <p:cNvSpPr txBox="1"/>
          <p:nvPr/>
        </p:nvSpPr>
        <p:spPr>
          <a:xfrm>
            <a:off x="1573380" y="5709593"/>
            <a:ext cx="8135080" cy="995016"/>
          </a:xfrm>
          <a:prstGeom prst="rect">
            <a:avLst/>
          </a:prstGeom>
          <a:solidFill>
            <a:srgbClr val="C8102E">
              <a:alpha val="54000"/>
            </a:srgbClr>
          </a:solidFill>
          <a:ln>
            <a:noFill/>
          </a:ln>
        </p:spPr>
        <p:txBody>
          <a:bodyPr wrap="square" rtlCol="0">
            <a:spAutoFit/>
          </a:bodyPr>
          <a:lstStyle/>
          <a:p>
            <a:pPr algn="ctr" defTabSz="1219170"/>
            <a:r>
              <a:rPr lang="en-US" sz="2933">
                <a:solidFill>
                  <a:prstClr val="black"/>
                </a:solidFill>
                <a:latin typeface="Calibri"/>
              </a:rPr>
              <a:t>Note: Proactive officiating may prevent a self-start when a whistle start is required!</a:t>
            </a:r>
          </a:p>
        </p:txBody>
      </p:sp>
      <p:sp>
        <p:nvSpPr>
          <p:cNvPr id="7" name="TextBox 6">
            <a:extLst>
              <a:ext uri="{FF2B5EF4-FFF2-40B4-BE49-F238E27FC236}">
                <a16:creationId xmlns:a16="http://schemas.microsoft.com/office/drawing/2014/main" id="{D6DEA9D3-99FB-494B-BCF9-F72B459C9FE2}"/>
              </a:ext>
            </a:extLst>
          </p:cNvPr>
          <p:cNvSpPr txBox="1"/>
          <p:nvPr/>
        </p:nvSpPr>
        <p:spPr>
          <a:xfrm>
            <a:off x="-1" y="4821087"/>
            <a:ext cx="12192000" cy="913199"/>
          </a:xfrm>
          <a:prstGeom prst="rect">
            <a:avLst/>
          </a:prstGeom>
          <a:noFill/>
        </p:spPr>
        <p:txBody>
          <a:bodyPr wrap="square" rtlCol="0">
            <a:spAutoFit/>
          </a:bodyPr>
          <a:lstStyle/>
          <a:p>
            <a:pPr algn="ctr" defTabSz="1219170"/>
            <a:r>
              <a:rPr lang="en-US" sz="2667">
                <a:solidFill>
                  <a:srgbClr val="00205B"/>
                </a:solidFill>
                <a:latin typeface="Calibri"/>
              </a:rPr>
              <a:t>Repeatedly self-starting when not allowed may result in a warning </a:t>
            </a:r>
          </a:p>
          <a:p>
            <a:pPr algn="ctr" defTabSz="1219170"/>
            <a:r>
              <a:rPr lang="en-US" sz="2667">
                <a:solidFill>
                  <a:srgbClr val="00205B"/>
                </a:solidFill>
                <a:latin typeface="Calibri"/>
              </a:rPr>
              <a:t>and/or Delay of Game penalty</a:t>
            </a:r>
          </a:p>
        </p:txBody>
      </p:sp>
      <p:sp>
        <p:nvSpPr>
          <p:cNvPr id="8" name="TextBox 7">
            <a:extLst>
              <a:ext uri="{FF2B5EF4-FFF2-40B4-BE49-F238E27FC236}">
                <a16:creationId xmlns:a16="http://schemas.microsoft.com/office/drawing/2014/main" id="{1490ADED-7088-4798-BB23-B9A64A7EA180}"/>
              </a:ext>
            </a:extLst>
          </p:cNvPr>
          <p:cNvSpPr txBox="1"/>
          <p:nvPr/>
        </p:nvSpPr>
        <p:spPr>
          <a:xfrm>
            <a:off x="239839" y="15524"/>
            <a:ext cx="10802162"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When is Self-Start NOT an Option</a:t>
            </a:r>
          </a:p>
        </p:txBody>
      </p:sp>
    </p:spTree>
    <p:extLst>
      <p:ext uri="{BB962C8B-B14F-4D97-AF65-F5344CB8AC3E}">
        <p14:creationId xmlns:p14="http://schemas.microsoft.com/office/powerpoint/2010/main" val="4012516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867711569"/>
              </p:ext>
            </p:extLst>
          </p:nvPr>
        </p:nvGraphicFramePr>
        <p:xfrm>
          <a:off x="759570" y="1377470"/>
          <a:ext cx="8064500" cy="49027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8561384" y="2774828"/>
            <a:ext cx="2871046" cy="1938992"/>
          </a:xfrm>
          <a:prstGeom prst="rect">
            <a:avLst/>
          </a:prstGeom>
          <a:noFill/>
        </p:spPr>
        <p:txBody>
          <a:bodyPr vert="horz" wrap="square" rtlCol="0">
            <a:spAutoFit/>
          </a:bodyPr>
          <a:lstStyle/>
          <a:p>
            <a:pPr algn="ctr" defTabSz="1219170"/>
            <a:r>
              <a:rPr lang="en-US" sz="4000">
                <a:solidFill>
                  <a:srgbClr val="0070C0"/>
                </a:solidFill>
                <a:latin typeface="Calibri"/>
              </a:rPr>
              <a:t>Self </a:t>
            </a:r>
          </a:p>
          <a:p>
            <a:pPr algn="ctr" defTabSz="1219170"/>
            <a:r>
              <a:rPr lang="en-US" sz="4000">
                <a:solidFill>
                  <a:srgbClr val="0070C0"/>
                </a:solidFill>
                <a:latin typeface="Calibri"/>
              </a:rPr>
              <a:t>Start</a:t>
            </a:r>
          </a:p>
          <a:p>
            <a:pPr algn="ctr" defTabSz="1219170"/>
            <a:r>
              <a:rPr lang="en-US" sz="4000">
                <a:solidFill>
                  <a:srgbClr val="0070C0"/>
                </a:solidFill>
                <a:latin typeface="Calibri"/>
              </a:rPr>
              <a:t>Allowed</a:t>
            </a:r>
          </a:p>
        </p:txBody>
      </p:sp>
      <p:sp>
        <p:nvSpPr>
          <p:cNvPr id="8" name="TextBox 7">
            <a:extLst>
              <a:ext uri="{FF2B5EF4-FFF2-40B4-BE49-F238E27FC236}">
                <a16:creationId xmlns:a16="http://schemas.microsoft.com/office/drawing/2014/main" id="{0B37548F-568A-4A8D-BE92-0F3CA0489BFE}"/>
              </a:ext>
            </a:extLst>
          </p:cNvPr>
          <p:cNvSpPr txBox="1"/>
          <p:nvPr/>
        </p:nvSpPr>
        <p:spPr>
          <a:xfrm>
            <a:off x="361759" y="100927"/>
            <a:ext cx="10802162"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Ball </a:t>
            </a:r>
            <a:r>
              <a:rPr lang="en-US" sz="5500" b="1" spc="300">
                <a:solidFill>
                  <a:srgbClr val="00205B"/>
                </a:solidFill>
                <a:latin typeface="Alt Gothic Comp ATF" panose="020B0608040502040204" pitchFamily="34" charset="77"/>
              </a:rPr>
              <a:t>Beyond Playing Distance</a:t>
            </a: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a:t>
            </a:r>
          </a:p>
        </p:txBody>
      </p:sp>
    </p:spTree>
    <p:custDataLst>
      <p:tags r:id="rId1"/>
    </p:custDataLst>
    <p:extLst>
      <p:ext uri="{BB962C8B-B14F-4D97-AF65-F5344CB8AC3E}">
        <p14:creationId xmlns:p14="http://schemas.microsoft.com/office/powerpoint/2010/main" val="35062334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0" y="1328738"/>
            <a:ext cx="5657850" cy="4887912"/>
          </a:xfrm>
          <a:prstGeom prst="rect">
            <a:avLst/>
          </a:prstGeom>
        </p:spPr>
        <p:txBody>
          <a:bodyPr>
            <a:noAutofit/>
          </a:bodyPr>
          <a:lstStyle/>
          <a:p>
            <a:pPr>
              <a:buFont typeface="Arial" panose="020B0604020202020204" pitchFamily="34" charset="0"/>
              <a:buChar char="•"/>
            </a:pPr>
            <a:r>
              <a:rPr lang="en-US" sz="2400">
                <a:solidFill>
                  <a:srgbClr val="00205B"/>
                </a:solidFill>
              </a:rPr>
              <a:t>The OFFENDING player shall be directed to move 4m from the player taking the free position</a:t>
            </a:r>
          </a:p>
          <a:p>
            <a:pPr lvl="1"/>
            <a:r>
              <a:rPr lang="en-US" sz="2000">
                <a:solidFill>
                  <a:srgbClr val="00205B"/>
                </a:solidFill>
              </a:rPr>
              <a:t>The player should respond to the officials’ direction.  Should the ball carrier restart play prior to her offender reaching a 4m distance, the offender may immediately defend.</a:t>
            </a:r>
            <a:endParaRPr lang="en-US" sz="2400">
              <a:solidFill>
                <a:srgbClr val="00205B"/>
              </a:solidFill>
            </a:endParaRPr>
          </a:p>
          <a:p>
            <a:pPr>
              <a:buFont typeface="Arial" panose="020B0604020202020204" pitchFamily="34" charset="0"/>
              <a:buChar char="•"/>
            </a:pPr>
            <a:r>
              <a:rPr lang="en-US" sz="2400">
                <a:solidFill>
                  <a:srgbClr val="00205B"/>
                </a:solidFill>
              </a:rPr>
              <a:t>All other players must move 4m from the player taking the free position</a:t>
            </a:r>
          </a:p>
          <a:p>
            <a:pPr marL="0" indent="0">
              <a:buNone/>
            </a:pPr>
            <a:endParaRPr lang="en-US" sz="2400">
              <a:solidFill>
                <a:srgbClr val="00205B"/>
              </a:solidFill>
            </a:endParaRPr>
          </a:p>
          <a:p>
            <a:pPr>
              <a:buFont typeface="Arial" panose="020B0604020202020204" pitchFamily="34" charset="0"/>
              <a:buChar char="•"/>
            </a:pPr>
            <a:r>
              <a:rPr lang="en-US" sz="2400">
                <a:solidFill>
                  <a:srgbClr val="00205B"/>
                </a:solidFill>
              </a:rPr>
              <a:t>Player with the ball may not be engaged until self-start is initiated </a:t>
            </a:r>
          </a:p>
        </p:txBody>
      </p:sp>
      <p:pic>
        <p:nvPicPr>
          <p:cNvPr id="8" name="Content Placeholder 7"/>
          <p:cNvPicPr>
            <a:picLocks noGrp="1" noChangeAspect="1"/>
          </p:cNvPicPr>
          <p:nvPr>
            <p:ph sz="half" idx="4294967295"/>
          </p:nvPr>
        </p:nvPicPr>
        <p:blipFill rotWithShape="1">
          <a:blip r:embed="rId4"/>
          <a:srcRect l="26415" t="14447" r="1"/>
          <a:stretch/>
        </p:blipFill>
        <p:spPr>
          <a:xfrm>
            <a:off x="6921500" y="706438"/>
            <a:ext cx="5270500" cy="4673600"/>
          </a:xfrm>
          <a:prstGeom prst="rect">
            <a:avLst/>
          </a:prstGeom>
        </p:spPr>
      </p:pic>
      <p:sp>
        <p:nvSpPr>
          <p:cNvPr id="6" name="TextBox 5">
            <a:extLst>
              <a:ext uri="{FF2B5EF4-FFF2-40B4-BE49-F238E27FC236}">
                <a16:creationId xmlns:a16="http://schemas.microsoft.com/office/drawing/2014/main" id="{AC4D0044-C9D8-43DC-AB02-CE2E2470B8AC}"/>
              </a:ext>
            </a:extLst>
          </p:cNvPr>
          <p:cNvSpPr txBox="1"/>
          <p:nvPr/>
        </p:nvSpPr>
        <p:spPr>
          <a:xfrm>
            <a:off x="312453" y="171990"/>
            <a:ext cx="5783547"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dirty="0">
                <a:ln>
                  <a:noFill/>
                </a:ln>
                <a:solidFill>
                  <a:srgbClr val="00205B"/>
                </a:solidFill>
                <a:effectLst/>
                <a:uLnTx/>
                <a:uFillTx/>
                <a:latin typeface="Alt Gothic Comp ATF" panose="020B0608040502040204" pitchFamily="34" charset="77"/>
                <a:ea typeface="+mn-ea"/>
                <a:cs typeface="+mn-cs"/>
              </a:rPr>
              <a:t>The Offending Player</a:t>
            </a:r>
          </a:p>
        </p:txBody>
      </p:sp>
    </p:spTree>
    <p:custDataLst>
      <p:tags r:id="rId1"/>
    </p:custDataLst>
    <p:extLst>
      <p:ext uri="{BB962C8B-B14F-4D97-AF65-F5344CB8AC3E}">
        <p14:creationId xmlns:p14="http://schemas.microsoft.com/office/powerpoint/2010/main" val="8761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10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2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anim calcmode="lin" valueType="num">
                                      <p:cBhvr>
                                        <p:cTn id="2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896569095"/>
              </p:ext>
            </p:extLst>
          </p:nvPr>
        </p:nvGraphicFramePr>
        <p:xfrm>
          <a:off x="923954" y="1279441"/>
          <a:ext cx="9677772" cy="52983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791BE47E-02EC-480B-910B-31818D69C9F3}"/>
              </a:ext>
            </a:extLst>
          </p:cNvPr>
          <p:cNvSpPr txBox="1"/>
          <p:nvPr/>
        </p:nvSpPr>
        <p:spPr>
          <a:xfrm>
            <a:off x="361759" y="280198"/>
            <a:ext cx="10802162"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After a foul is called, play restarts when…</a:t>
            </a:r>
          </a:p>
        </p:txBody>
      </p:sp>
    </p:spTree>
    <p:custDataLst>
      <p:tags r:id="rId1"/>
    </p:custDataLst>
    <p:extLst>
      <p:ext uri="{BB962C8B-B14F-4D97-AF65-F5344CB8AC3E}">
        <p14:creationId xmlns:p14="http://schemas.microsoft.com/office/powerpoint/2010/main" val="1458888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87671" y="2090172"/>
            <a:ext cx="5334000" cy="2677656"/>
          </a:xfrm>
          <a:prstGeom prst="rect">
            <a:avLst/>
          </a:prstGeom>
          <a:noFill/>
        </p:spPr>
        <p:txBody>
          <a:bodyPr wrap="square" rtlCol="0">
            <a:spAutoFit/>
          </a:bodyPr>
          <a:lstStyle/>
          <a:p>
            <a:pPr marL="285744" indent="-285744" defTabSz="1219170">
              <a:buFont typeface="Arial" panose="020B0604020202020204" pitchFamily="34" charset="0"/>
              <a:buChar char="•"/>
            </a:pPr>
            <a:r>
              <a:rPr lang="en-US" sz="2400">
                <a:solidFill>
                  <a:srgbClr val="00205B"/>
                </a:solidFill>
                <a:latin typeface="Montserrat" panose="02000505000000020004" pitchFamily="2" charset="0"/>
              </a:rPr>
              <a:t>A rocking motion of the player with the ball</a:t>
            </a:r>
          </a:p>
          <a:p>
            <a:pPr marL="285744" indent="-285744" defTabSz="1219170">
              <a:buFont typeface="Arial" panose="020B0604020202020204" pitchFamily="34" charset="0"/>
              <a:buChar char="•"/>
            </a:pPr>
            <a:endParaRPr lang="en-US" sz="2400">
              <a:solidFill>
                <a:srgbClr val="00205B"/>
              </a:solidFill>
              <a:latin typeface="Montserrat" panose="02000505000000020004" pitchFamily="2" charset="0"/>
            </a:endParaRPr>
          </a:p>
          <a:p>
            <a:pPr marL="285744" indent="-285744" defTabSz="1219170">
              <a:buFont typeface="Arial" panose="020B0604020202020204" pitchFamily="34" charset="0"/>
              <a:buChar char="•"/>
            </a:pPr>
            <a:r>
              <a:rPr lang="en-US" sz="2400">
                <a:solidFill>
                  <a:srgbClr val="00205B"/>
                </a:solidFill>
                <a:latin typeface="Montserrat" panose="02000505000000020004" pitchFamily="2" charset="0"/>
              </a:rPr>
              <a:t>A cradling of the ball by the player with the ball</a:t>
            </a:r>
          </a:p>
          <a:p>
            <a:pPr marL="285744" indent="-285744" defTabSz="1219170">
              <a:buFont typeface="Arial" panose="020B0604020202020204" pitchFamily="34" charset="0"/>
              <a:buChar char="•"/>
            </a:pPr>
            <a:endParaRPr lang="en-US" sz="2400">
              <a:solidFill>
                <a:srgbClr val="00205B"/>
              </a:solidFill>
              <a:latin typeface="Montserrat" panose="02000505000000020004" pitchFamily="2" charset="0"/>
            </a:endParaRPr>
          </a:p>
          <a:p>
            <a:pPr marL="285744" indent="-285744" defTabSz="1219170">
              <a:buFont typeface="Arial" panose="020B0604020202020204" pitchFamily="34" charset="0"/>
              <a:buChar char="•"/>
            </a:pPr>
            <a:r>
              <a:rPr lang="en-US" sz="2400">
                <a:solidFill>
                  <a:srgbClr val="00205B"/>
                </a:solidFill>
                <a:latin typeface="Montserrat" panose="02000505000000020004" pitchFamily="2" charset="0"/>
              </a:rPr>
              <a:t>A pumping action of the crosse</a:t>
            </a:r>
          </a:p>
        </p:txBody>
      </p:sp>
      <p:pic>
        <p:nvPicPr>
          <p:cNvPr id="6146" name="Picture 2" descr="Image result for free clip art of womens lacrosse game photo">
            <a:extLst>
              <a:ext uri="{FF2B5EF4-FFF2-40B4-BE49-F238E27FC236}">
                <a16:creationId xmlns:a16="http://schemas.microsoft.com/office/drawing/2014/main" id="{44AEB89F-3552-4683-9639-E6AFF772D1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578" r="4534"/>
          <a:stretch/>
        </p:blipFill>
        <p:spPr bwMode="auto">
          <a:xfrm>
            <a:off x="299809" y="1326777"/>
            <a:ext cx="6087035" cy="46456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C138627-4F54-4A08-8F75-372A6E53338D}"/>
              </a:ext>
            </a:extLst>
          </p:cNvPr>
          <p:cNvSpPr txBox="1"/>
          <p:nvPr/>
        </p:nvSpPr>
        <p:spPr>
          <a:xfrm>
            <a:off x="299809" y="388058"/>
            <a:ext cx="10802162"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Play DOES NOT restart with…</a:t>
            </a:r>
          </a:p>
        </p:txBody>
      </p:sp>
    </p:spTree>
    <p:custDataLst>
      <p:tags r:id="rId1"/>
    </p:custDataLst>
    <p:extLst>
      <p:ext uri="{BB962C8B-B14F-4D97-AF65-F5344CB8AC3E}">
        <p14:creationId xmlns:p14="http://schemas.microsoft.com/office/powerpoint/2010/main" val="221238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200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anim calcmode="lin" valueType="num">
                                      <p:cBhvr>
                                        <p:cTn id="1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200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1000"/>
                                        <p:tgtEl>
                                          <p:spTgt spid="4">
                                            <p:txEl>
                                              <p:pRg st="4" end="4"/>
                                            </p:txEl>
                                          </p:spTgt>
                                        </p:tgtEl>
                                      </p:cBhvr>
                                    </p:animEffect>
                                    <p:anim calcmode="lin" valueType="num">
                                      <p:cBhvr>
                                        <p:cTn id="2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F20345-39A9-B645-B915-4BDC9B2D0D3D}"/>
              </a:ext>
            </a:extLst>
          </p:cNvPr>
          <p:cNvSpPr txBox="1"/>
          <p:nvPr/>
        </p:nvSpPr>
        <p:spPr>
          <a:xfrm>
            <a:off x="1691047" y="1820973"/>
            <a:ext cx="3474347" cy="2677656"/>
          </a:xfrm>
          <a:prstGeom prst="rect">
            <a:avLst/>
          </a:prstGeom>
          <a:solidFill>
            <a:schemeClr val="bg2"/>
          </a:solidFill>
          <a:ln>
            <a:noFill/>
          </a:ln>
        </p:spPr>
        <p:txBody>
          <a:bodyPr wrap="square" rtlCol="0">
            <a:spAutoFit/>
          </a:bodyPr>
          <a:lstStyle/>
          <a:p>
            <a:pPr algn="ctr" defTabSz="1219170"/>
            <a:r>
              <a:rPr lang="en-US" sz="2400" b="1">
                <a:solidFill>
                  <a:srgbClr val="0070C0"/>
                </a:solidFill>
                <a:latin typeface="Calibri"/>
              </a:rPr>
              <a:t>Any player </a:t>
            </a:r>
            <a:r>
              <a:rPr lang="en-US" sz="2400">
                <a:solidFill>
                  <a:srgbClr val="0070C0"/>
                </a:solidFill>
                <a:latin typeface="Calibri"/>
              </a:rPr>
              <a:t>on the team that was awarded possession may retrieve the ball and self-start from a position relative to where the ball went out of bounds</a:t>
            </a:r>
          </a:p>
        </p:txBody>
      </p:sp>
      <p:sp>
        <p:nvSpPr>
          <p:cNvPr id="7" name="TextBox 6">
            <a:extLst>
              <a:ext uri="{FF2B5EF4-FFF2-40B4-BE49-F238E27FC236}">
                <a16:creationId xmlns:a16="http://schemas.microsoft.com/office/drawing/2014/main" id="{D0B9D787-03A4-3247-92BE-59F01F2F8D1B}"/>
              </a:ext>
            </a:extLst>
          </p:cNvPr>
          <p:cNvSpPr txBox="1"/>
          <p:nvPr/>
        </p:nvSpPr>
        <p:spPr>
          <a:xfrm>
            <a:off x="8432800" y="1387808"/>
            <a:ext cx="406400" cy="461665"/>
          </a:xfrm>
          <a:prstGeom prst="rect">
            <a:avLst/>
          </a:prstGeom>
          <a:noFill/>
        </p:spPr>
        <p:txBody>
          <a:bodyPr wrap="square" rtlCol="0">
            <a:spAutoFit/>
          </a:bodyPr>
          <a:lstStyle/>
          <a:p>
            <a:pPr defTabSz="1219170"/>
            <a:r>
              <a:rPr lang="en-US" sz="2400" b="1">
                <a:solidFill>
                  <a:srgbClr val="FF0000"/>
                </a:solidFill>
                <a:latin typeface="Calibri"/>
              </a:rPr>
              <a:t>X</a:t>
            </a:r>
          </a:p>
        </p:txBody>
      </p:sp>
      <p:sp>
        <p:nvSpPr>
          <p:cNvPr id="8" name="TextBox 7">
            <a:extLst>
              <a:ext uri="{FF2B5EF4-FFF2-40B4-BE49-F238E27FC236}">
                <a16:creationId xmlns:a16="http://schemas.microsoft.com/office/drawing/2014/main" id="{E0DC538C-7770-C54F-B266-E8B5BF24CCDC}"/>
              </a:ext>
            </a:extLst>
          </p:cNvPr>
          <p:cNvSpPr txBox="1"/>
          <p:nvPr/>
        </p:nvSpPr>
        <p:spPr>
          <a:xfrm>
            <a:off x="7721600" y="1397001"/>
            <a:ext cx="406400" cy="461665"/>
          </a:xfrm>
          <a:prstGeom prst="rect">
            <a:avLst/>
          </a:prstGeom>
          <a:noFill/>
        </p:spPr>
        <p:txBody>
          <a:bodyPr wrap="square" rtlCol="0">
            <a:spAutoFit/>
          </a:bodyPr>
          <a:lstStyle/>
          <a:p>
            <a:pPr defTabSz="1219170"/>
            <a:r>
              <a:rPr lang="en-US" sz="2400" b="1">
                <a:solidFill>
                  <a:srgbClr val="FF0000"/>
                </a:solidFill>
                <a:latin typeface="Calibri"/>
              </a:rPr>
              <a:t>O</a:t>
            </a:r>
          </a:p>
        </p:txBody>
      </p:sp>
      <p:sp>
        <p:nvSpPr>
          <p:cNvPr id="9" name="Oval 8">
            <a:extLst>
              <a:ext uri="{FF2B5EF4-FFF2-40B4-BE49-F238E27FC236}">
                <a16:creationId xmlns:a16="http://schemas.microsoft.com/office/drawing/2014/main" id="{9A6BEBF4-1070-994F-B0B5-DDD2CD7F8706}"/>
              </a:ext>
            </a:extLst>
          </p:cNvPr>
          <p:cNvSpPr/>
          <p:nvPr/>
        </p:nvSpPr>
        <p:spPr>
          <a:xfrm>
            <a:off x="7433007" y="2413000"/>
            <a:ext cx="203200" cy="203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TextBox 9">
            <a:extLst>
              <a:ext uri="{FF2B5EF4-FFF2-40B4-BE49-F238E27FC236}">
                <a16:creationId xmlns:a16="http://schemas.microsoft.com/office/drawing/2014/main" id="{846EF291-C3FF-DC44-A382-8EF64CC51B75}"/>
              </a:ext>
            </a:extLst>
          </p:cNvPr>
          <p:cNvSpPr txBox="1"/>
          <p:nvPr/>
        </p:nvSpPr>
        <p:spPr>
          <a:xfrm>
            <a:off x="7026607" y="2432480"/>
            <a:ext cx="406400" cy="461665"/>
          </a:xfrm>
          <a:prstGeom prst="rect">
            <a:avLst/>
          </a:prstGeom>
          <a:noFill/>
        </p:spPr>
        <p:txBody>
          <a:bodyPr wrap="square" rtlCol="0">
            <a:spAutoFit/>
          </a:bodyPr>
          <a:lstStyle/>
          <a:p>
            <a:pPr defTabSz="1219170"/>
            <a:r>
              <a:rPr lang="en-US" sz="2400" b="1">
                <a:solidFill>
                  <a:srgbClr val="FF0000"/>
                </a:solidFill>
                <a:latin typeface="Calibri"/>
              </a:rPr>
              <a:t>X</a:t>
            </a:r>
          </a:p>
        </p:txBody>
      </p:sp>
      <p:sp>
        <p:nvSpPr>
          <p:cNvPr id="11" name="TextBox 10">
            <a:extLst>
              <a:ext uri="{FF2B5EF4-FFF2-40B4-BE49-F238E27FC236}">
                <a16:creationId xmlns:a16="http://schemas.microsoft.com/office/drawing/2014/main" id="{4C218AE8-1624-6B4C-8375-0A4A5F2462FC}"/>
              </a:ext>
            </a:extLst>
          </p:cNvPr>
          <p:cNvSpPr txBox="1"/>
          <p:nvPr/>
        </p:nvSpPr>
        <p:spPr>
          <a:xfrm>
            <a:off x="9652000" y="845979"/>
            <a:ext cx="609600" cy="379656"/>
          </a:xfrm>
          <a:prstGeom prst="rect">
            <a:avLst/>
          </a:prstGeom>
          <a:noFill/>
        </p:spPr>
        <p:txBody>
          <a:bodyPr wrap="square" rtlCol="0">
            <a:spAutoFit/>
          </a:bodyPr>
          <a:lstStyle/>
          <a:p>
            <a:pPr defTabSz="1219170"/>
            <a:r>
              <a:rPr lang="en-US" sz="1867">
                <a:solidFill>
                  <a:prstClr val="white"/>
                </a:solidFill>
                <a:latin typeface="Calibri"/>
              </a:rPr>
              <a:t>2m</a:t>
            </a:r>
          </a:p>
        </p:txBody>
      </p:sp>
      <p:sp>
        <p:nvSpPr>
          <p:cNvPr id="15" name="TextBox 14">
            <a:extLst>
              <a:ext uri="{FF2B5EF4-FFF2-40B4-BE49-F238E27FC236}">
                <a16:creationId xmlns:a16="http://schemas.microsoft.com/office/drawing/2014/main" id="{94BD0EC4-35F9-C143-9EAE-D155C82B4B1D}"/>
              </a:ext>
            </a:extLst>
          </p:cNvPr>
          <p:cNvSpPr txBox="1"/>
          <p:nvPr/>
        </p:nvSpPr>
        <p:spPr>
          <a:xfrm>
            <a:off x="6675164" y="4448774"/>
            <a:ext cx="4610364" cy="830997"/>
          </a:xfrm>
          <a:prstGeom prst="rect">
            <a:avLst/>
          </a:prstGeom>
          <a:solidFill>
            <a:schemeClr val="bg1">
              <a:lumMod val="85000"/>
            </a:schemeClr>
          </a:solidFill>
          <a:ln>
            <a:noFill/>
          </a:ln>
        </p:spPr>
        <p:txBody>
          <a:bodyPr wrap="square" rtlCol="0">
            <a:spAutoFit/>
          </a:bodyPr>
          <a:lstStyle/>
          <a:p>
            <a:pPr algn="ctr" defTabSz="1219170"/>
            <a:r>
              <a:rPr lang="en-US" sz="2400">
                <a:solidFill>
                  <a:srgbClr val="0070C0"/>
                </a:solidFill>
                <a:latin typeface="Calibri"/>
              </a:rPr>
              <a:t>Play may not start with a pass from out of bounds!</a:t>
            </a:r>
          </a:p>
        </p:txBody>
      </p:sp>
      <p:sp>
        <p:nvSpPr>
          <p:cNvPr id="12" name="TextBox 11">
            <a:extLst>
              <a:ext uri="{FF2B5EF4-FFF2-40B4-BE49-F238E27FC236}">
                <a16:creationId xmlns:a16="http://schemas.microsoft.com/office/drawing/2014/main" id="{899D850E-28E5-4D6E-AAC8-C36C9AF9CEC4}"/>
              </a:ext>
            </a:extLst>
          </p:cNvPr>
          <p:cNvSpPr txBox="1"/>
          <p:nvPr/>
        </p:nvSpPr>
        <p:spPr>
          <a:xfrm>
            <a:off x="144678" y="112445"/>
            <a:ext cx="4760723" cy="938719"/>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Boundary Self-Starts</a:t>
            </a:r>
            <a:endParaRPr kumimoji="0" lang="en-US" sz="24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endParaRPr>
          </a:p>
        </p:txBody>
      </p:sp>
      <p:sp>
        <p:nvSpPr>
          <p:cNvPr id="17" name="TextBox 16">
            <a:extLst>
              <a:ext uri="{FF2B5EF4-FFF2-40B4-BE49-F238E27FC236}">
                <a16:creationId xmlns:a16="http://schemas.microsoft.com/office/drawing/2014/main" id="{3780119D-7081-4443-A6C8-37A36665EBD0}"/>
              </a:ext>
            </a:extLst>
          </p:cNvPr>
          <p:cNvSpPr txBox="1"/>
          <p:nvPr/>
        </p:nvSpPr>
        <p:spPr>
          <a:xfrm>
            <a:off x="8989627" y="1039236"/>
            <a:ext cx="406400" cy="461665"/>
          </a:xfrm>
          <a:prstGeom prst="rect">
            <a:avLst/>
          </a:prstGeom>
          <a:noFill/>
        </p:spPr>
        <p:txBody>
          <a:bodyPr wrap="square" rtlCol="0">
            <a:spAutoFit/>
          </a:bodyPr>
          <a:lstStyle/>
          <a:p>
            <a:pPr defTabSz="1219170"/>
            <a:r>
              <a:rPr lang="en-US" sz="2400" b="1">
                <a:solidFill>
                  <a:srgbClr val="FF0000"/>
                </a:solidFill>
                <a:latin typeface="Calibri"/>
              </a:rPr>
              <a:t>O</a:t>
            </a:r>
          </a:p>
        </p:txBody>
      </p:sp>
    </p:spTree>
    <p:extLst>
      <p:ext uri="{BB962C8B-B14F-4D97-AF65-F5344CB8AC3E}">
        <p14:creationId xmlns:p14="http://schemas.microsoft.com/office/powerpoint/2010/main" val="67828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2000"/>
                                  </p:stCondLst>
                                  <p:childTnLst>
                                    <p:animMotion origin="layout" path="M 0 0 L 0.14166 -0.30371 " pathEditMode="relative" ptsTypes="AA">
                                      <p:cBhvr>
                                        <p:cTn id="6" dur="2000" fill="hold"/>
                                        <p:tgtEl>
                                          <p:spTgt spid="9"/>
                                        </p:tgtEl>
                                        <p:attrNameLst>
                                          <p:attrName>ppt_x</p:attrName>
                                          <p:attrName>ppt_y</p:attrName>
                                        </p:attrNameLst>
                                      </p:cBhvr>
                                    </p:animMotion>
                                  </p:childTnLst>
                                </p:cTn>
                              </p:par>
                            </p:childTnLst>
                          </p:cTn>
                        </p:par>
                        <p:par>
                          <p:cTn id="7" fill="hold">
                            <p:stCondLst>
                              <p:cond delay="4000"/>
                            </p:stCondLst>
                            <p:childTnLst>
                              <p:par>
                                <p:cTn id="8" presetID="0" presetClass="path" presetSubtype="0" accel="50000" decel="50000" fill="hold" grpId="0" nodeType="afterEffect">
                                  <p:stCondLst>
                                    <p:cond delay="0"/>
                                  </p:stCondLst>
                                  <p:childTnLst>
                                    <p:animMotion origin="layout" path="M 1.11022E-16 -7.40741E-7 L 0.09167 -0.17654 " pathEditMode="relative" rAng="0" ptsTypes="AA">
                                      <p:cBhvr>
                                        <p:cTn id="9" dur="2000" fill="hold"/>
                                        <p:tgtEl>
                                          <p:spTgt spid="8"/>
                                        </p:tgtEl>
                                        <p:attrNameLst>
                                          <p:attrName>ppt_x</p:attrName>
                                          <p:attrName>ppt_y</p:attrName>
                                        </p:attrNameLst>
                                      </p:cBhvr>
                                      <p:rCtr x="4583" y="-88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F20345-39A9-B645-B915-4BDC9B2D0D3D}"/>
              </a:ext>
            </a:extLst>
          </p:cNvPr>
          <p:cNvSpPr txBox="1"/>
          <p:nvPr/>
        </p:nvSpPr>
        <p:spPr>
          <a:xfrm>
            <a:off x="4261356" y="1351112"/>
            <a:ext cx="3911600" cy="1569660"/>
          </a:xfrm>
          <a:prstGeom prst="rect">
            <a:avLst/>
          </a:prstGeom>
          <a:solidFill>
            <a:schemeClr val="bg2"/>
          </a:solidFill>
          <a:ln>
            <a:noFill/>
          </a:ln>
        </p:spPr>
        <p:txBody>
          <a:bodyPr wrap="square" rtlCol="0">
            <a:spAutoFit/>
          </a:bodyPr>
          <a:lstStyle/>
          <a:p>
            <a:pPr algn="ctr" defTabSz="1219170"/>
            <a:r>
              <a:rPr lang="en-US" sz="2400">
                <a:solidFill>
                  <a:srgbClr val="0070C0"/>
                </a:solidFill>
                <a:latin typeface="Calibri"/>
              </a:rPr>
              <a:t>Self-starts are always allowed on boundary balls  - including when the ball crosses the end line in the CSA</a:t>
            </a:r>
          </a:p>
        </p:txBody>
      </p:sp>
      <p:sp>
        <p:nvSpPr>
          <p:cNvPr id="7" name="TextBox 6">
            <a:extLst>
              <a:ext uri="{FF2B5EF4-FFF2-40B4-BE49-F238E27FC236}">
                <a16:creationId xmlns:a16="http://schemas.microsoft.com/office/drawing/2014/main" id="{D0B9D787-03A4-3247-92BE-59F01F2F8D1B}"/>
              </a:ext>
            </a:extLst>
          </p:cNvPr>
          <p:cNvSpPr txBox="1"/>
          <p:nvPr/>
        </p:nvSpPr>
        <p:spPr>
          <a:xfrm>
            <a:off x="10007600" y="2786071"/>
            <a:ext cx="406400" cy="461665"/>
          </a:xfrm>
          <a:prstGeom prst="rect">
            <a:avLst/>
          </a:prstGeom>
          <a:noFill/>
        </p:spPr>
        <p:txBody>
          <a:bodyPr wrap="square" rtlCol="0">
            <a:spAutoFit/>
          </a:bodyPr>
          <a:lstStyle/>
          <a:p>
            <a:pPr defTabSz="1219170"/>
            <a:r>
              <a:rPr lang="en-US" sz="2400" b="1">
                <a:solidFill>
                  <a:srgbClr val="FF0000"/>
                </a:solidFill>
                <a:latin typeface="Calibri"/>
              </a:rPr>
              <a:t>X</a:t>
            </a:r>
          </a:p>
        </p:txBody>
      </p:sp>
      <p:sp>
        <p:nvSpPr>
          <p:cNvPr id="9" name="Oval 8">
            <a:extLst>
              <a:ext uri="{FF2B5EF4-FFF2-40B4-BE49-F238E27FC236}">
                <a16:creationId xmlns:a16="http://schemas.microsoft.com/office/drawing/2014/main" id="{9A6BEBF4-1070-994F-B0B5-DDD2CD7F8706}"/>
              </a:ext>
            </a:extLst>
          </p:cNvPr>
          <p:cNvSpPr/>
          <p:nvPr/>
        </p:nvSpPr>
        <p:spPr>
          <a:xfrm>
            <a:off x="9398000" y="1875743"/>
            <a:ext cx="203200" cy="203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0" name="TextBox 9">
            <a:extLst>
              <a:ext uri="{FF2B5EF4-FFF2-40B4-BE49-F238E27FC236}">
                <a16:creationId xmlns:a16="http://schemas.microsoft.com/office/drawing/2014/main" id="{846EF291-C3FF-DC44-A382-8EF64CC51B75}"/>
              </a:ext>
            </a:extLst>
          </p:cNvPr>
          <p:cNvSpPr txBox="1"/>
          <p:nvPr/>
        </p:nvSpPr>
        <p:spPr>
          <a:xfrm>
            <a:off x="9093200" y="1723344"/>
            <a:ext cx="406400" cy="461665"/>
          </a:xfrm>
          <a:prstGeom prst="rect">
            <a:avLst/>
          </a:prstGeom>
          <a:noFill/>
        </p:spPr>
        <p:txBody>
          <a:bodyPr wrap="square" rtlCol="0">
            <a:spAutoFit/>
          </a:bodyPr>
          <a:lstStyle/>
          <a:p>
            <a:pPr defTabSz="1219170"/>
            <a:r>
              <a:rPr lang="en-US" sz="2400" b="1">
                <a:solidFill>
                  <a:srgbClr val="FF0000"/>
                </a:solidFill>
                <a:latin typeface="Calibri"/>
              </a:rPr>
              <a:t>X</a:t>
            </a:r>
          </a:p>
        </p:txBody>
      </p:sp>
      <p:sp>
        <p:nvSpPr>
          <p:cNvPr id="15" name="TextBox 14">
            <a:extLst>
              <a:ext uri="{FF2B5EF4-FFF2-40B4-BE49-F238E27FC236}">
                <a16:creationId xmlns:a16="http://schemas.microsoft.com/office/drawing/2014/main" id="{94BD0EC4-35F9-C143-9EAE-D155C82B4B1D}"/>
              </a:ext>
            </a:extLst>
          </p:cNvPr>
          <p:cNvSpPr txBox="1"/>
          <p:nvPr/>
        </p:nvSpPr>
        <p:spPr>
          <a:xfrm>
            <a:off x="7874000" y="4539885"/>
            <a:ext cx="3556000" cy="830997"/>
          </a:xfrm>
          <a:prstGeom prst="rect">
            <a:avLst/>
          </a:prstGeom>
          <a:solidFill>
            <a:schemeClr val="bg2"/>
          </a:solidFill>
          <a:ln>
            <a:noFill/>
          </a:ln>
        </p:spPr>
        <p:txBody>
          <a:bodyPr wrap="square" rtlCol="0">
            <a:spAutoFit/>
          </a:bodyPr>
          <a:lstStyle/>
          <a:p>
            <a:pPr algn="ctr" defTabSz="1219170"/>
            <a:r>
              <a:rPr lang="en-US" sz="2400">
                <a:solidFill>
                  <a:srgbClr val="0070C0"/>
                </a:solidFill>
                <a:latin typeface="Calibri"/>
              </a:rPr>
              <a:t>Play may not start with a pass from out of bounds!</a:t>
            </a:r>
          </a:p>
        </p:txBody>
      </p:sp>
      <p:sp>
        <p:nvSpPr>
          <p:cNvPr id="8" name="TextBox 7">
            <a:extLst>
              <a:ext uri="{FF2B5EF4-FFF2-40B4-BE49-F238E27FC236}">
                <a16:creationId xmlns:a16="http://schemas.microsoft.com/office/drawing/2014/main" id="{E0DC538C-7770-C54F-B266-E8B5BF24CCDC}"/>
              </a:ext>
            </a:extLst>
          </p:cNvPr>
          <p:cNvSpPr txBox="1"/>
          <p:nvPr/>
        </p:nvSpPr>
        <p:spPr>
          <a:xfrm>
            <a:off x="10007600" y="3263127"/>
            <a:ext cx="406400" cy="461665"/>
          </a:xfrm>
          <a:prstGeom prst="rect">
            <a:avLst/>
          </a:prstGeom>
          <a:noFill/>
        </p:spPr>
        <p:txBody>
          <a:bodyPr wrap="square" rtlCol="0">
            <a:spAutoFit/>
          </a:bodyPr>
          <a:lstStyle/>
          <a:p>
            <a:pPr defTabSz="1219170"/>
            <a:r>
              <a:rPr lang="en-US" sz="2400" b="1">
                <a:solidFill>
                  <a:srgbClr val="FF0000"/>
                </a:solidFill>
                <a:latin typeface="Calibri"/>
              </a:rPr>
              <a:t>O</a:t>
            </a:r>
          </a:p>
        </p:txBody>
      </p:sp>
      <p:sp>
        <p:nvSpPr>
          <p:cNvPr id="14" name="TextBox 13">
            <a:extLst>
              <a:ext uri="{FF2B5EF4-FFF2-40B4-BE49-F238E27FC236}">
                <a16:creationId xmlns:a16="http://schemas.microsoft.com/office/drawing/2014/main" id="{CADF3684-8C80-498F-8D9D-DF19C7C0DB4F}"/>
              </a:ext>
            </a:extLst>
          </p:cNvPr>
          <p:cNvSpPr txBox="1"/>
          <p:nvPr/>
        </p:nvSpPr>
        <p:spPr>
          <a:xfrm>
            <a:off x="256771" y="134937"/>
            <a:ext cx="4723791" cy="938719"/>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Boundary Self-Starts</a:t>
            </a:r>
            <a:endParaRPr kumimoji="0" lang="en-US" sz="24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endParaRPr>
          </a:p>
        </p:txBody>
      </p:sp>
    </p:spTree>
    <p:extLst>
      <p:ext uri="{BB962C8B-B14F-4D97-AF65-F5344CB8AC3E}">
        <p14:creationId xmlns:p14="http://schemas.microsoft.com/office/powerpoint/2010/main" val="109588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grpId="0" nodeType="afterEffect">
                                  <p:stCondLst>
                                    <p:cond delay="1000"/>
                                  </p:stCondLst>
                                  <p:childTnLst>
                                    <p:animMotion origin="layout" path="M -0.00834 0.00023 L 0.14583 0.21851 " pathEditMode="relative" rAng="0" ptsTypes="AA">
                                      <p:cBhvr>
                                        <p:cTn id="6" dur="2000" fill="hold"/>
                                        <p:tgtEl>
                                          <p:spTgt spid="9"/>
                                        </p:tgtEl>
                                        <p:attrNameLst>
                                          <p:attrName>ppt_x</p:attrName>
                                          <p:attrName>ppt_y</p:attrName>
                                        </p:attrNameLst>
                                      </p:cBhvr>
                                      <p:rCtr x="7708" y="10903"/>
                                    </p:animMotion>
                                  </p:childTnLst>
                                </p:cTn>
                              </p:par>
                            </p:childTnLst>
                          </p:cTn>
                        </p:par>
                        <p:par>
                          <p:cTn id="7" fill="hold">
                            <p:stCondLst>
                              <p:cond delay="3000"/>
                            </p:stCondLst>
                            <p:childTnLst>
                              <p:par>
                                <p:cTn id="8" presetID="63" presetClass="path" presetSubtype="0" accel="50000" decel="50000" fill="hold" grpId="0" nodeType="afterEffect">
                                  <p:stCondLst>
                                    <p:cond delay="500"/>
                                  </p:stCondLst>
                                  <p:childTnLst>
                                    <p:animMotion origin="layout" path="M 0 -7.40741E-7 L 0.075 -7.40741E-7 " pathEditMode="relative" rAng="0" ptsTypes="AA">
                                      <p:cBhvr>
                                        <p:cTn id="9" dur="2000" fill="hold"/>
                                        <p:tgtEl>
                                          <p:spTgt spid="8"/>
                                        </p:tgtEl>
                                        <p:attrNameLst>
                                          <p:attrName>ppt_x</p:attrName>
                                          <p:attrName>ppt_y</p:attrName>
                                        </p:attrNameLst>
                                      </p:cBhvr>
                                      <p:rCtr x="37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0B9D787-03A4-3247-92BE-59F01F2F8D1B}"/>
              </a:ext>
            </a:extLst>
          </p:cNvPr>
          <p:cNvSpPr txBox="1"/>
          <p:nvPr/>
        </p:nvSpPr>
        <p:spPr>
          <a:xfrm>
            <a:off x="8201991" y="1397001"/>
            <a:ext cx="406400" cy="461665"/>
          </a:xfrm>
          <a:prstGeom prst="rect">
            <a:avLst/>
          </a:prstGeom>
          <a:noFill/>
        </p:spPr>
        <p:txBody>
          <a:bodyPr wrap="square" rtlCol="0">
            <a:spAutoFit/>
          </a:bodyPr>
          <a:lstStyle/>
          <a:p>
            <a:pPr defTabSz="1219170"/>
            <a:r>
              <a:rPr lang="en-US" sz="2400" b="1">
                <a:solidFill>
                  <a:srgbClr val="FF0000"/>
                </a:solidFill>
                <a:latin typeface="Calibri"/>
              </a:rPr>
              <a:t>X</a:t>
            </a:r>
          </a:p>
        </p:txBody>
      </p:sp>
      <p:sp>
        <p:nvSpPr>
          <p:cNvPr id="8" name="TextBox 7">
            <a:extLst>
              <a:ext uri="{FF2B5EF4-FFF2-40B4-BE49-F238E27FC236}">
                <a16:creationId xmlns:a16="http://schemas.microsoft.com/office/drawing/2014/main" id="{E0DC538C-7770-C54F-B266-E8B5BF24CCDC}"/>
              </a:ext>
            </a:extLst>
          </p:cNvPr>
          <p:cNvSpPr txBox="1"/>
          <p:nvPr/>
        </p:nvSpPr>
        <p:spPr>
          <a:xfrm>
            <a:off x="7756801" y="1400629"/>
            <a:ext cx="406400" cy="461665"/>
          </a:xfrm>
          <a:prstGeom prst="rect">
            <a:avLst/>
          </a:prstGeom>
          <a:noFill/>
        </p:spPr>
        <p:txBody>
          <a:bodyPr wrap="square" rtlCol="0">
            <a:spAutoFit/>
          </a:bodyPr>
          <a:lstStyle/>
          <a:p>
            <a:pPr defTabSz="1219170"/>
            <a:r>
              <a:rPr lang="en-US" sz="2400" b="1">
                <a:solidFill>
                  <a:srgbClr val="FF0000"/>
                </a:solidFill>
                <a:latin typeface="Calibri"/>
              </a:rPr>
              <a:t>O</a:t>
            </a:r>
          </a:p>
        </p:txBody>
      </p:sp>
      <p:sp>
        <p:nvSpPr>
          <p:cNvPr id="9" name="Oval 8">
            <a:extLst>
              <a:ext uri="{FF2B5EF4-FFF2-40B4-BE49-F238E27FC236}">
                <a16:creationId xmlns:a16="http://schemas.microsoft.com/office/drawing/2014/main" id="{9A6BEBF4-1070-994F-B0B5-DDD2CD7F8706}"/>
              </a:ext>
            </a:extLst>
          </p:cNvPr>
          <p:cNvSpPr/>
          <p:nvPr/>
        </p:nvSpPr>
        <p:spPr>
          <a:xfrm>
            <a:off x="8166789" y="1265577"/>
            <a:ext cx="203200" cy="203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TextBox 10">
            <a:extLst>
              <a:ext uri="{FF2B5EF4-FFF2-40B4-BE49-F238E27FC236}">
                <a16:creationId xmlns:a16="http://schemas.microsoft.com/office/drawing/2014/main" id="{4C218AE8-1624-6B4C-8375-0A4A5F2462FC}"/>
              </a:ext>
            </a:extLst>
          </p:cNvPr>
          <p:cNvSpPr txBox="1"/>
          <p:nvPr/>
        </p:nvSpPr>
        <p:spPr>
          <a:xfrm>
            <a:off x="7995203" y="881628"/>
            <a:ext cx="406400" cy="230832"/>
          </a:xfrm>
          <a:prstGeom prst="rect">
            <a:avLst/>
          </a:prstGeom>
          <a:noFill/>
        </p:spPr>
        <p:txBody>
          <a:bodyPr wrap="square" rtlCol="0">
            <a:spAutoFit/>
          </a:bodyPr>
          <a:lstStyle/>
          <a:p>
            <a:pPr defTabSz="1219170"/>
            <a:r>
              <a:rPr lang="en-US" sz="900">
                <a:latin typeface="Calibri"/>
              </a:rPr>
              <a:t>4m</a:t>
            </a:r>
          </a:p>
        </p:txBody>
      </p:sp>
      <p:cxnSp>
        <p:nvCxnSpPr>
          <p:cNvPr id="13" name="Straight Arrow Connector 12">
            <a:extLst>
              <a:ext uri="{FF2B5EF4-FFF2-40B4-BE49-F238E27FC236}">
                <a16:creationId xmlns:a16="http://schemas.microsoft.com/office/drawing/2014/main" id="{FC1459F1-6989-0244-862C-4BBA677D0B4C}"/>
              </a:ext>
            </a:extLst>
          </p:cNvPr>
          <p:cNvCxnSpPr>
            <a:cxnSpLocks/>
          </p:cNvCxnSpPr>
          <p:nvPr/>
        </p:nvCxnSpPr>
        <p:spPr>
          <a:xfrm flipH="1">
            <a:off x="8269044" y="780367"/>
            <a:ext cx="14960" cy="45720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F61BE2B-2FB7-AB4C-B0B3-08168C782EE4}"/>
              </a:ext>
            </a:extLst>
          </p:cNvPr>
          <p:cNvSpPr txBox="1"/>
          <p:nvPr/>
        </p:nvSpPr>
        <p:spPr>
          <a:xfrm>
            <a:off x="1250672" y="1627833"/>
            <a:ext cx="3556000" cy="3416320"/>
          </a:xfrm>
          <a:prstGeom prst="rect">
            <a:avLst/>
          </a:prstGeom>
          <a:solidFill>
            <a:schemeClr val="bg2"/>
          </a:solidFill>
          <a:ln>
            <a:noFill/>
          </a:ln>
        </p:spPr>
        <p:txBody>
          <a:bodyPr wrap="square" rtlCol="0">
            <a:spAutoFit/>
          </a:bodyPr>
          <a:lstStyle/>
          <a:p>
            <a:pPr algn="ctr" defTabSz="1219170"/>
            <a:r>
              <a:rPr lang="en-US" sz="2400">
                <a:solidFill>
                  <a:prstClr val="black"/>
                </a:solidFill>
                <a:latin typeface="Calibri"/>
              </a:rPr>
              <a:t>If the ball goes out of bounds as the result of a foul, the fouled player is positioned, with the ball, near the spot of the foul, at least 4m inside from the boundary.</a:t>
            </a:r>
          </a:p>
          <a:p>
            <a:pPr algn="ctr" defTabSz="1219170"/>
            <a:r>
              <a:rPr lang="en-US" sz="2400">
                <a:solidFill>
                  <a:prstClr val="black"/>
                </a:solidFill>
                <a:latin typeface="Calibri"/>
              </a:rPr>
              <a:t>This allows offender to be directed behind.</a:t>
            </a:r>
          </a:p>
        </p:txBody>
      </p:sp>
      <p:sp>
        <p:nvSpPr>
          <p:cNvPr id="14" name="Explosion 1 13">
            <a:extLst>
              <a:ext uri="{FF2B5EF4-FFF2-40B4-BE49-F238E27FC236}">
                <a16:creationId xmlns:a16="http://schemas.microsoft.com/office/drawing/2014/main" id="{8133B254-AF4C-AA49-9A14-42C0027343D7}"/>
              </a:ext>
            </a:extLst>
          </p:cNvPr>
          <p:cNvSpPr/>
          <p:nvPr/>
        </p:nvSpPr>
        <p:spPr>
          <a:xfrm>
            <a:off x="7995203" y="1340980"/>
            <a:ext cx="406400" cy="457200"/>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5" name="TextBox 14">
            <a:extLst>
              <a:ext uri="{FF2B5EF4-FFF2-40B4-BE49-F238E27FC236}">
                <a16:creationId xmlns:a16="http://schemas.microsoft.com/office/drawing/2014/main" id="{2A0CEF31-C20F-4FAF-AA43-E94D1FCE58D5}"/>
              </a:ext>
            </a:extLst>
          </p:cNvPr>
          <p:cNvSpPr txBox="1"/>
          <p:nvPr/>
        </p:nvSpPr>
        <p:spPr>
          <a:xfrm>
            <a:off x="241057" y="134937"/>
            <a:ext cx="6669697" cy="938719"/>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Boundary Self-Starts with Foul</a:t>
            </a:r>
            <a:endParaRPr kumimoji="0" lang="en-US" sz="24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endParaRPr>
          </a:p>
        </p:txBody>
      </p:sp>
    </p:spTree>
    <p:extLst>
      <p:ext uri="{BB962C8B-B14F-4D97-AF65-F5344CB8AC3E}">
        <p14:creationId xmlns:p14="http://schemas.microsoft.com/office/powerpoint/2010/main" val="282021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4"/>
                                        </p:tgtEl>
                                        <p:attrNameLst>
                                          <p:attrName>style.visibility</p:attrName>
                                        </p:attrNameLst>
                                      </p:cBhvr>
                                      <p:to>
                                        <p:strVal val="visible"/>
                                      </p:to>
                                    </p:set>
                                  </p:childTnLst>
                                </p:cTn>
                              </p:par>
                              <p:par>
                                <p:cTn id="7" presetID="0" presetClass="path" presetSubtype="0" accel="50000" decel="50000" fill="hold" grpId="1" nodeType="withEffect">
                                  <p:stCondLst>
                                    <p:cond delay="1500"/>
                                  </p:stCondLst>
                                  <p:childTnLst>
                                    <p:animMotion origin="layout" path="M 0.00834 -0.01482 L 0.0681 -0.16621 " pathEditMode="relative" rAng="0" ptsTypes="AA">
                                      <p:cBhvr>
                                        <p:cTn id="8" dur="2000" fill="hold"/>
                                        <p:tgtEl>
                                          <p:spTgt spid="9"/>
                                        </p:tgtEl>
                                        <p:attrNameLst>
                                          <p:attrName>ppt_x</p:attrName>
                                          <p:attrName>ppt_y</p:attrName>
                                        </p:attrNameLst>
                                      </p:cBhvr>
                                      <p:rCtr x="2982" y="-7569"/>
                                    </p:animMotion>
                                  </p:childTnLst>
                                </p:cTn>
                              </p:par>
                              <p:par>
                                <p:cTn id="9" presetID="1" presetClass="exit" presetSubtype="0" fill="hold" grpId="1" nodeType="withEffect">
                                  <p:stCondLst>
                                    <p:cond delay="200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681 -0.1662 L 5E-6 4.44444E-6 " pathEditMode="relative" rAng="0" ptsTypes="AA">
                                      <p:cBhvr>
                                        <p:cTn id="14" dur="2000" fill="hold"/>
                                        <p:tgtEl>
                                          <p:spTgt spid="9"/>
                                        </p:tgtEl>
                                        <p:attrNameLst>
                                          <p:attrName>ppt_x</p:attrName>
                                          <p:attrName>ppt_y</p:attrName>
                                        </p:attrNameLst>
                                      </p:cBhvr>
                                      <p:rCtr x="-3529" y="8472"/>
                                    </p:animMotion>
                                  </p:childTnLst>
                                </p:cTn>
                              </p:par>
                              <p:par>
                                <p:cTn id="15" presetID="1" presetClass="entr" presetSubtype="0" fill="hold" grpId="0" nodeType="withEffect">
                                  <p:stCondLst>
                                    <p:cond delay="200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2000"/>
                                  </p:stCondLst>
                                  <p:childTnLst>
                                    <p:set>
                                      <p:cBhvr>
                                        <p:cTn id="18" dur="1" fill="hold">
                                          <p:stCondLst>
                                            <p:cond delay="0"/>
                                          </p:stCondLst>
                                        </p:cTn>
                                        <p:tgtEl>
                                          <p:spTgt spid="13"/>
                                        </p:tgtEl>
                                        <p:attrNameLst>
                                          <p:attrName>style.visibility</p:attrName>
                                        </p:attrNameLst>
                                      </p:cBhvr>
                                      <p:to>
                                        <p:strVal val="visible"/>
                                      </p:to>
                                    </p:set>
                                  </p:childTnLst>
                                </p:cTn>
                              </p:par>
                              <p:par>
                                <p:cTn id="19" presetID="0" presetClass="path" presetSubtype="0" accel="50000" decel="50000" fill="hold" grpId="0" nodeType="withEffect">
                                  <p:stCondLst>
                                    <p:cond delay="0"/>
                                  </p:stCondLst>
                                  <p:childTnLst>
                                    <p:animMotion origin="layout" path="M 0 0 L 0.01446 -0.0301 " pathEditMode="relative" ptsTypes="AA">
                                      <p:cBhvr>
                                        <p:cTn id="20" dur="2000" fill="hold"/>
                                        <p:tgtEl>
                                          <p:spTgt spid="8"/>
                                        </p:tgtEl>
                                        <p:attrNameLst>
                                          <p:attrName>ppt_x</p:attrName>
                                          <p:attrName>ppt_y</p:attrName>
                                        </p:attrNameLst>
                                      </p:cBhvr>
                                    </p:animMotion>
                                  </p:childTnLst>
                                </p:cTn>
                              </p:par>
                            </p:childTnLst>
                          </p:cTn>
                        </p:par>
                        <p:par>
                          <p:cTn id="21" fill="hold">
                            <p:stCondLst>
                              <p:cond delay="2000"/>
                            </p:stCondLst>
                            <p:childTnLst>
                              <p:par>
                                <p:cTn id="22" presetID="0" presetClass="path" presetSubtype="0" accel="50000" decel="50000" fill="hold" grpId="0" nodeType="afterEffect">
                                  <p:stCondLst>
                                    <p:cond delay="0"/>
                                  </p:stCondLst>
                                  <p:childTnLst>
                                    <p:animMotion origin="layout" path="M 2.77778E-7 -7.40741E-7 L 0.04722 -0.04506 " pathEditMode="relative" rAng="0" ptsTypes="AA">
                                      <p:cBhvr>
                                        <p:cTn id="23" dur="2000" fill="hold"/>
                                        <p:tgtEl>
                                          <p:spTgt spid="7"/>
                                        </p:tgtEl>
                                        <p:attrNameLst>
                                          <p:attrName>ppt_x</p:attrName>
                                          <p:attrName>ppt_y</p:attrName>
                                        </p:attrNameLst>
                                      </p:cBhvr>
                                      <p:rCtr x="2361" y="-22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9" grpId="1" animBg="1"/>
      <p:bldP spid="11" grpId="0"/>
      <p:bldP spid="14" grpId="0" animBg="1"/>
      <p:bldP spid="14"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whist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935786" flipH="1">
            <a:off x="5370454" y="396870"/>
            <a:ext cx="6064263" cy="6064263"/>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1 4"/>
          <p:cNvSpPr/>
          <p:nvPr/>
        </p:nvSpPr>
        <p:spPr>
          <a:xfrm rot="602614">
            <a:off x="762986" y="1524001"/>
            <a:ext cx="5522528" cy="4668113"/>
          </a:xfrm>
          <a:prstGeom prst="irregularSeal1">
            <a:avLst/>
          </a:prstGeom>
          <a:solidFill>
            <a:srgbClr val="003E7E"/>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6" name="TextBox 5"/>
          <p:cNvSpPr txBox="1"/>
          <p:nvPr/>
        </p:nvSpPr>
        <p:spPr>
          <a:xfrm>
            <a:off x="2076451" y="2980894"/>
            <a:ext cx="3093426" cy="1754326"/>
          </a:xfrm>
          <a:prstGeom prst="rect">
            <a:avLst/>
          </a:prstGeom>
          <a:noFill/>
        </p:spPr>
        <p:txBody>
          <a:bodyPr wrap="square" rtlCol="0">
            <a:spAutoFit/>
          </a:bodyPr>
          <a:lstStyle/>
          <a:p>
            <a:pPr algn="ctr" defTabSz="1219170"/>
            <a:r>
              <a:rPr lang="en-US" sz="5400" b="1">
                <a:solidFill>
                  <a:srgbClr val="FFCC00"/>
                </a:solidFill>
                <a:latin typeface="Montserrat" panose="02000505000000020004" pitchFamily="2" charset="0"/>
              </a:rPr>
              <a:t>Whistle Start*</a:t>
            </a:r>
          </a:p>
        </p:txBody>
      </p:sp>
      <p:sp>
        <p:nvSpPr>
          <p:cNvPr id="7" name="TextBox 6">
            <a:extLst>
              <a:ext uri="{FF2B5EF4-FFF2-40B4-BE49-F238E27FC236}">
                <a16:creationId xmlns:a16="http://schemas.microsoft.com/office/drawing/2014/main" id="{CC547A46-3257-4117-86DA-B253BB10659A}"/>
              </a:ext>
            </a:extLst>
          </p:cNvPr>
          <p:cNvSpPr txBox="1"/>
          <p:nvPr/>
        </p:nvSpPr>
        <p:spPr>
          <a:xfrm>
            <a:off x="2176760" y="176147"/>
            <a:ext cx="6942966"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All Fouls Committed by Defense     in the Critical Scoring Area</a:t>
            </a:r>
            <a:endParaRPr kumimoji="0" lang="en-US" sz="24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endParaRPr>
          </a:p>
        </p:txBody>
      </p:sp>
      <p:sp>
        <p:nvSpPr>
          <p:cNvPr id="2" name="TextBox 1">
            <a:extLst>
              <a:ext uri="{FF2B5EF4-FFF2-40B4-BE49-F238E27FC236}">
                <a16:creationId xmlns:a16="http://schemas.microsoft.com/office/drawing/2014/main" id="{6D16809A-54D9-B034-EAD5-CB0D609F3CDF}"/>
              </a:ext>
            </a:extLst>
          </p:cNvPr>
          <p:cNvSpPr txBox="1"/>
          <p:nvPr/>
        </p:nvSpPr>
        <p:spPr>
          <a:xfrm>
            <a:off x="6279419" y="5543046"/>
            <a:ext cx="5146535" cy="646331"/>
          </a:xfrm>
          <a:prstGeom prst="rect">
            <a:avLst/>
          </a:prstGeom>
          <a:noFill/>
        </p:spPr>
        <p:txBody>
          <a:bodyPr wrap="square" rtlCol="0">
            <a:spAutoFit/>
          </a:bodyPr>
          <a:lstStyle/>
          <a:p>
            <a:r>
              <a:rPr lang="en-US"/>
              <a:t>* During last two minutes of each half of game both offensive and defensive restarts require a whistle.</a:t>
            </a:r>
          </a:p>
        </p:txBody>
      </p:sp>
    </p:spTree>
    <p:custDataLst>
      <p:tags r:id="rId1"/>
    </p:custDataLst>
    <p:extLst>
      <p:ext uri="{BB962C8B-B14F-4D97-AF65-F5344CB8AC3E}">
        <p14:creationId xmlns:p14="http://schemas.microsoft.com/office/powerpoint/2010/main" val="18745482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6088" t="20741" r="15856" b="20371"/>
          <a:stretch/>
        </p:blipFill>
        <p:spPr>
          <a:xfrm>
            <a:off x="416260" y="1528915"/>
            <a:ext cx="5924261" cy="3203939"/>
          </a:xfrm>
          <a:prstGeom prst="rect">
            <a:avLst/>
          </a:prstGeom>
        </p:spPr>
      </p:pic>
      <p:pic>
        <p:nvPicPr>
          <p:cNvPr id="5" name="Picture 4"/>
          <p:cNvPicPr>
            <a:picLocks noChangeAspect="1"/>
          </p:cNvPicPr>
          <p:nvPr/>
        </p:nvPicPr>
        <p:blipFill rotWithShape="1">
          <a:blip r:embed="rId5"/>
          <a:srcRect l="21296" t="20371" r="20486" b="22593"/>
          <a:stretch/>
        </p:blipFill>
        <p:spPr>
          <a:xfrm>
            <a:off x="6502395" y="1555727"/>
            <a:ext cx="5232405" cy="3203939"/>
          </a:xfrm>
          <a:prstGeom prst="rect">
            <a:avLst/>
          </a:prstGeom>
        </p:spPr>
      </p:pic>
      <p:sp>
        <p:nvSpPr>
          <p:cNvPr id="6" name="TextBox 5"/>
          <p:cNvSpPr txBox="1"/>
          <p:nvPr/>
        </p:nvSpPr>
        <p:spPr>
          <a:xfrm>
            <a:off x="739588" y="5011343"/>
            <a:ext cx="11341821" cy="1446550"/>
          </a:xfrm>
          <a:prstGeom prst="rect">
            <a:avLst/>
          </a:prstGeom>
          <a:noFill/>
        </p:spPr>
        <p:txBody>
          <a:bodyPr wrap="square" rtlCol="0">
            <a:spAutoFit/>
          </a:bodyPr>
          <a:lstStyle/>
          <a:p>
            <a:pPr marL="514338" indent="-514338" defTabSz="1219170">
              <a:buFontTx/>
              <a:buAutoNum type="arabicPeriod"/>
            </a:pPr>
            <a:r>
              <a:rPr lang="en-US" sz="2200" dirty="0">
                <a:solidFill>
                  <a:srgbClr val="00205B"/>
                </a:solidFill>
                <a:latin typeface="Montserrat" panose="02000505000000020004" pitchFamily="2" charset="0"/>
              </a:rPr>
              <a:t>Fouled player is instructed to move to the nearest hash mark</a:t>
            </a:r>
          </a:p>
          <a:p>
            <a:pPr marL="514338" indent="-514338" defTabSz="1219170">
              <a:buFontTx/>
              <a:buAutoNum type="arabicPeriod"/>
            </a:pPr>
            <a:r>
              <a:rPr lang="en-US" sz="2200" dirty="0">
                <a:solidFill>
                  <a:srgbClr val="00205B"/>
                </a:solidFill>
                <a:latin typeface="Montserrat" panose="02000505000000020004" pitchFamily="2" charset="0"/>
              </a:rPr>
              <a:t>Offender is moved 4m behind</a:t>
            </a:r>
          </a:p>
          <a:p>
            <a:pPr marL="514338" indent="-514338" defTabSz="1219170">
              <a:buFontTx/>
              <a:buAutoNum type="arabicPeriod"/>
            </a:pPr>
            <a:r>
              <a:rPr lang="en-US" sz="2200" dirty="0">
                <a:solidFill>
                  <a:srgbClr val="00205B"/>
                </a:solidFill>
                <a:latin typeface="Montserrat" panose="02000505000000020004" pitchFamily="2" charset="0"/>
              </a:rPr>
              <a:t>Defense is entitled to the 2 adjacent hash marks </a:t>
            </a:r>
            <a:r>
              <a:rPr lang="en-US" sz="2200" u="sng" dirty="0">
                <a:solidFill>
                  <a:srgbClr val="00205B"/>
                </a:solidFill>
                <a:latin typeface="Montserrat" panose="02000505000000020004" pitchFamily="2" charset="0"/>
              </a:rPr>
              <a:t>if they choose to go there</a:t>
            </a:r>
          </a:p>
          <a:p>
            <a:pPr marL="514338" indent="-514338" defTabSz="1219170">
              <a:buFontTx/>
              <a:buAutoNum type="arabicPeriod"/>
            </a:pPr>
            <a:r>
              <a:rPr lang="en-US" sz="2200" dirty="0">
                <a:solidFill>
                  <a:srgbClr val="00205B"/>
                </a:solidFill>
                <a:latin typeface="Montserrat" panose="02000505000000020004" pitchFamily="2" charset="0"/>
              </a:rPr>
              <a:t>All others clear “The Zone” – Free Movement! </a:t>
            </a:r>
          </a:p>
        </p:txBody>
      </p:sp>
      <p:sp>
        <p:nvSpPr>
          <p:cNvPr id="7" name="TextBox 6">
            <a:extLst>
              <a:ext uri="{FF2B5EF4-FFF2-40B4-BE49-F238E27FC236}">
                <a16:creationId xmlns:a16="http://schemas.microsoft.com/office/drawing/2014/main" id="{A0F9375E-710E-47D8-8254-3A4E96BE5567}"/>
              </a:ext>
            </a:extLst>
          </p:cNvPr>
          <p:cNvSpPr txBox="1"/>
          <p:nvPr/>
        </p:nvSpPr>
        <p:spPr>
          <a:xfrm>
            <a:off x="1444543" y="928005"/>
            <a:ext cx="9302913" cy="461665"/>
          </a:xfrm>
          <a:prstGeom prst="rect">
            <a:avLst/>
          </a:prstGeom>
          <a:noFill/>
        </p:spPr>
        <p:txBody>
          <a:bodyPr wrap="square" rtlCol="0">
            <a:spAutoFit/>
          </a:bodyPr>
          <a:lstStyle/>
          <a:p>
            <a:pPr algn="ctr" defTabSz="1219170"/>
            <a:r>
              <a:rPr lang="en-US" sz="2400">
                <a:solidFill>
                  <a:srgbClr val="E51937"/>
                </a:solidFill>
                <a:latin typeface="Montserrat" panose="02000505000000020004" pitchFamily="2" charset="0"/>
              </a:rPr>
              <a:t>For fouls anywhere above the GLE and within 8m of goal </a:t>
            </a:r>
          </a:p>
        </p:txBody>
      </p:sp>
      <p:sp>
        <p:nvSpPr>
          <p:cNvPr id="8" name="TextBox 7">
            <a:extLst>
              <a:ext uri="{FF2B5EF4-FFF2-40B4-BE49-F238E27FC236}">
                <a16:creationId xmlns:a16="http://schemas.microsoft.com/office/drawing/2014/main" id="{F1C4455E-FD4A-4E30-9929-9E9AC1392B29}"/>
              </a:ext>
            </a:extLst>
          </p:cNvPr>
          <p:cNvSpPr txBox="1"/>
          <p:nvPr/>
        </p:nvSpPr>
        <p:spPr>
          <a:xfrm>
            <a:off x="273424" y="51214"/>
            <a:ext cx="10802162"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Restarts and the Penalty Zone</a:t>
            </a:r>
            <a:endParaRPr kumimoji="0" lang="en-US" sz="24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endParaRPr>
          </a:p>
        </p:txBody>
      </p:sp>
    </p:spTree>
    <p:custDataLst>
      <p:tags r:id="rId1"/>
    </p:custDataLst>
    <p:extLst>
      <p:ext uri="{BB962C8B-B14F-4D97-AF65-F5344CB8AC3E}">
        <p14:creationId xmlns:p14="http://schemas.microsoft.com/office/powerpoint/2010/main" val="1999948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erson, grass, outdoor, sport&#10;&#10;Description automatically generated">
            <a:extLst>
              <a:ext uri="{FF2B5EF4-FFF2-40B4-BE49-F238E27FC236}">
                <a16:creationId xmlns:a16="http://schemas.microsoft.com/office/drawing/2014/main" id="{C4F89493-7136-485D-8B75-8B534DBC231B}"/>
              </a:ext>
            </a:extLst>
          </p:cNvPr>
          <p:cNvPicPr>
            <a:picLocks noChangeAspect="1"/>
          </p:cNvPicPr>
          <p:nvPr/>
        </p:nvPicPr>
        <p:blipFill>
          <a:blip r:embed="rId3"/>
          <a:stretch>
            <a:fillRect/>
          </a:stretch>
        </p:blipFill>
        <p:spPr>
          <a:xfrm>
            <a:off x="485423" y="2484595"/>
            <a:ext cx="2734841" cy="3348786"/>
          </a:xfrm>
          <a:prstGeom prst="rect">
            <a:avLst/>
          </a:prstGeom>
        </p:spPr>
      </p:pic>
      <p:sp>
        <p:nvSpPr>
          <p:cNvPr id="3" name="Rounded Rectangle 2">
            <a:extLst>
              <a:ext uri="{FF2B5EF4-FFF2-40B4-BE49-F238E27FC236}">
                <a16:creationId xmlns:a16="http://schemas.microsoft.com/office/drawing/2014/main" id="{C67A7D99-9544-3941-BA69-69A3EC0B1843}"/>
              </a:ext>
            </a:extLst>
          </p:cNvPr>
          <p:cNvSpPr/>
          <p:nvPr/>
        </p:nvSpPr>
        <p:spPr>
          <a:xfrm>
            <a:off x="657809" y="1098139"/>
            <a:ext cx="2390067" cy="1270307"/>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800">
                <a:solidFill>
                  <a:prstClr val="white"/>
                </a:solidFill>
                <a:latin typeface="Calibri"/>
              </a:rPr>
              <a:t>Safety</a:t>
            </a:r>
          </a:p>
        </p:txBody>
      </p:sp>
      <p:sp>
        <p:nvSpPr>
          <p:cNvPr id="7" name="Rounded Rectangle 6">
            <a:extLst>
              <a:ext uri="{FF2B5EF4-FFF2-40B4-BE49-F238E27FC236}">
                <a16:creationId xmlns:a16="http://schemas.microsoft.com/office/drawing/2014/main" id="{6C56FFDC-2E70-1446-A137-E33A4CCBD3FB}"/>
              </a:ext>
            </a:extLst>
          </p:cNvPr>
          <p:cNvSpPr/>
          <p:nvPr/>
        </p:nvSpPr>
        <p:spPr>
          <a:xfrm>
            <a:off x="4900967" y="1098139"/>
            <a:ext cx="2390066" cy="1270307"/>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800">
                <a:solidFill>
                  <a:prstClr val="white"/>
                </a:solidFill>
                <a:latin typeface="Calibri"/>
              </a:rPr>
              <a:t>Fairness</a:t>
            </a:r>
          </a:p>
        </p:txBody>
      </p:sp>
      <p:sp>
        <p:nvSpPr>
          <p:cNvPr id="8" name="Rounded Rectangle 7">
            <a:extLst>
              <a:ext uri="{FF2B5EF4-FFF2-40B4-BE49-F238E27FC236}">
                <a16:creationId xmlns:a16="http://schemas.microsoft.com/office/drawing/2014/main" id="{A8F817A1-BD08-9B42-8568-EDDA0D065004}"/>
              </a:ext>
            </a:extLst>
          </p:cNvPr>
          <p:cNvSpPr/>
          <p:nvPr/>
        </p:nvSpPr>
        <p:spPr>
          <a:xfrm>
            <a:off x="9327184" y="1098139"/>
            <a:ext cx="2379393" cy="12703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800">
                <a:solidFill>
                  <a:prstClr val="white"/>
                </a:solidFill>
                <a:latin typeface="Calibri"/>
              </a:rPr>
              <a:t>Fun</a:t>
            </a:r>
          </a:p>
        </p:txBody>
      </p:sp>
      <p:sp>
        <p:nvSpPr>
          <p:cNvPr id="9" name="TextBox 8">
            <a:extLst>
              <a:ext uri="{FF2B5EF4-FFF2-40B4-BE49-F238E27FC236}">
                <a16:creationId xmlns:a16="http://schemas.microsoft.com/office/drawing/2014/main" id="{30F2A378-82C4-4B21-B84F-BE942570ACF4}"/>
              </a:ext>
            </a:extLst>
          </p:cNvPr>
          <p:cNvSpPr txBox="1"/>
          <p:nvPr/>
        </p:nvSpPr>
        <p:spPr>
          <a:xfrm>
            <a:off x="612531" y="266015"/>
            <a:ext cx="9283499"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Role of the Officials</a:t>
            </a:r>
          </a:p>
        </p:txBody>
      </p:sp>
      <p:pic>
        <p:nvPicPr>
          <p:cNvPr id="6" name="Picture 5" descr="A picture containing person, outdoor, sport&#10;&#10;Description automatically generated">
            <a:extLst>
              <a:ext uri="{FF2B5EF4-FFF2-40B4-BE49-F238E27FC236}">
                <a16:creationId xmlns:a16="http://schemas.microsoft.com/office/drawing/2014/main" id="{0FDFE169-3696-4A90-80B0-97B1A570C1ED}"/>
              </a:ext>
            </a:extLst>
          </p:cNvPr>
          <p:cNvPicPr>
            <a:picLocks noChangeAspect="1"/>
          </p:cNvPicPr>
          <p:nvPr/>
        </p:nvPicPr>
        <p:blipFill rotWithShape="1">
          <a:blip r:embed="rId4"/>
          <a:srcRect l="24419" t="8724" r="9517"/>
          <a:stretch/>
        </p:blipFill>
        <p:spPr>
          <a:xfrm>
            <a:off x="4532489" y="2484595"/>
            <a:ext cx="3224347" cy="3347155"/>
          </a:xfrm>
          <a:prstGeom prst="rect">
            <a:avLst/>
          </a:prstGeom>
        </p:spPr>
      </p:pic>
      <p:pic>
        <p:nvPicPr>
          <p:cNvPr id="15" name="Picture 14">
            <a:extLst>
              <a:ext uri="{FF2B5EF4-FFF2-40B4-BE49-F238E27FC236}">
                <a16:creationId xmlns:a16="http://schemas.microsoft.com/office/drawing/2014/main" id="{F46431A7-11E3-46C2-991F-E1537EB2C8B5}"/>
              </a:ext>
            </a:extLst>
          </p:cNvPr>
          <p:cNvPicPr>
            <a:picLocks noChangeAspect="1"/>
          </p:cNvPicPr>
          <p:nvPr/>
        </p:nvPicPr>
        <p:blipFill>
          <a:blip r:embed="rId5"/>
          <a:stretch>
            <a:fillRect/>
          </a:stretch>
        </p:blipFill>
        <p:spPr>
          <a:xfrm>
            <a:off x="8841449" y="3493186"/>
            <a:ext cx="2865128" cy="2338564"/>
          </a:xfrm>
          <a:prstGeom prst="rect">
            <a:avLst/>
          </a:prstGeom>
        </p:spPr>
      </p:pic>
      <p:pic>
        <p:nvPicPr>
          <p:cNvPr id="13" name="Picture 12" descr="A picture containing person, grass, outdoor, sport&#10;&#10;Description automatically generated">
            <a:extLst>
              <a:ext uri="{FF2B5EF4-FFF2-40B4-BE49-F238E27FC236}">
                <a16:creationId xmlns:a16="http://schemas.microsoft.com/office/drawing/2014/main" id="{C7D95F76-7857-40F6-A811-DC23E7D2A965}"/>
              </a:ext>
            </a:extLst>
          </p:cNvPr>
          <p:cNvPicPr>
            <a:picLocks noChangeAspect="1"/>
          </p:cNvPicPr>
          <p:nvPr/>
        </p:nvPicPr>
        <p:blipFill rotWithShape="1">
          <a:blip r:embed="rId6"/>
          <a:srcRect l="24059" t="8230" r="40763"/>
          <a:stretch/>
        </p:blipFill>
        <p:spPr>
          <a:xfrm>
            <a:off x="8473570" y="2484595"/>
            <a:ext cx="1190982" cy="2206978"/>
          </a:xfrm>
          <a:prstGeom prst="rect">
            <a:avLst/>
          </a:prstGeom>
        </p:spPr>
      </p:pic>
    </p:spTree>
    <p:extLst>
      <p:ext uri="{BB962C8B-B14F-4D97-AF65-F5344CB8AC3E}">
        <p14:creationId xmlns:p14="http://schemas.microsoft.com/office/powerpoint/2010/main" val="14694359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3DD65FFC-FD5A-47E6-9224-D469BA74DE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7132" y="1034399"/>
            <a:ext cx="7640349" cy="5535888"/>
          </a:xfrm>
          <a:prstGeom prst="rect">
            <a:avLst/>
          </a:prstGeom>
          <a:solidFill>
            <a:schemeClr val="accent1"/>
          </a:solidFill>
        </p:spPr>
      </p:pic>
      <p:sp>
        <p:nvSpPr>
          <p:cNvPr id="5" name="TextBox 4">
            <a:extLst>
              <a:ext uri="{FF2B5EF4-FFF2-40B4-BE49-F238E27FC236}">
                <a16:creationId xmlns:a16="http://schemas.microsoft.com/office/drawing/2014/main" id="{24032169-AE83-4EC7-9678-482F24BCD2CB}"/>
              </a:ext>
            </a:extLst>
          </p:cNvPr>
          <p:cNvSpPr txBox="1"/>
          <p:nvPr/>
        </p:nvSpPr>
        <p:spPr>
          <a:xfrm>
            <a:off x="306754" y="1265814"/>
            <a:ext cx="3735005" cy="1200329"/>
          </a:xfrm>
          <a:prstGeom prst="rect">
            <a:avLst/>
          </a:prstGeom>
          <a:solidFill>
            <a:schemeClr val="bg2"/>
          </a:solidFill>
        </p:spPr>
        <p:txBody>
          <a:bodyPr wrap="square" rtlCol="0">
            <a:spAutoFit/>
          </a:bodyPr>
          <a:lstStyle/>
          <a:p>
            <a:pPr algn="ctr" defTabSz="1219170"/>
            <a:r>
              <a:rPr lang="en-US" sz="2400">
                <a:solidFill>
                  <a:srgbClr val="00205B"/>
                </a:solidFill>
              </a:rPr>
              <a:t>Only the player fouled and her offender are directed to a position in the CSA</a:t>
            </a:r>
          </a:p>
        </p:txBody>
      </p:sp>
      <p:sp>
        <p:nvSpPr>
          <p:cNvPr id="6" name="TextBox 5">
            <a:extLst>
              <a:ext uri="{FF2B5EF4-FFF2-40B4-BE49-F238E27FC236}">
                <a16:creationId xmlns:a16="http://schemas.microsoft.com/office/drawing/2014/main" id="{4763BFC3-9D77-4902-946C-049DF950D170}"/>
              </a:ext>
            </a:extLst>
          </p:cNvPr>
          <p:cNvSpPr txBox="1"/>
          <p:nvPr/>
        </p:nvSpPr>
        <p:spPr>
          <a:xfrm>
            <a:off x="306754" y="2712364"/>
            <a:ext cx="3900543" cy="830997"/>
          </a:xfrm>
          <a:prstGeom prst="rect">
            <a:avLst/>
          </a:prstGeom>
          <a:solidFill>
            <a:schemeClr val="bg2"/>
          </a:solidFill>
        </p:spPr>
        <p:txBody>
          <a:bodyPr wrap="square" rtlCol="0">
            <a:spAutoFit/>
          </a:bodyPr>
          <a:lstStyle/>
          <a:p>
            <a:pPr algn="ctr" defTabSz="1219170"/>
            <a:r>
              <a:rPr lang="en-US" sz="2400">
                <a:solidFill>
                  <a:srgbClr val="00205B"/>
                </a:solidFill>
              </a:rPr>
              <a:t>Players can take any route out of the Penalty Zone</a:t>
            </a:r>
          </a:p>
        </p:txBody>
      </p:sp>
      <p:sp>
        <p:nvSpPr>
          <p:cNvPr id="7" name="TextBox 6">
            <a:extLst>
              <a:ext uri="{FF2B5EF4-FFF2-40B4-BE49-F238E27FC236}">
                <a16:creationId xmlns:a16="http://schemas.microsoft.com/office/drawing/2014/main" id="{77344BB1-EED7-4BA0-8E18-BC0D36518ECB}"/>
              </a:ext>
            </a:extLst>
          </p:cNvPr>
          <p:cNvSpPr txBox="1"/>
          <p:nvPr/>
        </p:nvSpPr>
        <p:spPr>
          <a:xfrm>
            <a:off x="7851353" y="1265813"/>
            <a:ext cx="4033893" cy="1200329"/>
          </a:xfrm>
          <a:prstGeom prst="rect">
            <a:avLst/>
          </a:prstGeom>
          <a:solidFill>
            <a:schemeClr val="bg2"/>
          </a:solidFill>
        </p:spPr>
        <p:txBody>
          <a:bodyPr wrap="square" rtlCol="0">
            <a:spAutoFit/>
          </a:bodyPr>
          <a:lstStyle/>
          <a:p>
            <a:pPr algn="ctr" defTabSz="1219170"/>
            <a:r>
              <a:rPr lang="en-US" sz="2400" u="sng">
                <a:solidFill>
                  <a:srgbClr val="00205B"/>
                </a:solidFill>
              </a:rPr>
              <a:t>Any</a:t>
            </a:r>
            <a:r>
              <a:rPr lang="en-US" sz="2400">
                <a:solidFill>
                  <a:srgbClr val="00205B"/>
                </a:solidFill>
              </a:rPr>
              <a:t> defender may take either hash adjacent to the 8m Free Position</a:t>
            </a:r>
          </a:p>
        </p:txBody>
      </p:sp>
      <p:sp>
        <p:nvSpPr>
          <p:cNvPr id="8" name="TextBox 7">
            <a:extLst>
              <a:ext uri="{FF2B5EF4-FFF2-40B4-BE49-F238E27FC236}">
                <a16:creationId xmlns:a16="http://schemas.microsoft.com/office/drawing/2014/main" id="{2B1859C6-160B-4E5B-8980-B84BE5483F1C}"/>
              </a:ext>
            </a:extLst>
          </p:cNvPr>
          <p:cNvSpPr txBox="1"/>
          <p:nvPr/>
        </p:nvSpPr>
        <p:spPr>
          <a:xfrm>
            <a:off x="7851353" y="2679804"/>
            <a:ext cx="3900543" cy="1200329"/>
          </a:xfrm>
          <a:prstGeom prst="rect">
            <a:avLst/>
          </a:prstGeom>
          <a:solidFill>
            <a:schemeClr val="bg2"/>
          </a:solidFill>
        </p:spPr>
        <p:txBody>
          <a:bodyPr wrap="square" rtlCol="0">
            <a:spAutoFit/>
          </a:bodyPr>
          <a:lstStyle/>
          <a:p>
            <a:pPr algn="ctr" defTabSz="1219170"/>
            <a:r>
              <a:rPr lang="en-US" sz="2400">
                <a:solidFill>
                  <a:srgbClr val="00205B"/>
                </a:solidFill>
              </a:rPr>
              <a:t>After FP is set, Lead backs out of the 8m arc, raises an arm, and whistles to restart play.  </a:t>
            </a:r>
          </a:p>
        </p:txBody>
      </p:sp>
      <p:sp>
        <p:nvSpPr>
          <p:cNvPr id="9" name="TextBox 8">
            <a:extLst>
              <a:ext uri="{FF2B5EF4-FFF2-40B4-BE49-F238E27FC236}">
                <a16:creationId xmlns:a16="http://schemas.microsoft.com/office/drawing/2014/main" id="{C4DF1517-5A13-4B89-8C31-13E79AE551BA}"/>
              </a:ext>
            </a:extLst>
          </p:cNvPr>
          <p:cNvSpPr txBox="1"/>
          <p:nvPr/>
        </p:nvSpPr>
        <p:spPr>
          <a:xfrm>
            <a:off x="190499" y="4388698"/>
            <a:ext cx="3735006" cy="1200329"/>
          </a:xfrm>
          <a:prstGeom prst="rect">
            <a:avLst/>
          </a:prstGeom>
          <a:solidFill>
            <a:schemeClr val="bg2"/>
          </a:solidFill>
        </p:spPr>
        <p:txBody>
          <a:bodyPr wrap="square" rtlCol="0">
            <a:spAutoFit/>
          </a:bodyPr>
          <a:lstStyle/>
          <a:p>
            <a:pPr defTabSz="1219170"/>
            <a:r>
              <a:rPr lang="en-US" sz="2400">
                <a:solidFill>
                  <a:srgbClr val="00205B"/>
                </a:solidFill>
              </a:rPr>
              <a:t>CSA </a:t>
            </a:r>
            <a:r>
              <a:rPr lang="en-US" sz="2400" u="sng">
                <a:solidFill>
                  <a:srgbClr val="00205B"/>
                </a:solidFill>
              </a:rPr>
              <a:t>fouls</a:t>
            </a:r>
            <a:r>
              <a:rPr lang="en-US" sz="2400">
                <a:solidFill>
                  <a:srgbClr val="00205B"/>
                </a:solidFill>
              </a:rPr>
              <a:t> below the GLE are set up on the dot.  Offender 4m behind or away.  </a:t>
            </a:r>
          </a:p>
        </p:txBody>
      </p:sp>
      <p:sp>
        <p:nvSpPr>
          <p:cNvPr id="10" name="TextBox 9">
            <a:extLst>
              <a:ext uri="{FF2B5EF4-FFF2-40B4-BE49-F238E27FC236}">
                <a16:creationId xmlns:a16="http://schemas.microsoft.com/office/drawing/2014/main" id="{02E62A62-4AF6-4FF6-85E2-F84D00C0FD46}"/>
              </a:ext>
            </a:extLst>
          </p:cNvPr>
          <p:cNvSpPr txBox="1"/>
          <p:nvPr/>
        </p:nvSpPr>
        <p:spPr>
          <a:xfrm>
            <a:off x="190499" y="-20028"/>
            <a:ext cx="10802162"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Review: The Penalty Zone and Free Movement</a:t>
            </a:r>
            <a:endParaRPr kumimoji="0" lang="en-US" sz="24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endParaRPr>
          </a:p>
        </p:txBody>
      </p:sp>
      <p:sp>
        <p:nvSpPr>
          <p:cNvPr id="2" name="TextBox 1">
            <a:extLst>
              <a:ext uri="{FF2B5EF4-FFF2-40B4-BE49-F238E27FC236}">
                <a16:creationId xmlns:a16="http://schemas.microsoft.com/office/drawing/2014/main" id="{DF4645A4-462A-F64E-84B5-084FCF34597E}"/>
              </a:ext>
            </a:extLst>
          </p:cNvPr>
          <p:cNvSpPr txBox="1"/>
          <p:nvPr/>
        </p:nvSpPr>
        <p:spPr>
          <a:xfrm>
            <a:off x="7918027" y="4162512"/>
            <a:ext cx="3900543" cy="2215991"/>
          </a:xfrm>
          <a:prstGeom prst="rect">
            <a:avLst/>
          </a:prstGeom>
          <a:solidFill>
            <a:schemeClr val="bg2"/>
          </a:solidFill>
        </p:spPr>
        <p:txBody>
          <a:bodyPr wrap="square" rtlCol="0">
            <a:spAutoFit/>
          </a:bodyPr>
          <a:lstStyle/>
          <a:p>
            <a:pPr algn="ctr"/>
            <a:r>
              <a:rPr lang="en-US" sz="2400" u="sng">
                <a:solidFill>
                  <a:srgbClr val="00205B"/>
                </a:solidFill>
              </a:rPr>
              <a:t>Any</a:t>
            </a:r>
            <a:r>
              <a:rPr lang="en-US" sz="2400">
                <a:solidFill>
                  <a:srgbClr val="00205B"/>
                </a:solidFill>
              </a:rPr>
              <a:t> player entering the PZ or coming within 4m of the FP after the Lead backs out will be assessed a foul for a False Start</a:t>
            </a:r>
          </a:p>
          <a:p>
            <a:endParaRPr lang="en-US"/>
          </a:p>
        </p:txBody>
      </p:sp>
    </p:spTree>
    <p:custDataLst>
      <p:tags r:id="rId1"/>
    </p:custDataLst>
    <p:extLst>
      <p:ext uri="{BB962C8B-B14F-4D97-AF65-F5344CB8AC3E}">
        <p14:creationId xmlns:p14="http://schemas.microsoft.com/office/powerpoint/2010/main" val="80369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anim calcmode="lin" valueType="num">
                                      <p:cBhvr>
                                        <p:cTn id="2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1000"/>
                                        <p:tgtEl>
                                          <p:spTgt spid="8">
                                            <p:txEl>
                                              <p:pRg st="0" end="0"/>
                                            </p:txEl>
                                          </p:spTgt>
                                        </p:tgtEl>
                                      </p:cBhvr>
                                    </p:animEffect>
                                    <p:anim calcmode="lin" valueType="num">
                                      <p:cBhvr>
                                        <p:cTn id="2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1000"/>
                                        <p:tgtEl>
                                          <p:spTgt spid="9">
                                            <p:txEl>
                                              <p:pRg st="0" end="0"/>
                                            </p:txEl>
                                          </p:spTgt>
                                        </p:tgtEl>
                                      </p:cBhvr>
                                    </p:animEffect>
                                    <p:anim calcmode="lin" valueType="num">
                                      <p:cBhvr>
                                        <p:cTn id="3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2" presetClass="entr" presetSubtype="4"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1000" fill="hold"/>
                                        <p:tgtEl>
                                          <p:spTgt spid="2"/>
                                        </p:tgtEl>
                                        <p:attrNameLst>
                                          <p:attrName>ppt_x</p:attrName>
                                        </p:attrNameLst>
                                      </p:cBhvr>
                                      <p:tavLst>
                                        <p:tav tm="0">
                                          <p:val>
                                            <p:strVal val="#ppt_x"/>
                                          </p:val>
                                        </p:tav>
                                        <p:tav tm="100000">
                                          <p:val>
                                            <p:strVal val="#ppt_x"/>
                                          </p:val>
                                        </p:tav>
                                      </p:tavLst>
                                    </p:anim>
                                    <p:anim calcmode="lin" valueType="num">
                                      <p:cBhvr additive="base">
                                        <p:cTn id="3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BF0C45-E028-42C4-8DBD-C1A9A427B5FF}"/>
              </a:ext>
            </a:extLst>
          </p:cNvPr>
          <p:cNvSpPr txBox="1"/>
          <p:nvPr/>
        </p:nvSpPr>
        <p:spPr>
          <a:xfrm>
            <a:off x="1947479" y="3065696"/>
            <a:ext cx="311304" cy="523220"/>
          </a:xfrm>
          <a:prstGeom prst="rect">
            <a:avLst/>
          </a:prstGeom>
          <a:noFill/>
        </p:spPr>
        <p:txBody>
          <a:bodyPr wrap="square" rtlCol="0">
            <a:spAutoFit/>
          </a:bodyPr>
          <a:lstStyle/>
          <a:p>
            <a:pPr defTabSz="1219170"/>
            <a:r>
              <a:rPr lang="en-US" sz="2800" b="1">
                <a:solidFill>
                  <a:srgbClr val="00205B"/>
                </a:solidFill>
                <a:latin typeface="Calibri"/>
              </a:rPr>
              <a:t>X</a:t>
            </a:r>
          </a:p>
        </p:txBody>
      </p:sp>
      <p:sp>
        <p:nvSpPr>
          <p:cNvPr id="5" name="TextBox 4">
            <a:extLst>
              <a:ext uri="{FF2B5EF4-FFF2-40B4-BE49-F238E27FC236}">
                <a16:creationId xmlns:a16="http://schemas.microsoft.com/office/drawing/2014/main" id="{0F628C3C-5AF2-49E1-B4C4-73AD46EEE440}"/>
              </a:ext>
            </a:extLst>
          </p:cNvPr>
          <p:cNvSpPr txBox="1"/>
          <p:nvPr/>
        </p:nvSpPr>
        <p:spPr>
          <a:xfrm>
            <a:off x="3229397" y="3733507"/>
            <a:ext cx="311304" cy="523220"/>
          </a:xfrm>
          <a:prstGeom prst="rect">
            <a:avLst/>
          </a:prstGeom>
          <a:noFill/>
        </p:spPr>
        <p:txBody>
          <a:bodyPr wrap="square" rtlCol="0">
            <a:spAutoFit/>
          </a:bodyPr>
          <a:lstStyle/>
          <a:p>
            <a:pPr defTabSz="1219170"/>
            <a:r>
              <a:rPr lang="en-US" sz="2800" b="1">
                <a:solidFill>
                  <a:srgbClr val="00205B"/>
                </a:solidFill>
                <a:latin typeface="Calibri"/>
              </a:rPr>
              <a:t>X</a:t>
            </a:r>
          </a:p>
        </p:txBody>
      </p:sp>
      <p:sp>
        <p:nvSpPr>
          <p:cNvPr id="6" name="TextBox 5">
            <a:extLst>
              <a:ext uri="{FF2B5EF4-FFF2-40B4-BE49-F238E27FC236}">
                <a16:creationId xmlns:a16="http://schemas.microsoft.com/office/drawing/2014/main" id="{22520E97-9B57-44E6-8BB1-2CC7C7CC83C1}"/>
              </a:ext>
            </a:extLst>
          </p:cNvPr>
          <p:cNvSpPr txBox="1"/>
          <p:nvPr/>
        </p:nvSpPr>
        <p:spPr>
          <a:xfrm>
            <a:off x="5878496" y="3098191"/>
            <a:ext cx="368433" cy="523220"/>
          </a:xfrm>
          <a:prstGeom prst="rect">
            <a:avLst/>
          </a:prstGeom>
          <a:noFill/>
        </p:spPr>
        <p:txBody>
          <a:bodyPr wrap="square" rtlCol="0">
            <a:spAutoFit/>
          </a:bodyPr>
          <a:lstStyle/>
          <a:p>
            <a:pPr defTabSz="1219170"/>
            <a:r>
              <a:rPr lang="en-US" sz="2800" b="1">
                <a:solidFill>
                  <a:srgbClr val="00205B"/>
                </a:solidFill>
                <a:latin typeface="Calibri"/>
              </a:rPr>
              <a:t>X</a:t>
            </a:r>
          </a:p>
        </p:txBody>
      </p:sp>
      <p:sp>
        <p:nvSpPr>
          <p:cNvPr id="7" name="TextBox 6">
            <a:extLst>
              <a:ext uri="{FF2B5EF4-FFF2-40B4-BE49-F238E27FC236}">
                <a16:creationId xmlns:a16="http://schemas.microsoft.com/office/drawing/2014/main" id="{83B2C4BC-86ED-4973-A793-2B047ADF645B}"/>
              </a:ext>
            </a:extLst>
          </p:cNvPr>
          <p:cNvSpPr txBox="1"/>
          <p:nvPr/>
        </p:nvSpPr>
        <p:spPr>
          <a:xfrm>
            <a:off x="4745115" y="2485329"/>
            <a:ext cx="311304" cy="523220"/>
          </a:xfrm>
          <a:prstGeom prst="rect">
            <a:avLst/>
          </a:prstGeom>
          <a:noFill/>
        </p:spPr>
        <p:txBody>
          <a:bodyPr wrap="square" rtlCol="0">
            <a:spAutoFit/>
          </a:bodyPr>
          <a:lstStyle/>
          <a:p>
            <a:pPr defTabSz="1219170"/>
            <a:r>
              <a:rPr lang="en-US" sz="2800" b="1">
                <a:solidFill>
                  <a:srgbClr val="00205B"/>
                </a:solidFill>
                <a:latin typeface="Calibri"/>
              </a:rPr>
              <a:t>X</a:t>
            </a:r>
          </a:p>
        </p:txBody>
      </p:sp>
      <p:sp>
        <p:nvSpPr>
          <p:cNvPr id="8" name="TextBox 7">
            <a:extLst>
              <a:ext uri="{FF2B5EF4-FFF2-40B4-BE49-F238E27FC236}">
                <a16:creationId xmlns:a16="http://schemas.microsoft.com/office/drawing/2014/main" id="{BB6A0FC8-9B71-4D16-BE55-64D7E36FC737}"/>
              </a:ext>
            </a:extLst>
          </p:cNvPr>
          <p:cNvSpPr txBox="1"/>
          <p:nvPr/>
        </p:nvSpPr>
        <p:spPr>
          <a:xfrm>
            <a:off x="8350557" y="3689593"/>
            <a:ext cx="311304" cy="523220"/>
          </a:xfrm>
          <a:prstGeom prst="rect">
            <a:avLst/>
          </a:prstGeom>
          <a:noFill/>
        </p:spPr>
        <p:txBody>
          <a:bodyPr wrap="square" rtlCol="0">
            <a:spAutoFit/>
          </a:bodyPr>
          <a:lstStyle/>
          <a:p>
            <a:pPr defTabSz="1219170"/>
            <a:r>
              <a:rPr lang="en-US" sz="2800" b="1">
                <a:solidFill>
                  <a:srgbClr val="00205B"/>
                </a:solidFill>
                <a:latin typeface="Calibri"/>
              </a:rPr>
              <a:t>X</a:t>
            </a:r>
          </a:p>
        </p:txBody>
      </p:sp>
      <p:sp>
        <p:nvSpPr>
          <p:cNvPr id="9" name="TextBox 8">
            <a:extLst>
              <a:ext uri="{FF2B5EF4-FFF2-40B4-BE49-F238E27FC236}">
                <a16:creationId xmlns:a16="http://schemas.microsoft.com/office/drawing/2014/main" id="{1172D45D-F2F9-44E2-8713-779F79AE8AB4}"/>
              </a:ext>
            </a:extLst>
          </p:cNvPr>
          <p:cNvSpPr txBox="1"/>
          <p:nvPr/>
        </p:nvSpPr>
        <p:spPr>
          <a:xfrm>
            <a:off x="8509216" y="2621635"/>
            <a:ext cx="311304" cy="523220"/>
          </a:xfrm>
          <a:prstGeom prst="rect">
            <a:avLst/>
          </a:prstGeom>
          <a:noFill/>
        </p:spPr>
        <p:txBody>
          <a:bodyPr wrap="square" rtlCol="0">
            <a:spAutoFit/>
          </a:bodyPr>
          <a:lstStyle/>
          <a:p>
            <a:pPr defTabSz="1219170"/>
            <a:r>
              <a:rPr lang="en-US" sz="2800" b="1">
                <a:solidFill>
                  <a:srgbClr val="00205B"/>
                </a:solidFill>
                <a:latin typeface="Calibri"/>
              </a:rPr>
              <a:t>X</a:t>
            </a:r>
          </a:p>
        </p:txBody>
      </p:sp>
      <p:sp>
        <p:nvSpPr>
          <p:cNvPr id="10" name="TextBox 9">
            <a:extLst>
              <a:ext uri="{FF2B5EF4-FFF2-40B4-BE49-F238E27FC236}">
                <a16:creationId xmlns:a16="http://schemas.microsoft.com/office/drawing/2014/main" id="{924F4255-8066-4D65-8B69-A2C899D3AA4D}"/>
              </a:ext>
            </a:extLst>
          </p:cNvPr>
          <p:cNvSpPr txBox="1"/>
          <p:nvPr/>
        </p:nvSpPr>
        <p:spPr>
          <a:xfrm>
            <a:off x="7407903" y="4417039"/>
            <a:ext cx="311304" cy="523220"/>
          </a:xfrm>
          <a:prstGeom prst="rect">
            <a:avLst/>
          </a:prstGeom>
          <a:noFill/>
        </p:spPr>
        <p:txBody>
          <a:bodyPr wrap="square" rtlCol="0">
            <a:spAutoFit/>
          </a:bodyPr>
          <a:lstStyle/>
          <a:p>
            <a:pPr defTabSz="1219170"/>
            <a:r>
              <a:rPr lang="en-US" sz="2800" b="1">
                <a:solidFill>
                  <a:srgbClr val="00205B"/>
                </a:solidFill>
                <a:latin typeface="Calibri"/>
              </a:rPr>
              <a:t>X</a:t>
            </a:r>
          </a:p>
        </p:txBody>
      </p:sp>
      <p:sp>
        <p:nvSpPr>
          <p:cNvPr id="11" name="TextBox 10">
            <a:extLst>
              <a:ext uri="{FF2B5EF4-FFF2-40B4-BE49-F238E27FC236}">
                <a16:creationId xmlns:a16="http://schemas.microsoft.com/office/drawing/2014/main" id="{63D77827-07C3-458E-B7E5-4D0D59DDFCBE}"/>
              </a:ext>
            </a:extLst>
          </p:cNvPr>
          <p:cNvSpPr txBox="1"/>
          <p:nvPr/>
        </p:nvSpPr>
        <p:spPr>
          <a:xfrm>
            <a:off x="5878495" y="3863265"/>
            <a:ext cx="311304" cy="523220"/>
          </a:xfrm>
          <a:prstGeom prst="rect">
            <a:avLst/>
          </a:prstGeom>
          <a:noFill/>
        </p:spPr>
        <p:txBody>
          <a:bodyPr wrap="square" rtlCol="0">
            <a:spAutoFit/>
          </a:bodyPr>
          <a:lstStyle/>
          <a:p>
            <a:pPr defTabSz="1219170"/>
            <a:r>
              <a:rPr lang="en-US" sz="2800" b="1">
                <a:solidFill>
                  <a:srgbClr val="00205B"/>
                </a:solidFill>
                <a:latin typeface="Calibri"/>
              </a:rPr>
              <a:t>G</a:t>
            </a:r>
          </a:p>
        </p:txBody>
      </p:sp>
      <p:sp>
        <p:nvSpPr>
          <p:cNvPr id="13" name="TextBox 12">
            <a:extLst>
              <a:ext uri="{FF2B5EF4-FFF2-40B4-BE49-F238E27FC236}">
                <a16:creationId xmlns:a16="http://schemas.microsoft.com/office/drawing/2014/main" id="{0F3906EB-32B8-4462-B01D-DB494A6BFE80}"/>
              </a:ext>
            </a:extLst>
          </p:cNvPr>
          <p:cNvSpPr txBox="1"/>
          <p:nvPr/>
        </p:nvSpPr>
        <p:spPr>
          <a:xfrm>
            <a:off x="6804996" y="3101719"/>
            <a:ext cx="399253" cy="523220"/>
          </a:xfrm>
          <a:prstGeom prst="rect">
            <a:avLst/>
          </a:prstGeom>
          <a:noFill/>
        </p:spPr>
        <p:txBody>
          <a:bodyPr wrap="square" rtlCol="0">
            <a:spAutoFit/>
          </a:bodyPr>
          <a:lstStyle/>
          <a:p>
            <a:pPr defTabSz="1219170"/>
            <a:r>
              <a:rPr lang="en-US" sz="2800" b="1">
                <a:solidFill>
                  <a:srgbClr val="00205B"/>
                </a:solidFill>
                <a:latin typeface="Calibri"/>
              </a:rPr>
              <a:t>O</a:t>
            </a:r>
          </a:p>
        </p:txBody>
      </p:sp>
      <p:sp>
        <p:nvSpPr>
          <p:cNvPr id="14" name="TextBox 13">
            <a:extLst>
              <a:ext uri="{FF2B5EF4-FFF2-40B4-BE49-F238E27FC236}">
                <a16:creationId xmlns:a16="http://schemas.microsoft.com/office/drawing/2014/main" id="{9CFFC9DA-19C8-4F33-9FB5-DBCBEB325C20}"/>
              </a:ext>
            </a:extLst>
          </p:cNvPr>
          <p:cNvSpPr txBox="1"/>
          <p:nvPr/>
        </p:nvSpPr>
        <p:spPr>
          <a:xfrm>
            <a:off x="6192551" y="3231817"/>
            <a:ext cx="311304" cy="523220"/>
          </a:xfrm>
          <a:prstGeom prst="rect">
            <a:avLst/>
          </a:prstGeom>
          <a:noFill/>
        </p:spPr>
        <p:txBody>
          <a:bodyPr wrap="square" rtlCol="0">
            <a:spAutoFit/>
          </a:bodyPr>
          <a:lstStyle/>
          <a:p>
            <a:pPr defTabSz="1219170"/>
            <a:r>
              <a:rPr lang="en-US" sz="2800" b="1">
                <a:solidFill>
                  <a:srgbClr val="00205B"/>
                </a:solidFill>
                <a:latin typeface="Calibri"/>
              </a:rPr>
              <a:t>O</a:t>
            </a:r>
          </a:p>
        </p:txBody>
      </p:sp>
      <p:sp>
        <p:nvSpPr>
          <p:cNvPr id="15" name="TextBox 14">
            <a:extLst>
              <a:ext uri="{FF2B5EF4-FFF2-40B4-BE49-F238E27FC236}">
                <a16:creationId xmlns:a16="http://schemas.microsoft.com/office/drawing/2014/main" id="{54D9797C-9B9D-4085-9CC3-7CF9E2293FC6}"/>
              </a:ext>
            </a:extLst>
          </p:cNvPr>
          <p:cNvSpPr txBox="1"/>
          <p:nvPr/>
        </p:nvSpPr>
        <p:spPr>
          <a:xfrm>
            <a:off x="7929113" y="3700911"/>
            <a:ext cx="311304" cy="523220"/>
          </a:xfrm>
          <a:prstGeom prst="rect">
            <a:avLst/>
          </a:prstGeom>
          <a:noFill/>
        </p:spPr>
        <p:txBody>
          <a:bodyPr wrap="square" rtlCol="0">
            <a:spAutoFit/>
          </a:bodyPr>
          <a:lstStyle/>
          <a:p>
            <a:pPr defTabSz="1219170"/>
            <a:r>
              <a:rPr lang="en-US" sz="2800" b="1">
                <a:solidFill>
                  <a:srgbClr val="00205B"/>
                </a:solidFill>
                <a:latin typeface="Calibri"/>
              </a:rPr>
              <a:t>O</a:t>
            </a:r>
          </a:p>
        </p:txBody>
      </p:sp>
      <p:sp>
        <p:nvSpPr>
          <p:cNvPr id="16" name="TextBox 15">
            <a:extLst>
              <a:ext uri="{FF2B5EF4-FFF2-40B4-BE49-F238E27FC236}">
                <a16:creationId xmlns:a16="http://schemas.microsoft.com/office/drawing/2014/main" id="{9422406F-DFC4-41D1-B1E5-6E5D401978A4}"/>
              </a:ext>
            </a:extLst>
          </p:cNvPr>
          <p:cNvSpPr txBox="1"/>
          <p:nvPr/>
        </p:nvSpPr>
        <p:spPr>
          <a:xfrm>
            <a:off x="5136093" y="3177691"/>
            <a:ext cx="311304" cy="523220"/>
          </a:xfrm>
          <a:prstGeom prst="rect">
            <a:avLst/>
          </a:prstGeom>
          <a:noFill/>
        </p:spPr>
        <p:txBody>
          <a:bodyPr wrap="square" rtlCol="0">
            <a:spAutoFit/>
          </a:bodyPr>
          <a:lstStyle/>
          <a:p>
            <a:pPr defTabSz="1219170"/>
            <a:r>
              <a:rPr lang="en-US" sz="2800" b="1">
                <a:solidFill>
                  <a:srgbClr val="00205B"/>
                </a:solidFill>
                <a:latin typeface="Calibri"/>
              </a:rPr>
              <a:t>O</a:t>
            </a:r>
          </a:p>
        </p:txBody>
      </p:sp>
      <p:sp>
        <p:nvSpPr>
          <p:cNvPr id="18" name="TextBox 17">
            <a:extLst>
              <a:ext uri="{FF2B5EF4-FFF2-40B4-BE49-F238E27FC236}">
                <a16:creationId xmlns:a16="http://schemas.microsoft.com/office/drawing/2014/main" id="{0800640C-AF5C-48C8-A99B-53ACC6DAC926}"/>
              </a:ext>
            </a:extLst>
          </p:cNvPr>
          <p:cNvSpPr txBox="1"/>
          <p:nvPr/>
        </p:nvSpPr>
        <p:spPr>
          <a:xfrm>
            <a:off x="8159420" y="2479856"/>
            <a:ext cx="311304" cy="523220"/>
          </a:xfrm>
          <a:prstGeom prst="rect">
            <a:avLst/>
          </a:prstGeom>
          <a:noFill/>
        </p:spPr>
        <p:txBody>
          <a:bodyPr wrap="square" rtlCol="0">
            <a:spAutoFit/>
          </a:bodyPr>
          <a:lstStyle/>
          <a:p>
            <a:pPr defTabSz="1219170"/>
            <a:r>
              <a:rPr lang="en-US" sz="2800" b="1">
                <a:solidFill>
                  <a:srgbClr val="00205B"/>
                </a:solidFill>
                <a:latin typeface="Calibri"/>
              </a:rPr>
              <a:t>O</a:t>
            </a:r>
          </a:p>
        </p:txBody>
      </p:sp>
      <p:sp>
        <p:nvSpPr>
          <p:cNvPr id="21" name="Explosion: 8 Points 20">
            <a:extLst>
              <a:ext uri="{FF2B5EF4-FFF2-40B4-BE49-F238E27FC236}">
                <a16:creationId xmlns:a16="http://schemas.microsoft.com/office/drawing/2014/main" id="{847C1FF3-46C7-41B4-BA6F-A26DA6797A19}"/>
              </a:ext>
            </a:extLst>
          </p:cNvPr>
          <p:cNvSpPr/>
          <p:nvPr/>
        </p:nvSpPr>
        <p:spPr>
          <a:xfrm>
            <a:off x="6107815" y="2935761"/>
            <a:ext cx="486759" cy="557667"/>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23" name="TextBox 22">
            <a:extLst>
              <a:ext uri="{FF2B5EF4-FFF2-40B4-BE49-F238E27FC236}">
                <a16:creationId xmlns:a16="http://schemas.microsoft.com/office/drawing/2014/main" id="{B2C641E4-9F57-4420-8001-EE24FB2D39D0}"/>
              </a:ext>
            </a:extLst>
          </p:cNvPr>
          <p:cNvSpPr txBox="1"/>
          <p:nvPr/>
        </p:nvSpPr>
        <p:spPr>
          <a:xfrm>
            <a:off x="9630787" y="1954544"/>
            <a:ext cx="2555732" cy="2554545"/>
          </a:xfrm>
          <a:prstGeom prst="rect">
            <a:avLst/>
          </a:prstGeom>
          <a:solidFill>
            <a:schemeClr val="bg2">
              <a:lumMod val="50000"/>
            </a:schemeClr>
          </a:solidFill>
        </p:spPr>
        <p:txBody>
          <a:bodyPr wrap="square" rtlCol="0">
            <a:spAutoFit/>
          </a:bodyPr>
          <a:lstStyle/>
          <a:p>
            <a:pPr defTabSz="1219170"/>
            <a:r>
              <a:rPr lang="en-US" dirty="0">
                <a:solidFill>
                  <a:schemeClr val="bg1"/>
                </a:solidFill>
                <a:latin typeface="Calibri"/>
              </a:rPr>
              <a:t>1. </a:t>
            </a:r>
            <a:r>
              <a:rPr lang="en-US" sz="2000" dirty="0">
                <a:solidFill>
                  <a:schemeClr val="bg1"/>
                </a:solidFill>
                <a:latin typeface="Calibri"/>
              </a:rPr>
              <a:t>Whistle for foul</a:t>
            </a:r>
          </a:p>
          <a:p>
            <a:pPr defTabSz="1219170"/>
            <a:r>
              <a:rPr lang="en-US" sz="2000" dirty="0">
                <a:solidFill>
                  <a:schemeClr val="bg1"/>
                </a:solidFill>
                <a:latin typeface="Calibri"/>
              </a:rPr>
              <a:t>2. Position Ball</a:t>
            </a:r>
          </a:p>
          <a:p>
            <a:pPr defTabSz="1219170"/>
            <a:r>
              <a:rPr lang="en-US" sz="2000" dirty="0">
                <a:solidFill>
                  <a:schemeClr val="bg1"/>
                </a:solidFill>
                <a:latin typeface="Calibri"/>
              </a:rPr>
              <a:t>3. Position Offender</a:t>
            </a:r>
          </a:p>
          <a:p>
            <a:pPr defTabSz="1219170"/>
            <a:r>
              <a:rPr lang="en-US" sz="2000" dirty="0">
                <a:solidFill>
                  <a:schemeClr val="bg1"/>
                </a:solidFill>
                <a:latin typeface="Calibri"/>
              </a:rPr>
              <a:t>4. Clear Penalty Zone</a:t>
            </a:r>
          </a:p>
          <a:p>
            <a:pPr defTabSz="1219170"/>
            <a:r>
              <a:rPr lang="en-US" sz="2000" dirty="0">
                <a:solidFill>
                  <a:schemeClr val="bg1"/>
                </a:solidFill>
                <a:latin typeface="Calibri"/>
              </a:rPr>
              <a:t>5. Confirm all players          are 4m from FP</a:t>
            </a:r>
          </a:p>
          <a:p>
            <a:pPr defTabSz="1219170"/>
            <a:r>
              <a:rPr lang="en-US" sz="2000" dirty="0">
                <a:solidFill>
                  <a:schemeClr val="bg1"/>
                </a:solidFill>
                <a:latin typeface="Calibri"/>
              </a:rPr>
              <a:t>6. Look to partner</a:t>
            </a:r>
          </a:p>
          <a:p>
            <a:pPr defTabSz="1219170"/>
            <a:r>
              <a:rPr lang="en-US" sz="2000" dirty="0">
                <a:solidFill>
                  <a:schemeClr val="bg1"/>
                </a:solidFill>
                <a:latin typeface="Calibri"/>
              </a:rPr>
              <a:t>7. Whistle start</a:t>
            </a:r>
          </a:p>
        </p:txBody>
      </p:sp>
      <p:pic>
        <p:nvPicPr>
          <p:cNvPr id="24" name="Content Placeholder 5">
            <a:extLst>
              <a:ext uri="{FF2B5EF4-FFF2-40B4-BE49-F238E27FC236}">
                <a16:creationId xmlns:a16="http://schemas.microsoft.com/office/drawing/2014/main" id="{DB669E88-4F2C-E049-86AC-EF278177B0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7109" y="3067813"/>
            <a:ext cx="773121" cy="773121"/>
          </a:xfrm>
          <a:prstGeom prst="rect">
            <a:avLst/>
          </a:prstGeom>
        </p:spPr>
      </p:pic>
      <p:pic>
        <p:nvPicPr>
          <p:cNvPr id="25" name="Content Placeholder 5">
            <a:extLst>
              <a:ext uri="{FF2B5EF4-FFF2-40B4-BE49-F238E27FC236}">
                <a16:creationId xmlns:a16="http://schemas.microsoft.com/office/drawing/2014/main" id="{DB669E88-4F2C-E049-86AC-EF278177B0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6088" y="993493"/>
            <a:ext cx="773121" cy="773121"/>
          </a:xfrm>
          <a:prstGeom prst="rect">
            <a:avLst/>
          </a:prstGeom>
        </p:spPr>
      </p:pic>
      <p:sp>
        <p:nvSpPr>
          <p:cNvPr id="26" name="Oval 25"/>
          <p:cNvSpPr/>
          <p:nvPr/>
        </p:nvSpPr>
        <p:spPr>
          <a:xfrm>
            <a:off x="6133666" y="3366033"/>
            <a:ext cx="197999" cy="18661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22" name="TextBox 21">
            <a:extLst>
              <a:ext uri="{FF2B5EF4-FFF2-40B4-BE49-F238E27FC236}">
                <a16:creationId xmlns:a16="http://schemas.microsoft.com/office/drawing/2014/main" id="{8B7A4875-BABA-46EA-A0EC-3F58349D4714}"/>
              </a:ext>
            </a:extLst>
          </p:cNvPr>
          <p:cNvSpPr txBox="1"/>
          <p:nvPr/>
        </p:nvSpPr>
        <p:spPr>
          <a:xfrm>
            <a:off x="289673" y="-32312"/>
            <a:ext cx="10802162"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Free Position and Free Movement in CSA</a:t>
            </a:r>
            <a:endParaRPr kumimoji="0" lang="en-US" sz="24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endParaRPr>
          </a:p>
        </p:txBody>
      </p:sp>
      <p:pic>
        <p:nvPicPr>
          <p:cNvPr id="27" name="Picture 26" descr="Logo, company name&#10;&#10;Description automatically generated">
            <a:extLst>
              <a:ext uri="{FF2B5EF4-FFF2-40B4-BE49-F238E27FC236}">
                <a16:creationId xmlns:a16="http://schemas.microsoft.com/office/drawing/2014/main" id="{717034EC-236F-4226-A02C-D0C7BFCD6550}"/>
              </a:ext>
            </a:extLst>
          </p:cNvPr>
          <p:cNvPicPr>
            <a:picLocks noChangeAspect="1"/>
          </p:cNvPicPr>
          <p:nvPr/>
        </p:nvPicPr>
        <p:blipFill>
          <a:blip r:embed="rId4"/>
          <a:stretch>
            <a:fillRect/>
          </a:stretch>
        </p:blipFill>
        <p:spPr>
          <a:xfrm>
            <a:off x="9911644" y="6018111"/>
            <a:ext cx="1994018" cy="811689"/>
          </a:xfrm>
          <a:prstGeom prst="rect">
            <a:avLst/>
          </a:prstGeom>
        </p:spPr>
      </p:pic>
    </p:spTree>
    <p:extLst>
      <p:ext uri="{BB962C8B-B14F-4D97-AF65-F5344CB8AC3E}">
        <p14:creationId xmlns:p14="http://schemas.microsoft.com/office/powerpoint/2010/main" val="136152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par>
                                <p:cTn id="17" presetID="1" presetClass="exit"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42" presetClass="path" presetSubtype="0" accel="50000" decel="50000" fill="hold" grpId="0" nodeType="withEffect">
                                  <p:stCondLst>
                                    <p:cond delay="0"/>
                                  </p:stCondLst>
                                  <p:childTnLst>
                                    <p:animMotion origin="layout" path="M 4.375E-6 -4.81481E-6 L 0.00052 -0.12824 " pathEditMode="relative" rAng="0" ptsTypes="AA">
                                      <p:cBhvr>
                                        <p:cTn id="20" dur="2000" fill="hold"/>
                                        <p:tgtEl>
                                          <p:spTgt spid="6"/>
                                        </p:tgtEl>
                                        <p:attrNameLst>
                                          <p:attrName>ppt_x</p:attrName>
                                          <p:attrName>ppt_y</p:attrName>
                                        </p:attrNameLst>
                                      </p:cBhvr>
                                      <p:rCtr x="26" y="-6412"/>
                                    </p:animMotion>
                                  </p:childTnLst>
                                </p:cTn>
                              </p:par>
                              <p:par>
                                <p:cTn id="21" presetID="42" presetClass="path" presetSubtype="0" accel="50000" decel="50000" fill="hold" grpId="0" nodeType="withEffect">
                                  <p:stCondLst>
                                    <p:cond delay="0"/>
                                  </p:stCondLst>
                                  <p:childTnLst>
                                    <p:animMotion origin="layout" path="M 2.08333E-6 1.85185E-6 L -0.00352 -0.13982 " pathEditMode="relative" rAng="0" ptsTypes="AA">
                                      <p:cBhvr>
                                        <p:cTn id="22" dur="2000" fill="hold"/>
                                        <p:tgtEl>
                                          <p:spTgt spid="26"/>
                                        </p:tgtEl>
                                        <p:attrNameLst>
                                          <p:attrName>ppt_x</p:attrName>
                                          <p:attrName>ppt_y</p:attrName>
                                        </p:attrNameLst>
                                      </p:cBhvr>
                                      <p:rCtr x="-182" y="-6991"/>
                                    </p:animMotion>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3">
                                            <p:txEl>
                                              <p:pRg st="2" end="2"/>
                                            </p:txEl>
                                          </p:spTgt>
                                        </p:tgtEl>
                                        <p:attrNameLst>
                                          <p:attrName>style.visibility</p:attrName>
                                        </p:attrNameLst>
                                      </p:cBhvr>
                                      <p:to>
                                        <p:strVal val="visible"/>
                                      </p:to>
                                    </p:set>
                                    <p:animEffect transition="in" filter="fade">
                                      <p:cBhvr>
                                        <p:cTn id="27" dur="1000"/>
                                        <p:tgtEl>
                                          <p:spTgt spid="23">
                                            <p:txEl>
                                              <p:pRg st="2" end="2"/>
                                            </p:txEl>
                                          </p:spTgt>
                                        </p:tgtEl>
                                      </p:cBhvr>
                                    </p:animEffect>
                                    <p:anim calcmode="lin" valueType="num">
                                      <p:cBhvr>
                                        <p:cTn id="28"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23">
                                            <p:txEl>
                                              <p:pRg st="2" end="2"/>
                                            </p:txEl>
                                          </p:spTgt>
                                        </p:tgtEl>
                                        <p:attrNameLst>
                                          <p:attrName>ppt_y</p:attrName>
                                        </p:attrNameLst>
                                      </p:cBhvr>
                                      <p:tavLst>
                                        <p:tav tm="0">
                                          <p:val>
                                            <p:strVal val="#ppt_y+.1"/>
                                          </p:val>
                                        </p:tav>
                                        <p:tav tm="100000">
                                          <p:val>
                                            <p:strVal val="#ppt_y"/>
                                          </p:val>
                                        </p:tav>
                                      </p:tavLst>
                                    </p:anim>
                                  </p:childTnLst>
                                </p:cTn>
                              </p:par>
                              <p:par>
                                <p:cTn id="30" presetID="42" presetClass="path" presetSubtype="0" accel="50000" decel="50000" fill="hold" grpId="0" nodeType="withEffect">
                                  <p:stCondLst>
                                    <p:cond delay="0"/>
                                  </p:stCondLst>
                                  <p:childTnLst>
                                    <p:animMotion origin="layout" path="M -3.125E-6 7.40741E-7 L -0.01627 -0.28287 " pathEditMode="relative" rAng="0" ptsTypes="AA">
                                      <p:cBhvr>
                                        <p:cTn id="31" dur="2000" fill="hold"/>
                                        <p:tgtEl>
                                          <p:spTgt spid="14"/>
                                        </p:tgtEl>
                                        <p:attrNameLst>
                                          <p:attrName>ppt_x</p:attrName>
                                          <p:attrName>ppt_y</p:attrName>
                                        </p:attrNameLst>
                                      </p:cBhvr>
                                      <p:rCtr x="-820" y="-14144"/>
                                    </p:animMotion>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1000"/>
                                        <p:tgtEl>
                                          <p:spTgt spid="23">
                                            <p:txEl>
                                              <p:pRg st="3" end="3"/>
                                            </p:txEl>
                                          </p:spTgt>
                                        </p:tgtEl>
                                      </p:cBhvr>
                                    </p:animEffect>
                                    <p:anim calcmode="lin" valueType="num">
                                      <p:cBhvr>
                                        <p:cTn id="37"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42" presetClass="path" presetSubtype="0" accel="50000" decel="50000" fill="hold" grpId="0" nodeType="afterEffect">
                                  <p:stCondLst>
                                    <p:cond delay="0"/>
                                  </p:stCondLst>
                                  <p:childTnLst>
                                    <p:animMotion origin="layout" path="M 0.00104 2.22222E-6 L 0.07591 -0.00903 " pathEditMode="relative" rAng="0" ptsTypes="AA">
                                      <p:cBhvr>
                                        <p:cTn id="41" dur="2000" fill="hold"/>
                                        <p:tgtEl>
                                          <p:spTgt spid="13"/>
                                        </p:tgtEl>
                                        <p:attrNameLst>
                                          <p:attrName>ppt_x</p:attrName>
                                          <p:attrName>ppt_y</p:attrName>
                                        </p:attrNameLst>
                                      </p:cBhvr>
                                      <p:rCtr x="3737" y="-463"/>
                                    </p:animMotion>
                                  </p:childTnLst>
                                </p:cTn>
                              </p:par>
                              <p:par>
                                <p:cTn id="42" presetID="42" presetClass="path" presetSubtype="0" accel="50000" decel="50000" fill="hold" grpId="0" nodeType="withEffect">
                                  <p:stCondLst>
                                    <p:cond delay="0"/>
                                  </p:stCondLst>
                                  <p:childTnLst>
                                    <p:animMotion origin="layout" path="M -2.5E-6 4.07407E-6 L -0.00091 -0.25417 " pathEditMode="relative" rAng="0" ptsTypes="AA">
                                      <p:cBhvr>
                                        <p:cTn id="43" dur="2000" fill="hold"/>
                                        <p:tgtEl>
                                          <p:spTgt spid="10"/>
                                        </p:tgtEl>
                                        <p:attrNameLst>
                                          <p:attrName>ppt_x</p:attrName>
                                          <p:attrName>ppt_y</p:attrName>
                                        </p:attrNameLst>
                                      </p:cBhvr>
                                      <p:rCtr x="-52" y="-12708"/>
                                    </p:animMotion>
                                  </p:childTnLst>
                                </p:cTn>
                              </p:par>
                              <p:par>
                                <p:cTn id="44" presetID="42" presetClass="path" presetSubtype="0" accel="50000" decel="50000" fill="hold" grpId="0" nodeType="withEffect">
                                  <p:stCondLst>
                                    <p:cond delay="0"/>
                                  </p:stCondLst>
                                  <p:childTnLst>
                                    <p:animMotion origin="layout" path="M -4.375E-6 1.11111E-6 L -0.01276 -0.11921 " pathEditMode="relative" rAng="0" ptsTypes="AA">
                                      <p:cBhvr>
                                        <p:cTn id="45" dur="2000" fill="hold"/>
                                        <p:tgtEl>
                                          <p:spTgt spid="16"/>
                                        </p:tgtEl>
                                        <p:attrNameLst>
                                          <p:attrName>ppt_x</p:attrName>
                                          <p:attrName>ppt_y</p:attrName>
                                        </p:attrNameLst>
                                      </p:cBhvr>
                                      <p:rCtr x="-638" y="-5972"/>
                                    </p:animMotion>
                                  </p:childTnLst>
                                </p:cTn>
                              </p:par>
                            </p:childTnLst>
                          </p:cTn>
                        </p:par>
                        <p:par>
                          <p:cTn id="46" fill="hold">
                            <p:stCondLst>
                              <p:cond delay="3000"/>
                            </p:stCondLst>
                            <p:childTnLst>
                              <p:par>
                                <p:cTn id="47" presetID="42" presetClass="path" presetSubtype="0" accel="50000" decel="50000" fill="hold" grpId="0" nodeType="afterEffect">
                                  <p:stCondLst>
                                    <p:cond delay="0"/>
                                  </p:stCondLst>
                                  <p:childTnLst>
                                    <p:animMotion origin="layout" path="M -1.25E-6 1.48148E-6 L -0.11029 -0.01759 " pathEditMode="relative" rAng="0" ptsTypes="AA">
                                      <p:cBhvr>
                                        <p:cTn id="48" dur="2000" fill="hold"/>
                                        <p:tgtEl>
                                          <p:spTgt spid="18"/>
                                        </p:tgtEl>
                                        <p:attrNameLst>
                                          <p:attrName>ppt_x</p:attrName>
                                          <p:attrName>ppt_y</p:attrName>
                                        </p:attrNameLst>
                                      </p:cBhvr>
                                      <p:rCtr x="-5521" y="-880"/>
                                    </p:animMotion>
                                  </p:childTnLst>
                                </p:cTn>
                              </p:par>
                              <p:par>
                                <p:cTn id="49" presetID="42" presetClass="path" presetSubtype="0" accel="50000" decel="50000" fill="hold" grpId="0" nodeType="withEffect">
                                  <p:stCondLst>
                                    <p:cond delay="0"/>
                                  </p:stCondLst>
                                  <p:childTnLst>
                                    <p:animMotion origin="layout" path="M 3.95833E-6 4.81481E-6 L 0.25195 0.3287 " pathEditMode="relative" rAng="0" ptsTypes="AA">
                                      <p:cBhvr>
                                        <p:cTn id="50" dur="2000" fill="hold"/>
                                        <p:tgtEl>
                                          <p:spTgt spid="4"/>
                                        </p:tgtEl>
                                        <p:attrNameLst>
                                          <p:attrName>ppt_x</p:attrName>
                                          <p:attrName>ppt_y</p:attrName>
                                        </p:attrNameLst>
                                      </p:cBhvr>
                                      <p:rCtr x="12591" y="16435"/>
                                    </p:animMotion>
                                  </p:childTnLst>
                                </p:cTn>
                              </p:par>
                            </p:childTnLst>
                          </p:cTn>
                        </p:par>
                        <p:par>
                          <p:cTn id="51" fill="hold">
                            <p:stCondLst>
                              <p:cond delay="5000"/>
                            </p:stCondLst>
                            <p:childTnLst>
                              <p:par>
                                <p:cTn id="52" presetID="42" presetClass="path" presetSubtype="0" accel="50000" decel="50000" fill="hold" nodeType="afterEffect">
                                  <p:stCondLst>
                                    <p:cond delay="0"/>
                                  </p:stCondLst>
                                  <p:childTnLst>
                                    <p:animMotion origin="layout" path="M -3.95833E-6 4.07407E-6 L 0.03451 0.01273 " pathEditMode="relative" rAng="0" ptsTypes="AA">
                                      <p:cBhvr>
                                        <p:cTn id="53" dur="2000" fill="hold"/>
                                        <p:tgtEl>
                                          <p:spTgt spid="5">
                                            <p:txEl>
                                              <p:pRg st="0" end="0"/>
                                            </p:txEl>
                                          </p:spTgt>
                                        </p:tgtEl>
                                        <p:attrNameLst>
                                          <p:attrName>ppt_x</p:attrName>
                                          <p:attrName>ppt_y</p:attrName>
                                        </p:attrNameLst>
                                      </p:cBhvr>
                                      <p:rCtr x="1719" y="625"/>
                                    </p:animMotion>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23">
                                            <p:txEl>
                                              <p:pRg st="4" end="4"/>
                                            </p:txEl>
                                          </p:spTgt>
                                        </p:tgtEl>
                                        <p:attrNameLst>
                                          <p:attrName>style.visibility</p:attrName>
                                        </p:attrNameLst>
                                      </p:cBhvr>
                                      <p:to>
                                        <p:strVal val="visible"/>
                                      </p:to>
                                    </p:set>
                                    <p:animEffect transition="in" filter="fade">
                                      <p:cBhvr>
                                        <p:cTn id="58" dur="1000"/>
                                        <p:tgtEl>
                                          <p:spTgt spid="23">
                                            <p:txEl>
                                              <p:pRg st="4" end="4"/>
                                            </p:txEl>
                                          </p:spTgt>
                                        </p:tgtEl>
                                      </p:cBhvr>
                                    </p:animEffect>
                                    <p:anim calcmode="lin" valueType="num">
                                      <p:cBhvr>
                                        <p:cTn id="59"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60"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42" presetClass="entr" presetSubtype="0" fill="hold" nodeType="afterEffect">
                                  <p:stCondLst>
                                    <p:cond delay="1000"/>
                                  </p:stCondLst>
                                  <p:childTnLst>
                                    <p:set>
                                      <p:cBhvr>
                                        <p:cTn id="63" dur="1" fill="hold">
                                          <p:stCondLst>
                                            <p:cond delay="0"/>
                                          </p:stCondLst>
                                        </p:cTn>
                                        <p:tgtEl>
                                          <p:spTgt spid="23">
                                            <p:txEl>
                                              <p:pRg st="5" end="5"/>
                                            </p:txEl>
                                          </p:spTgt>
                                        </p:tgtEl>
                                        <p:attrNameLst>
                                          <p:attrName>style.visibility</p:attrName>
                                        </p:attrNameLst>
                                      </p:cBhvr>
                                      <p:to>
                                        <p:strVal val="visible"/>
                                      </p:to>
                                    </p:set>
                                    <p:animEffect transition="in" filter="fade">
                                      <p:cBhvr>
                                        <p:cTn id="64" dur="1000"/>
                                        <p:tgtEl>
                                          <p:spTgt spid="23">
                                            <p:txEl>
                                              <p:pRg st="5" end="5"/>
                                            </p:txEl>
                                          </p:spTgt>
                                        </p:tgtEl>
                                      </p:cBhvr>
                                    </p:animEffect>
                                    <p:anim calcmode="lin" valueType="num">
                                      <p:cBhvr>
                                        <p:cTn id="65" dur="1000" fill="hold"/>
                                        <p:tgtEl>
                                          <p:spTgt spid="23">
                                            <p:txEl>
                                              <p:pRg st="5" end="5"/>
                                            </p:txEl>
                                          </p:spTgt>
                                        </p:tgtEl>
                                        <p:attrNameLst>
                                          <p:attrName>ppt_x</p:attrName>
                                        </p:attrNameLst>
                                      </p:cBhvr>
                                      <p:tavLst>
                                        <p:tav tm="0">
                                          <p:val>
                                            <p:strVal val="#ppt_x"/>
                                          </p:val>
                                        </p:tav>
                                        <p:tav tm="100000">
                                          <p:val>
                                            <p:strVal val="#ppt_x"/>
                                          </p:val>
                                        </p:tav>
                                      </p:tavLst>
                                    </p:anim>
                                    <p:anim calcmode="lin" valueType="num">
                                      <p:cBhvr>
                                        <p:cTn id="66" dur="1000" fill="hold"/>
                                        <p:tgtEl>
                                          <p:spTgt spid="23">
                                            <p:txEl>
                                              <p:pRg st="5" end="5"/>
                                            </p:txEl>
                                          </p:spTgt>
                                        </p:tgtEl>
                                        <p:attrNameLst>
                                          <p:attrName>ppt_y</p:attrName>
                                        </p:attrNameLst>
                                      </p:cBhvr>
                                      <p:tavLst>
                                        <p:tav tm="0">
                                          <p:val>
                                            <p:strVal val="#ppt_y+.1"/>
                                          </p:val>
                                        </p:tav>
                                        <p:tav tm="100000">
                                          <p:val>
                                            <p:strVal val="#ppt_y"/>
                                          </p:val>
                                        </p:tav>
                                      </p:tavLst>
                                    </p:anim>
                                  </p:childTnLst>
                                </p:cTn>
                              </p:par>
                            </p:childTnLst>
                          </p:cTn>
                        </p:par>
                        <p:par>
                          <p:cTn id="67" fill="hold">
                            <p:stCondLst>
                              <p:cond delay="3000"/>
                            </p:stCondLst>
                            <p:childTnLst>
                              <p:par>
                                <p:cTn id="68" presetID="42" presetClass="entr" presetSubtype="0" fill="hold" nodeType="afterEffect">
                                  <p:stCondLst>
                                    <p:cond delay="1500"/>
                                  </p:stCondLst>
                                  <p:childTnLst>
                                    <p:set>
                                      <p:cBhvr>
                                        <p:cTn id="69" dur="1" fill="hold">
                                          <p:stCondLst>
                                            <p:cond delay="0"/>
                                          </p:stCondLst>
                                        </p:cTn>
                                        <p:tgtEl>
                                          <p:spTgt spid="23">
                                            <p:txEl>
                                              <p:pRg st="6" end="6"/>
                                            </p:txEl>
                                          </p:spTgt>
                                        </p:tgtEl>
                                        <p:attrNameLst>
                                          <p:attrName>style.visibility</p:attrName>
                                        </p:attrNameLst>
                                      </p:cBhvr>
                                      <p:to>
                                        <p:strVal val="visible"/>
                                      </p:to>
                                    </p:set>
                                    <p:animEffect transition="in" filter="fade">
                                      <p:cBhvr>
                                        <p:cTn id="70" dur="1000"/>
                                        <p:tgtEl>
                                          <p:spTgt spid="23">
                                            <p:txEl>
                                              <p:pRg st="6" end="6"/>
                                            </p:txEl>
                                          </p:spTgt>
                                        </p:tgtEl>
                                      </p:cBhvr>
                                    </p:animEffect>
                                    <p:anim calcmode="lin" valueType="num">
                                      <p:cBhvr>
                                        <p:cTn id="71" dur="1000" fill="hold"/>
                                        <p:tgtEl>
                                          <p:spTgt spid="23">
                                            <p:txEl>
                                              <p:pRg st="6" end="6"/>
                                            </p:txEl>
                                          </p:spTgt>
                                        </p:tgtEl>
                                        <p:attrNameLst>
                                          <p:attrName>ppt_x</p:attrName>
                                        </p:attrNameLst>
                                      </p:cBhvr>
                                      <p:tavLst>
                                        <p:tav tm="0">
                                          <p:val>
                                            <p:strVal val="#ppt_x"/>
                                          </p:val>
                                        </p:tav>
                                        <p:tav tm="100000">
                                          <p:val>
                                            <p:strVal val="#ppt_x"/>
                                          </p:val>
                                        </p:tav>
                                      </p:tavLst>
                                    </p:anim>
                                    <p:anim calcmode="lin" valueType="num">
                                      <p:cBhvr>
                                        <p:cTn id="72" dur="1000" fill="hold"/>
                                        <p:tgtEl>
                                          <p:spTgt spid="2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3" grpId="0"/>
      <p:bldP spid="14" grpId="0"/>
      <p:bldP spid="16" grpId="0"/>
      <p:bldP spid="18" grpId="0"/>
      <p:bldP spid="21" grpId="0" animBg="1"/>
      <p:bldP spid="2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5616CEA-9D9C-2A4F-AEF1-D414521C4F03}"/>
              </a:ext>
            </a:extLst>
          </p:cNvPr>
          <p:cNvSpPr/>
          <p:nvPr/>
        </p:nvSpPr>
        <p:spPr>
          <a:xfrm>
            <a:off x="5080000" y="2865933"/>
            <a:ext cx="812800" cy="869986"/>
          </a:xfrm>
          <a:prstGeom prst="ellipse">
            <a:avLst/>
          </a:prstGeom>
          <a:solidFill>
            <a:srgbClr val="FFC000">
              <a:alpha val="5022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4294967295"/>
          </p:nvPr>
        </p:nvSpPr>
        <p:spPr>
          <a:xfrm>
            <a:off x="0" y="6356350"/>
            <a:ext cx="3860800" cy="366713"/>
          </a:xfrm>
          <a:prstGeom prst="rect">
            <a:avLst/>
          </a:prstGeom>
        </p:spPr>
        <p:txBody>
          <a:bodyPr/>
          <a:lstStyle/>
          <a:p>
            <a:pPr defTabSz="1219170"/>
            <a:r>
              <a:rPr lang="en-US">
                <a:solidFill>
                  <a:prstClr val="white">
                    <a:tint val="75000"/>
                  </a:prstClr>
                </a:solidFill>
                <a:latin typeface="Calibri"/>
              </a:rPr>
              <a:t>USLACROSSE.ARBITERSPORTS.COM | USLACROSSE.ORG</a:t>
            </a:r>
          </a:p>
        </p:txBody>
      </p:sp>
      <p:sp>
        <p:nvSpPr>
          <p:cNvPr id="10" name="TextBox 9"/>
          <p:cNvSpPr txBox="1"/>
          <p:nvPr/>
        </p:nvSpPr>
        <p:spPr>
          <a:xfrm>
            <a:off x="5181600" y="2934573"/>
            <a:ext cx="508000" cy="666786"/>
          </a:xfrm>
          <a:prstGeom prst="rect">
            <a:avLst/>
          </a:prstGeom>
          <a:noFill/>
        </p:spPr>
        <p:txBody>
          <a:bodyPr wrap="square" rtlCol="0">
            <a:spAutoFit/>
          </a:bodyPr>
          <a:lstStyle/>
          <a:p>
            <a:pPr defTabSz="1219170"/>
            <a:r>
              <a:rPr lang="en-US" sz="3733" b="1">
                <a:solidFill>
                  <a:srgbClr val="00205B"/>
                </a:solidFill>
                <a:latin typeface="Calibri"/>
              </a:rPr>
              <a:t>O</a:t>
            </a:r>
          </a:p>
        </p:txBody>
      </p:sp>
      <p:sp>
        <p:nvSpPr>
          <p:cNvPr id="17" name="TextBox 16"/>
          <p:cNvSpPr txBox="1"/>
          <p:nvPr/>
        </p:nvSpPr>
        <p:spPr>
          <a:xfrm>
            <a:off x="221844" y="1855778"/>
            <a:ext cx="2807512" cy="1569660"/>
          </a:xfrm>
          <a:prstGeom prst="rect">
            <a:avLst/>
          </a:prstGeom>
          <a:noFill/>
        </p:spPr>
        <p:txBody>
          <a:bodyPr wrap="square" rtlCol="0">
            <a:spAutoFit/>
          </a:bodyPr>
          <a:lstStyle/>
          <a:p>
            <a:pPr algn="ctr" defTabSz="1219170"/>
            <a:r>
              <a:rPr lang="en-US" sz="2400" u="sng">
                <a:solidFill>
                  <a:srgbClr val="00205B"/>
                </a:solidFill>
                <a:latin typeface="Calibri"/>
              </a:rPr>
              <a:t>Foul ALWAYS occurs in the CSA</a:t>
            </a:r>
          </a:p>
          <a:p>
            <a:pPr algn="ctr" defTabSz="1219170"/>
            <a:r>
              <a:rPr lang="en-US" sz="2400">
                <a:solidFill>
                  <a:srgbClr val="00205B"/>
                </a:solidFill>
                <a:latin typeface="Calibri"/>
              </a:rPr>
              <a:t>(Even if ball is outside)</a:t>
            </a:r>
          </a:p>
        </p:txBody>
      </p:sp>
      <p:sp>
        <p:nvSpPr>
          <p:cNvPr id="18" name="TextBox 17"/>
          <p:cNvSpPr txBox="1"/>
          <p:nvPr/>
        </p:nvSpPr>
        <p:spPr>
          <a:xfrm>
            <a:off x="5842000" y="2455296"/>
            <a:ext cx="508000" cy="666786"/>
          </a:xfrm>
          <a:prstGeom prst="rect">
            <a:avLst/>
          </a:prstGeom>
          <a:noFill/>
        </p:spPr>
        <p:txBody>
          <a:bodyPr wrap="square" rtlCol="0">
            <a:spAutoFit/>
          </a:bodyPr>
          <a:lstStyle/>
          <a:p>
            <a:pPr defTabSz="1219170"/>
            <a:r>
              <a:rPr lang="en-US" sz="3733" b="1">
                <a:solidFill>
                  <a:srgbClr val="00205B"/>
                </a:solidFill>
                <a:latin typeface="Calibri"/>
              </a:rPr>
              <a:t>O</a:t>
            </a:r>
          </a:p>
        </p:txBody>
      </p:sp>
      <p:sp>
        <p:nvSpPr>
          <p:cNvPr id="23" name="TextBox 22"/>
          <p:cNvSpPr txBox="1"/>
          <p:nvPr/>
        </p:nvSpPr>
        <p:spPr>
          <a:xfrm>
            <a:off x="6197600" y="2426573"/>
            <a:ext cx="508000" cy="666786"/>
          </a:xfrm>
          <a:prstGeom prst="rect">
            <a:avLst/>
          </a:prstGeom>
          <a:noFill/>
        </p:spPr>
        <p:txBody>
          <a:bodyPr wrap="square" rtlCol="0">
            <a:spAutoFit/>
          </a:bodyPr>
          <a:lstStyle/>
          <a:p>
            <a:pPr defTabSz="1219170"/>
            <a:r>
              <a:rPr lang="en-US" sz="3733" b="1">
                <a:solidFill>
                  <a:srgbClr val="FF0000"/>
                </a:solidFill>
                <a:latin typeface="Calibri"/>
              </a:rPr>
              <a:t>X</a:t>
            </a:r>
          </a:p>
        </p:txBody>
      </p:sp>
      <p:sp>
        <p:nvSpPr>
          <p:cNvPr id="24" name="TextBox 23"/>
          <p:cNvSpPr txBox="1"/>
          <p:nvPr/>
        </p:nvSpPr>
        <p:spPr>
          <a:xfrm>
            <a:off x="3759200" y="3137773"/>
            <a:ext cx="508000" cy="666786"/>
          </a:xfrm>
          <a:prstGeom prst="rect">
            <a:avLst/>
          </a:prstGeom>
          <a:noFill/>
        </p:spPr>
        <p:txBody>
          <a:bodyPr wrap="square" rtlCol="0">
            <a:spAutoFit/>
          </a:bodyPr>
          <a:lstStyle/>
          <a:p>
            <a:pPr defTabSz="1219170"/>
            <a:r>
              <a:rPr lang="en-US" sz="3733" b="1">
                <a:solidFill>
                  <a:srgbClr val="FF0000"/>
                </a:solidFill>
                <a:latin typeface="Calibri"/>
              </a:rPr>
              <a:t>X</a:t>
            </a:r>
          </a:p>
        </p:txBody>
      </p:sp>
      <p:sp>
        <p:nvSpPr>
          <p:cNvPr id="25" name="TextBox 24"/>
          <p:cNvSpPr txBox="1"/>
          <p:nvPr/>
        </p:nvSpPr>
        <p:spPr>
          <a:xfrm>
            <a:off x="5994400" y="1410573"/>
            <a:ext cx="508000" cy="666786"/>
          </a:xfrm>
          <a:prstGeom prst="rect">
            <a:avLst/>
          </a:prstGeom>
          <a:noFill/>
        </p:spPr>
        <p:txBody>
          <a:bodyPr wrap="square" rtlCol="0">
            <a:spAutoFit/>
          </a:bodyPr>
          <a:lstStyle/>
          <a:p>
            <a:pPr defTabSz="1219170"/>
            <a:r>
              <a:rPr lang="en-US" sz="3733" b="1">
                <a:solidFill>
                  <a:srgbClr val="00205B"/>
                </a:solidFill>
                <a:latin typeface="Calibri"/>
              </a:rPr>
              <a:t>O</a:t>
            </a:r>
          </a:p>
        </p:txBody>
      </p:sp>
      <p:sp>
        <p:nvSpPr>
          <p:cNvPr id="26" name="TextBox 25"/>
          <p:cNvSpPr txBox="1"/>
          <p:nvPr/>
        </p:nvSpPr>
        <p:spPr>
          <a:xfrm>
            <a:off x="3048000" y="3137773"/>
            <a:ext cx="508000" cy="666786"/>
          </a:xfrm>
          <a:prstGeom prst="rect">
            <a:avLst/>
          </a:prstGeom>
          <a:noFill/>
        </p:spPr>
        <p:txBody>
          <a:bodyPr wrap="square" rtlCol="0">
            <a:spAutoFit/>
          </a:bodyPr>
          <a:lstStyle/>
          <a:p>
            <a:pPr defTabSz="1219170"/>
            <a:r>
              <a:rPr lang="en-US" sz="3733" b="1">
                <a:solidFill>
                  <a:srgbClr val="00205B"/>
                </a:solidFill>
                <a:latin typeface="Calibri"/>
              </a:rPr>
              <a:t>O</a:t>
            </a:r>
          </a:p>
        </p:txBody>
      </p:sp>
      <p:sp>
        <p:nvSpPr>
          <p:cNvPr id="15" name="TextBox 14">
            <a:extLst>
              <a:ext uri="{FF2B5EF4-FFF2-40B4-BE49-F238E27FC236}">
                <a16:creationId xmlns:a16="http://schemas.microsoft.com/office/drawing/2014/main" id="{8677E985-27B0-434B-81DC-27690054EB2E}"/>
              </a:ext>
            </a:extLst>
          </p:cNvPr>
          <p:cNvSpPr txBox="1"/>
          <p:nvPr/>
        </p:nvSpPr>
        <p:spPr>
          <a:xfrm>
            <a:off x="276226" y="80874"/>
            <a:ext cx="7336686" cy="938719"/>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rPr>
              <a:t>3 Seconds Penalty Administration</a:t>
            </a:r>
            <a:endParaRPr kumimoji="0" lang="en-US" sz="2400" b="1" i="0" u="none" strike="noStrike" kern="1200" cap="none" spc="300" normalizeH="0" baseline="0" noProof="0">
              <a:ln>
                <a:noFill/>
              </a:ln>
              <a:solidFill>
                <a:srgbClr val="00205B"/>
              </a:solidFill>
              <a:effectLst/>
              <a:uLnTx/>
              <a:uFillTx/>
              <a:latin typeface="Alt Gothic Comp ATF" panose="020B0608040502040204" pitchFamily="34" charset="77"/>
              <a:ea typeface="+mn-ea"/>
              <a:cs typeface="+mn-cs"/>
            </a:endParaRPr>
          </a:p>
        </p:txBody>
      </p:sp>
      <p:sp>
        <p:nvSpPr>
          <p:cNvPr id="16" name="TextBox 15">
            <a:extLst>
              <a:ext uri="{FF2B5EF4-FFF2-40B4-BE49-F238E27FC236}">
                <a16:creationId xmlns:a16="http://schemas.microsoft.com/office/drawing/2014/main" id="{32A338D1-B8E9-384D-B1C4-98AB5AFAB705}"/>
              </a:ext>
            </a:extLst>
          </p:cNvPr>
          <p:cNvSpPr txBox="1"/>
          <p:nvPr/>
        </p:nvSpPr>
        <p:spPr>
          <a:xfrm>
            <a:off x="7467600" y="2042441"/>
            <a:ext cx="508000" cy="666786"/>
          </a:xfrm>
          <a:prstGeom prst="rect">
            <a:avLst/>
          </a:prstGeom>
          <a:noFill/>
        </p:spPr>
        <p:txBody>
          <a:bodyPr wrap="square" rtlCol="0">
            <a:spAutoFit/>
          </a:bodyPr>
          <a:lstStyle/>
          <a:p>
            <a:pPr defTabSz="1219170"/>
            <a:r>
              <a:rPr lang="en-US" sz="3733" b="1">
                <a:solidFill>
                  <a:srgbClr val="FF0000"/>
                </a:solidFill>
                <a:latin typeface="Calibri"/>
              </a:rPr>
              <a:t>X</a:t>
            </a:r>
          </a:p>
        </p:txBody>
      </p:sp>
      <p:sp>
        <p:nvSpPr>
          <p:cNvPr id="19" name="Flowchart: Connector 26">
            <a:extLst>
              <a:ext uri="{FF2B5EF4-FFF2-40B4-BE49-F238E27FC236}">
                <a16:creationId xmlns:a16="http://schemas.microsoft.com/office/drawing/2014/main" id="{D8CA408B-D2B0-2D47-A0D7-2B43B0CDDBB6}"/>
              </a:ext>
            </a:extLst>
          </p:cNvPr>
          <p:cNvSpPr/>
          <p:nvPr/>
        </p:nvSpPr>
        <p:spPr>
          <a:xfrm>
            <a:off x="7721600" y="2274234"/>
            <a:ext cx="203200" cy="20320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22" name="TextBox 21">
            <a:extLst>
              <a:ext uri="{FF2B5EF4-FFF2-40B4-BE49-F238E27FC236}">
                <a16:creationId xmlns:a16="http://schemas.microsoft.com/office/drawing/2014/main" id="{460A555C-9BDF-EB40-AC68-A23D01567468}"/>
              </a:ext>
            </a:extLst>
          </p:cNvPr>
          <p:cNvSpPr txBox="1"/>
          <p:nvPr/>
        </p:nvSpPr>
        <p:spPr>
          <a:xfrm>
            <a:off x="8839200" y="3054951"/>
            <a:ext cx="3119097" cy="1200329"/>
          </a:xfrm>
          <a:prstGeom prst="rect">
            <a:avLst/>
          </a:prstGeom>
          <a:noFill/>
        </p:spPr>
        <p:txBody>
          <a:bodyPr wrap="square" rtlCol="0">
            <a:spAutoFit/>
          </a:bodyPr>
          <a:lstStyle/>
          <a:p>
            <a:pPr algn="ctr" defTabSz="1219170"/>
            <a:r>
              <a:rPr lang="en-US" sz="2400">
                <a:solidFill>
                  <a:srgbClr val="00205B"/>
                </a:solidFill>
                <a:latin typeface="Calibri"/>
              </a:rPr>
              <a:t>The offender ALWAYS goes behind the ball carrier</a:t>
            </a:r>
          </a:p>
        </p:txBody>
      </p:sp>
      <p:sp>
        <p:nvSpPr>
          <p:cNvPr id="28" name="TextBox 27">
            <a:extLst>
              <a:ext uri="{FF2B5EF4-FFF2-40B4-BE49-F238E27FC236}">
                <a16:creationId xmlns:a16="http://schemas.microsoft.com/office/drawing/2014/main" id="{A08F2B7B-3818-3F42-87ED-8C406B8004B9}"/>
              </a:ext>
            </a:extLst>
          </p:cNvPr>
          <p:cNvSpPr txBox="1"/>
          <p:nvPr/>
        </p:nvSpPr>
        <p:spPr>
          <a:xfrm>
            <a:off x="229936" y="4361048"/>
            <a:ext cx="3119097" cy="2308324"/>
          </a:xfrm>
          <a:prstGeom prst="rect">
            <a:avLst/>
          </a:prstGeom>
          <a:noFill/>
        </p:spPr>
        <p:txBody>
          <a:bodyPr wrap="square" rtlCol="0">
            <a:spAutoFit/>
          </a:bodyPr>
          <a:lstStyle/>
          <a:p>
            <a:pPr defTabSz="1219170"/>
            <a:r>
              <a:rPr lang="en-US" sz="2400">
                <a:solidFill>
                  <a:srgbClr val="00205B"/>
                </a:solidFill>
                <a:latin typeface="Calibri"/>
              </a:rPr>
              <a:t>Always a whistle start</a:t>
            </a:r>
          </a:p>
          <a:p>
            <a:pPr defTabSz="1219170"/>
            <a:endParaRPr lang="en-US" sz="2400">
              <a:solidFill>
                <a:srgbClr val="00205B"/>
              </a:solidFill>
              <a:latin typeface="Calibri"/>
            </a:endParaRPr>
          </a:p>
          <a:p>
            <a:pPr defTabSz="1219170"/>
            <a:r>
              <a:rPr lang="en-US" sz="2400">
                <a:solidFill>
                  <a:srgbClr val="00205B"/>
                </a:solidFill>
                <a:latin typeface="Calibri"/>
              </a:rPr>
              <a:t>Restarts are </a:t>
            </a:r>
            <a:r>
              <a:rPr lang="en-US" sz="2400" u="sng">
                <a:solidFill>
                  <a:srgbClr val="00205B"/>
                </a:solidFill>
                <a:latin typeface="Calibri"/>
              </a:rPr>
              <a:t>ALWAYS</a:t>
            </a:r>
            <a:r>
              <a:rPr lang="en-US" sz="2400">
                <a:solidFill>
                  <a:srgbClr val="00205B"/>
                </a:solidFill>
                <a:latin typeface="Calibri"/>
              </a:rPr>
              <a:t> in the CSA:  either on the 8, 12 or dot</a:t>
            </a:r>
          </a:p>
          <a:p>
            <a:pPr defTabSz="1219170"/>
            <a:endParaRPr lang="en-US" sz="2400">
              <a:solidFill>
                <a:srgbClr val="00205B"/>
              </a:solidFill>
              <a:latin typeface="Calibri"/>
            </a:endParaRPr>
          </a:p>
        </p:txBody>
      </p:sp>
      <p:pic>
        <p:nvPicPr>
          <p:cNvPr id="20" name="Picture 19" descr="Logo, company name&#10;&#10;Description automatically generated">
            <a:extLst>
              <a:ext uri="{FF2B5EF4-FFF2-40B4-BE49-F238E27FC236}">
                <a16:creationId xmlns:a16="http://schemas.microsoft.com/office/drawing/2014/main" id="{5EF16D8B-CE67-5644-9E45-0B924ADF82C9}"/>
              </a:ext>
            </a:extLst>
          </p:cNvPr>
          <p:cNvPicPr>
            <a:picLocks noChangeAspect="1"/>
          </p:cNvPicPr>
          <p:nvPr/>
        </p:nvPicPr>
        <p:blipFill>
          <a:blip r:embed="rId3"/>
          <a:stretch>
            <a:fillRect/>
          </a:stretch>
        </p:blipFill>
        <p:spPr>
          <a:xfrm>
            <a:off x="9911644" y="6018111"/>
            <a:ext cx="1994018" cy="8116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grpId="0" nodeType="after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par>
                          <p:cTn id="14" fill="hold">
                            <p:stCondLst>
                              <p:cond delay="0"/>
                            </p:stCondLst>
                            <p:childTnLst>
                              <p:par>
                                <p:cTn id="15" presetID="26" presetClass="emph" presetSubtype="0" repeatCount="2000" fill="hold" grpId="1" nodeType="afterEffect">
                                  <p:stCondLst>
                                    <p:cond delay="0"/>
                                  </p:stCondLst>
                                  <p:childTnLst>
                                    <p:animEffect transition="out" filter="fade">
                                      <p:cBhvr>
                                        <p:cTn id="16" dur="500" tmFilter="0, 0; .2, .5; .8, .5; 1, 0"/>
                                        <p:tgtEl>
                                          <p:spTgt spid="2"/>
                                        </p:tgtEl>
                                      </p:cBhvr>
                                    </p:animEffect>
                                    <p:animScale>
                                      <p:cBhvr>
                                        <p:cTn id="17" dur="250" autoRev="1" fill="hold"/>
                                        <p:tgtEl>
                                          <p:spTgt spid="2"/>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6"/>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6" grpId="0"/>
      <p:bldP spid="16" grpId="1"/>
      <p:bldP spid="19" grpId="0" animBg="1"/>
      <p:bldP spid="19"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DF039D-B551-9E45-9365-37087C473DC7}"/>
              </a:ext>
            </a:extLst>
          </p:cNvPr>
          <p:cNvSpPr txBox="1"/>
          <p:nvPr/>
        </p:nvSpPr>
        <p:spPr>
          <a:xfrm>
            <a:off x="612531" y="445477"/>
            <a:ext cx="7170502"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WHAT IS PROFESSIONALISM?</a:t>
            </a:r>
          </a:p>
        </p:txBody>
      </p:sp>
      <p:pic>
        <p:nvPicPr>
          <p:cNvPr id="8" name="Picture 7" descr="A picture containing person, grass, outdoor, sport&#10;&#10;Description automatically generated">
            <a:extLst>
              <a:ext uri="{FF2B5EF4-FFF2-40B4-BE49-F238E27FC236}">
                <a16:creationId xmlns:a16="http://schemas.microsoft.com/office/drawing/2014/main" id="{F0F31CDD-C902-4E0E-859A-A83F8A7BC15D}"/>
              </a:ext>
            </a:extLst>
          </p:cNvPr>
          <p:cNvPicPr>
            <a:picLocks noChangeAspect="1"/>
          </p:cNvPicPr>
          <p:nvPr/>
        </p:nvPicPr>
        <p:blipFill rotWithShape="1">
          <a:blip r:embed="rId2"/>
          <a:srcRect l="42500" t="22481" r="13932"/>
          <a:stretch/>
        </p:blipFill>
        <p:spPr>
          <a:xfrm>
            <a:off x="291013" y="2158387"/>
            <a:ext cx="2197962" cy="3615069"/>
          </a:xfrm>
          <a:prstGeom prst="rect">
            <a:avLst/>
          </a:prstGeom>
        </p:spPr>
      </p:pic>
      <p:pic>
        <p:nvPicPr>
          <p:cNvPr id="10" name="Picture 9" descr="A picture containing person, outdoor, sport, athletic game&#10;&#10;Description automatically generated">
            <a:extLst>
              <a:ext uri="{FF2B5EF4-FFF2-40B4-BE49-F238E27FC236}">
                <a16:creationId xmlns:a16="http://schemas.microsoft.com/office/drawing/2014/main" id="{278E4E15-6D14-4408-BB7E-F8989946EB5F}"/>
              </a:ext>
            </a:extLst>
          </p:cNvPr>
          <p:cNvPicPr>
            <a:picLocks noChangeAspect="1"/>
          </p:cNvPicPr>
          <p:nvPr/>
        </p:nvPicPr>
        <p:blipFill rotWithShape="1">
          <a:blip r:embed="rId3"/>
          <a:srcRect l="15985" t="17054" r="11556"/>
          <a:stretch/>
        </p:blipFill>
        <p:spPr>
          <a:xfrm>
            <a:off x="2910464" y="1463672"/>
            <a:ext cx="3185536" cy="3221667"/>
          </a:xfrm>
          <a:prstGeom prst="rect">
            <a:avLst/>
          </a:prstGeom>
        </p:spPr>
      </p:pic>
      <p:pic>
        <p:nvPicPr>
          <p:cNvPr id="12" name="Picture 11" descr="A group of people playing lacrosse&#10;&#10;Description automatically generated with medium confidence">
            <a:extLst>
              <a:ext uri="{FF2B5EF4-FFF2-40B4-BE49-F238E27FC236}">
                <a16:creationId xmlns:a16="http://schemas.microsoft.com/office/drawing/2014/main" id="{CB3E1BE3-36A4-4029-953E-F32B7C189E92}"/>
              </a:ext>
            </a:extLst>
          </p:cNvPr>
          <p:cNvPicPr>
            <a:picLocks noChangeAspect="1"/>
          </p:cNvPicPr>
          <p:nvPr/>
        </p:nvPicPr>
        <p:blipFill rotWithShape="1">
          <a:blip r:embed="rId4"/>
          <a:srcRect r="70866"/>
          <a:stretch/>
        </p:blipFill>
        <p:spPr>
          <a:xfrm>
            <a:off x="6564513" y="2286001"/>
            <a:ext cx="1845839" cy="4283718"/>
          </a:xfrm>
          <a:prstGeom prst="rect">
            <a:avLst/>
          </a:prstGeom>
        </p:spPr>
      </p:pic>
      <p:pic>
        <p:nvPicPr>
          <p:cNvPr id="14" name="Picture 13" descr="A picture containing grass, tree, outdoor, person&#10;&#10;Description automatically generated">
            <a:extLst>
              <a:ext uri="{FF2B5EF4-FFF2-40B4-BE49-F238E27FC236}">
                <a16:creationId xmlns:a16="http://schemas.microsoft.com/office/drawing/2014/main" id="{6869FC76-A89C-4720-A40D-E45CF0AAC8A2}"/>
              </a:ext>
            </a:extLst>
          </p:cNvPr>
          <p:cNvPicPr>
            <a:picLocks noChangeAspect="1"/>
          </p:cNvPicPr>
          <p:nvPr/>
        </p:nvPicPr>
        <p:blipFill rotWithShape="1">
          <a:blip r:embed="rId5"/>
          <a:srcRect l="27778" t="21343" r="23858"/>
          <a:stretch/>
        </p:blipFill>
        <p:spPr>
          <a:xfrm>
            <a:off x="8831841" y="907160"/>
            <a:ext cx="3032932" cy="3564675"/>
          </a:xfrm>
          <a:prstGeom prst="rect">
            <a:avLst/>
          </a:prstGeom>
        </p:spPr>
      </p:pic>
    </p:spTree>
    <p:extLst>
      <p:ext uri="{BB962C8B-B14F-4D97-AF65-F5344CB8AC3E}">
        <p14:creationId xmlns:p14="http://schemas.microsoft.com/office/powerpoint/2010/main" val="25335089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282700"/>
            <a:ext cx="10972800" cy="4527550"/>
          </a:xfrm>
          <a:prstGeom prst="rect">
            <a:avLst/>
          </a:prstGeom>
        </p:spPr>
        <p:txBody>
          <a:bodyPr/>
          <a:lstStyle/>
          <a:p>
            <a:pPr marL="0" indent="0" algn="ctr">
              <a:buNone/>
            </a:pPr>
            <a:r>
              <a:rPr lang="en-US">
                <a:solidFill>
                  <a:srgbClr val="002060"/>
                </a:solidFill>
              </a:rPr>
              <a:t>         </a:t>
            </a:r>
          </a:p>
        </p:txBody>
      </p:sp>
      <p:graphicFrame>
        <p:nvGraphicFramePr>
          <p:cNvPr id="6" name="Diagram 5"/>
          <p:cNvGraphicFramePr/>
          <p:nvPr/>
        </p:nvGraphicFramePr>
        <p:xfrm>
          <a:off x="1219200" y="1494090"/>
          <a:ext cx="9908363" cy="52575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CCEB8DAA-E26A-4BF4-8739-57E2BC41F95E}"/>
              </a:ext>
            </a:extLst>
          </p:cNvPr>
          <p:cNvSpPr txBox="1"/>
          <p:nvPr/>
        </p:nvSpPr>
        <p:spPr>
          <a:xfrm>
            <a:off x="612531" y="445477"/>
            <a:ext cx="11327832"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KEYS TO BEING A TRUE PROFESSIONAL </a:t>
            </a:r>
          </a:p>
        </p:txBody>
      </p:sp>
    </p:spTree>
    <p:custDataLst>
      <p:tags r:id="rId1"/>
    </p:custDataLst>
    <p:extLst>
      <p:ext uri="{BB962C8B-B14F-4D97-AF65-F5344CB8AC3E}">
        <p14:creationId xmlns:p14="http://schemas.microsoft.com/office/powerpoint/2010/main" val="41449427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19200" y="1905000"/>
            <a:ext cx="10972800" cy="4527550"/>
          </a:xfrm>
          <a:prstGeom prst="rect">
            <a:avLst/>
          </a:prstGeom>
        </p:spPr>
        <p:txBody>
          <a:bodyPr>
            <a:normAutofit/>
          </a:bodyPr>
          <a:lstStyle/>
          <a:p>
            <a:pPr>
              <a:buFont typeface="Wingdings" panose="05000000000000000000" pitchFamily="2" charset="2"/>
              <a:buChar char="ü"/>
            </a:pPr>
            <a:r>
              <a:rPr lang="en-US">
                <a:solidFill>
                  <a:srgbClr val="C00000"/>
                </a:solidFill>
              </a:rPr>
              <a:t>Whistle</a:t>
            </a:r>
          </a:p>
          <a:p>
            <a:pPr>
              <a:buFont typeface="Wingdings" panose="05000000000000000000" pitchFamily="2" charset="2"/>
              <a:buChar char="ü"/>
            </a:pPr>
            <a:r>
              <a:rPr lang="en-US">
                <a:solidFill>
                  <a:srgbClr val="C00000"/>
                </a:solidFill>
              </a:rPr>
              <a:t>Yellow flag </a:t>
            </a:r>
          </a:p>
          <a:p>
            <a:pPr>
              <a:buFont typeface="Wingdings" panose="05000000000000000000" pitchFamily="2" charset="2"/>
              <a:buChar char="ü"/>
            </a:pPr>
            <a:r>
              <a:rPr lang="en-US">
                <a:solidFill>
                  <a:srgbClr val="C00000"/>
                </a:solidFill>
              </a:rPr>
              <a:t>Cards (red, yellow, green)</a:t>
            </a:r>
          </a:p>
          <a:p>
            <a:pPr>
              <a:buFont typeface="Wingdings" panose="05000000000000000000" pitchFamily="2" charset="2"/>
              <a:buChar char="ü"/>
            </a:pPr>
            <a:r>
              <a:rPr lang="en-US">
                <a:solidFill>
                  <a:srgbClr val="C00000"/>
                </a:solidFill>
              </a:rPr>
              <a:t>Rule book</a:t>
            </a:r>
          </a:p>
          <a:p>
            <a:pPr>
              <a:buFont typeface="Wingdings" panose="05000000000000000000" pitchFamily="2" charset="2"/>
              <a:buChar char="ü"/>
            </a:pPr>
            <a:r>
              <a:rPr lang="en-US">
                <a:solidFill>
                  <a:srgbClr val="C00000"/>
                </a:solidFill>
              </a:rPr>
              <a:t>Measuring tape</a:t>
            </a:r>
          </a:p>
          <a:p>
            <a:pPr>
              <a:buFont typeface="Wingdings" panose="05000000000000000000" pitchFamily="2" charset="2"/>
              <a:buChar char="ü"/>
            </a:pPr>
            <a:r>
              <a:rPr lang="en-US">
                <a:solidFill>
                  <a:srgbClr val="C00000"/>
                </a:solidFill>
              </a:rPr>
              <a:t>Pencil</a:t>
            </a:r>
          </a:p>
          <a:p>
            <a:pPr>
              <a:buFont typeface="Wingdings" panose="05000000000000000000" pitchFamily="2" charset="2"/>
              <a:buChar char="ü"/>
            </a:pPr>
            <a:r>
              <a:rPr lang="en-US">
                <a:solidFill>
                  <a:srgbClr val="C00000"/>
                </a:solidFill>
              </a:rPr>
              <a:t>Coin</a:t>
            </a:r>
          </a:p>
          <a:p>
            <a:pPr>
              <a:buFont typeface="Wingdings" panose="05000000000000000000" pitchFamily="2" charset="2"/>
              <a:buChar char="ü"/>
            </a:pPr>
            <a:r>
              <a:rPr lang="en-US">
                <a:solidFill>
                  <a:srgbClr val="C00000"/>
                </a:solidFill>
              </a:rPr>
              <a:t>Sportsmanship card (if applicable)</a:t>
            </a:r>
          </a:p>
          <a:p>
            <a:pPr>
              <a:buFont typeface="Wingdings" panose="05000000000000000000" pitchFamily="2" charset="2"/>
              <a:buChar char="ü"/>
            </a:pPr>
            <a:endParaRPr lang="en-US"/>
          </a:p>
          <a:p>
            <a:endParaRPr lang="en-US">
              <a:solidFill>
                <a:srgbClr val="0070C0"/>
              </a:solidFill>
            </a:endParaRPr>
          </a:p>
          <a:p>
            <a:endParaRPr lang="en-US">
              <a:solidFill>
                <a:srgbClr val="0070C0"/>
              </a:solidFill>
            </a:endParaRPr>
          </a:p>
          <a:p>
            <a:pPr marL="0" indent="0">
              <a:buNone/>
            </a:pPr>
            <a:endParaRPr lang="en-US">
              <a:solidFill>
                <a:srgbClr val="0070C0"/>
              </a:solidFill>
            </a:endParaRPr>
          </a:p>
          <a:p>
            <a:endParaRPr lang="en-US">
              <a:solidFill>
                <a:srgbClr val="0070C0"/>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8176" y="761131"/>
            <a:ext cx="4757825" cy="3616589"/>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23A1E172-EE3E-4C02-B3C0-2501DDF52D45}"/>
              </a:ext>
            </a:extLst>
          </p:cNvPr>
          <p:cNvSpPr txBox="1"/>
          <p:nvPr/>
        </p:nvSpPr>
        <p:spPr>
          <a:xfrm>
            <a:off x="612531" y="445477"/>
            <a:ext cx="5738445"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EQUIPMENT CHECK</a:t>
            </a:r>
          </a:p>
        </p:txBody>
      </p:sp>
      <p:pic>
        <p:nvPicPr>
          <p:cNvPr id="7" name="Picture 6" descr="Icon&#10;&#10;Description automatically generated">
            <a:extLst>
              <a:ext uri="{FF2B5EF4-FFF2-40B4-BE49-F238E27FC236}">
                <a16:creationId xmlns:a16="http://schemas.microsoft.com/office/drawing/2014/main" id="{9F77AF26-9781-49D2-BBD1-69534CE6A5F3}"/>
              </a:ext>
            </a:extLst>
          </p:cNvPr>
          <p:cNvPicPr>
            <a:picLocks noChangeAspect="1"/>
          </p:cNvPicPr>
          <p:nvPr/>
        </p:nvPicPr>
        <p:blipFill>
          <a:blip r:embed="rId5"/>
          <a:stretch>
            <a:fillRect/>
          </a:stretch>
        </p:blipFill>
        <p:spPr>
          <a:xfrm>
            <a:off x="7013097" y="4377720"/>
            <a:ext cx="2610214" cy="2381582"/>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8985849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FACF85-F20D-4420-935A-B16EF71338DD}"/>
              </a:ext>
            </a:extLst>
          </p:cNvPr>
          <p:cNvSpPr txBox="1"/>
          <p:nvPr/>
        </p:nvSpPr>
        <p:spPr>
          <a:xfrm>
            <a:off x="612531" y="445477"/>
            <a:ext cx="8967404"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WHAT IS GAME MANAGEMENT?</a:t>
            </a:r>
          </a:p>
        </p:txBody>
      </p:sp>
      <p:pic>
        <p:nvPicPr>
          <p:cNvPr id="4" name="Picture 3" descr="A picture containing athletic game, sport, outdoor, tennis&#10;&#10;Description automatically generated">
            <a:extLst>
              <a:ext uri="{FF2B5EF4-FFF2-40B4-BE49-F238E27FC236}">
                <a16:creationId xmlns:a16="http://schemas.microsoft.com/office/drawing/2014/main" id="{B82F8D49-E3A8-4F28-9BF9-34D03AEE83EA}"/>
              </a:ext>
            </a:extLst>
          </p:cNvPr>
          <p:cNvPicPr>
            <a:picLocks noChangeAspect="1"/>
          </p:cNvPicPr>
          <p:nvPr/>
        </p:nvPicPr>
        <p:blipFill rotWithShape="1">
          <a:blip r:embed="rId2"/>
          <a:srcRect l="27536" t="6495" r="11171"/>
          <a:stretch/>
        </p:blipFill>
        <p:spPr>
          <a:xfrm>
            <a:off x="8787529" y="3429000"/>
            <a:ext cx="3106045" cy="3158960"/>
          </a:xfrm>
          <a:prstGeom prst="rect">
            <a:avLst/>
          </a:prstGeom>
        </p:spPr>
      </p:pic>
      <p:pic>
        <p:nvPicPr>
          <p:cNvPr id="6" name="Picture 5" descr="A group of women playing lacrosse&#10;&#10;Description automatically generated with medium confidence">
            <a:extLst>
              <a:ext uri="{FF2B5EF4-FFF2-40B4-BE49-F238E27FC236}">
                <a16:creationId xmlns:a16="http://schemas.microsoft.com/office/drawing/2014/main" id="{D80DC124-757E-42AF-BB87-C4DC1C06E48F}"/>
              </a:ext>
            </a:extLst>
          </p:cNvPr>
          <p:cNvPicPr>
            <a:picLocks noChangeAspect="1"/>
          </p:cNvPicPr>
          <p:nvPr/>
        </p:nvPicPr>
        <p:blipFill rotWithShape="1">
          <a:blip r:embed="rId3"/>
          <a:srcRect l="57667" r="9065"/>
          <a:stretch/>
        </p:blipFill>
        <p:spPr>
          <a:xfrm>
            <a:off x="298426" y="1384196"/>
            <a:ext cx="2122547" cy="4202551"/>
          </a:xfrm>
          <a:prstGeom prst="rect">
            <a:avLst/>
          </a:prstGeom>
        </p:spPr>
      </p:pic>
      <p:pic>
        <p:nvPicPr>
          <p:cNvPr id="10" name="Picture 9">
            <a:extLst>
              <a:ext uri="{FF2B5EF4-FFF2-40B4-BE49-F238E27FC236}">
                <a16:creationId xmlns:a16="http://schemas.microsoft.com/office/drawing/2014/main" id="{51C84DC8-E914-4104-83BC-BEB661E8A2B3}"/>
              </a:ext>
            </a:extLst>
          </p:cNvPr>
          <p:cNvPicPr>
            <a:picLocks noChangeAspect="1"/>
          </p:cNvPicPr>
          <p:nvPr/>
        </p:nvPicPr>
        <p:blipFill rotWithShape="1">
          <a:blip r:embed="rId4"/>
          <a:srcRect l="33308" t="28534" r="20237"/>
          <a:stretch/>
        </p:blipFill>
        <p:spPr>
          <a:xfrm>
            <a:off x="6426030" y="1236138"/>
            <a:ext cx="2122547" cy="4094897"/>
          </a:xfrm>
          <a:prstGeom prst="rect">
            <a:avLst/>
          </a:prstGeom>
        </p:spPr>
      </p:pic>
      <p:pic>
        <p:nvPicPr>
          <p:cNvPr id="14" name="Picture 13" descr="A group of people on a field&#10;&#10;Description automatically generated with low confidence">
            <a:extLst>
              <a:ext uri="{FF2B5EF4-FFF2-40B4-BE49-F238E27FC236}">
                <a16:creationId xmlns:a16="http://schemas.microsoft.com/office/drawing/2014/main" id="{9FDAC2BD-1D10-4CF7-92E1-B3D7D81F0E69}"/>
              </a:ext>
            </a:extLst>
          </p:cNvPr>
          <p:cNvPicPr>
            <a:picLocks noChangeAspect="1"/>
          </p:cNvPicPr>
          <p:nvPr/>
        </p:nvPicPr>
        <p:blipFill rotWithShape="1">
          <a:blip r:embed="rId5"/>
          <a:srcRect l="32784" t="12036" r="26073" b="11093"/>
          <a:stretch/>
        </p:blipFill>
        <p:spPr>
          <a:xfrm>
            <a:off x="2969435" y="3127364"/>
            <a:ext cx="2796536" cy="3636984"/>
          </a:xfrm>
          <a:prstGeom prst="rect">
            <a:avLst/>
          </a:prstGeom>
        </p:spPr>
      </p:pic>
    </p:spTree>
    <p:extLst>
      <p:ext uri="{BB962C8B-B14F-4D97-AF65-F5344CB8AC3E}">
        <p14:creationId xmlns:p14="http://schemas.microsoft.com/office/powerpoint/2010/main" val="2328409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ext uri="{D42A27DB-BD31-4B8C-83A1-F6EECF244321}">
                <p14:modId xmlns:p14="http://schemas.microsoft.com/office/powerpoint/2010/main" val="3080029500"/>
              </p:ext>
            </p:extLst>
          </p:nvPr>
        </p:nvGraphicFramePr>
        <p:xfrm>
          <a:off x="0" y="930275"/>
          <a:ext cx="11280775" cy="4616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1080289" y="5040295"/>
            <a:ext cx="9737767" cy="748988"/>
          </a:xfrm>
          <a:prstGeom prst="rect">
            <a:avLst/>
          </a:prstGeom>
          <a:noFill/>
        </p:spPr>
        <p:txBody>
          <a:bodyPr wrap="square" rtlCol="0">
            <a:spAutoFit/>
          </a:bodyPr>
          <a:lstStyle/>
          <a:p>
            <a:pPr defTabSz="1219170"/>
            <a:r>
              <a:rPr lang="en-US" sz="4267" b="1">
                <a:solidFill>
                  <a:srgbClr val="00205B"/>
                </a:solidFill>
                <a:latin typeface="Calibri"/>
              </a:rPr>
              <a:t>Management is a skill that can be learned </a:t>
            </a:r>
          </a:p>
        </p:txBody>
      </p:sp>
      <p:sp>
        <p:nvSpPr>
          <p:cNvPr id="5" name="TextBox 4">
            <a:extLst>
              <a:ext uri="{FF2B5EF4-FFF2-40B4-BE49-F238E27FC236}">
                <a16:creationId xmlns:a16="http://schemas.microsoft.com/office/drawing/2014/main" id="{A0252085-610A-4576-8BC7-3F891737920B}"/>
              </a:ext>
            </a:extLst>
          </p:cNvPr>
          <p:cNvSpPr txBox="1"/>
          <p:nvPr/>
        </p:nvSpPr>
        <p:spPr>
          <a:xfrm>
            <a:off x="612531" y="445477"/>
            <a:ext cx="8967404"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WHAT IS GAME MANAGEMENT?</a:t>
            </a:r>
          </a:p>
        </p:txBody>
      </p:sp>
    </p:spTree>
    <p:custDataLst>
      <p:tags r:id="rId1"/>
    </p:custDataLst>
    <p:extLst>
      <p:ext uri="{BB962C8B-B14F-4D97-AF65-F5344CB8AC3E}">
        <p14:creationId xmlns:p14="http://schemas.microsoft.com/office/powerpoint/2010/main" val="370443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B780433-366B-0E48-97F0-E4E6B67973DB}"/>
              </a:ext>
            </a:extLst>
          </p:cNvPr>
          <p:cNvGrpSpPr/>
          <p:nvPr/>
        </p:nvGrpSpPr>
        <p:grpSpPr>
          <a:xfrm>
            <a:off x="123620" y="1236165"/>
            <a:ext cx="2841217" cy="2447683"/>
            <a:chOff x="1091341" y="258417"/>
            <a:chExt cx="2130913" cy="1835762"/>
          </a:xfrm>
          <a:solidFill>
            <a:schemeClr val="accent1">
              <a:lumMod val="60000"/>
              <a:lumOff val="40000"/>
            </a:schemeClr>
          </a:solidFill>
        </p:grpSpPr>
        <p:sp>
          <p:nvSpPr>
            <p:cNvPr id="15" name="Rounded Rectangle 14">
              <a:extLst>
                <a:ext uri="{FF2B5EF4-FFF2-40B4-BE49-F238E27FC236}">
                  <a16:creationId xmlns:a16="http://schemas.microsoft.com/office/drawing/2014/main" id="{6CC790E6-434D-5F4D-8D6D-6D52CE7037C8}"/>
                </a:ext>
              </a:extLst>
            </p:cNvPr>
            <p:cNvSpPr/>
            <p:nvPr/>
          </p:nvSpPr>
          <p:spPr>
            <a:xfrm>
              <a:off x="1091341" y="258417"/>
              <a:ext cx="2130913" cy="1835762"/>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Rounded Rectangle 4">
              <a:extLst>
                <a:ext uri="{FF2B5EF4-FFF2-40B4-BE49-F238E27FC236}">
                  <a16:creationId xmlns:a16="http://schemas.microsoft.com/office/drawing/2014/main" id="{E6423054-51C9-FE45-BA28-C68A2A921C64}"/>
                </a:ext>
              </a:extLst>
            </p:cNvPr>
            <p:cNvSpPr txBox="1"/>
            <p:nvPr/>
          </p:nvSpPr>
          <p:spPr>
            <a:xfrm>
              <a:off x="1180956" y="348032"/>
              <a:ext cx="1951683" cy="16565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algn="ctr" defTabSz="1185304">
                <a:lnSpc>
                  <a:spcPct val="90000"/>
                </a:lnSpc>
                <a:spcBef>
                  <a:spcPct val="0"/>
                </a:spcBef>
                <a:spcAft>
                  <a:spcPct val="35000"/>
                </a:spcAft>
              </a:pPr>
              <a:r>
                <a:rPr lang="en-US" sz="2667" b="1">
                  <a:solidFill>
                    <a:prstClr val="black"/>
                  </a:solidFill>
                  <a:latin typeface="Calibri"/>
                </a:rPr>
                <a:t>Be prepared for anything as soon as the game starts</a:t>
              </a:r>
            </a:p>
          </p:txBody>
        </p:sp>
      </p:grpSp>
      <p:grpSp>
        <p:nvGrpSpPr>
          <p:cNvPr id="6" name="Group 5">
            <a:extLst>
              <a:ext uri="{FF2B5EF4-FFF2-40B4-BE49-F238E27FC236}">
                <a16:creationId xmlns:a16="http://schemas.microsoft.com/office/drawing/2014/main" id="{565CFEC7-36E6-4B46-A21F-954DC2497663}"/>
              </a:ext>
            </a:extLst>
          </p:cNvPr>
          <p:cNvGrpSpPr/>
          <p:nvPr/>
        </p:nvGrpSpPr>
        <p:grpSpPr>
          <a:xfrm>
            <a:off x="3048000" y="2460709"/>
            <a:ext cx="2964837" cy="2539500"/>
            <a:chOff x="3237937" y="355345"/>
            <a:chExt cx="1982132" cy="1715327"/>
          </a:xfrm>
          <a:solidFill>
            <a:schemeClr val="accent1">
              <a:lumMod val="60000"/>
              <a:lumOff val="40000"/>
            </a:schemeClr>
          </a:solidFill>
        </p:grpSpPr>
        <p:sp>
          <p:nvSpPr>
            <p:cNvPr id="13" name="Rounded Rectangle 12">
              <a:extLst>
                <a:ext uri="{FF2B5EF4-FFF2-40B4-BE49-F238E27FC236}">
                  <a16:creationId xmlns:a16="http://schemas.microsoft.com/office/drawing/2014/main" id="{30211720-3B1F-C44B-AF99-4A3B473D3CAF}"/>
                </a:ext>
              </a:extLst>
            </p:cNvPr>
            <p:cNvSpPr/>
            <p:nvPr/>
          </p:nvSpPr>
          <p:spPr>
            <a:xfrm>
              <a:off x="3237937" y="355345"/>
              <a:ext cx="1982132" cy="1715327"/>
            </a:xfrm>
            <a:prstGeom prst="roundRect">
              <a:avLst/>
            </a:prstGeom>
            <a:grp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sp>
        <p:sp>
          <p:nvSpPr>
            <p:cNvPr id="14" name="Rounded Rectangle 6">
              <a:extLst>
                <a:ext uri="{FF2B5EF4-FFF2-40B4-BE49-F238E27FC236}">
                  <a16:creationId xmlns:a16="http://schemas.microsoft.com/office/drawing/2014/main" id="{694DCA55-C510-5D48-BEBE-64068A975103}"/>
                </a:ext>
              </a:extLst>
            </p:cNvPr>
            <p:cNvSpPr txBox="1"/>
            <p:nvPr/>
          </p:nvSpPr>
          <p:spPr>
            <a:xfrm>
              <a:off x="3321672" y="439080"/>
              <a:ext cx="1814662" cy="154785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algn="ctr" defTabSz="1185304">
                <a:lnSpc>
                  <a:spcPct val="90000"/>
                </a:lnSpc>
                <a:spcBef>
                  <a:spcPct val="0"/>
                </a:spcBef>
                <a:spcAft>
                  <a:spcPct val="35000"/>
                </a:spcAft>
              </a:pPr>
              <a:r>
                <a:rPr lang="en-US" sz="2667" b="1">
                  <a:solidFill>
                    <a:prstClr val="black"/>
                  </a:solidFill>
                  <a:latin typeface="Calibri"/>
                </a:rPr>
                <a:t>Allow the game to dictate how you call it</a:t>
              </a:r>
            </a:p>
          </p:txBody>
        </p:sp>
      </p:grpSp>
      <p:grpSp>
        <p:nvGrpSpPr>
          <p:cNvPr id="7" name="Group 6">
            <a:extLst>
              <a:ext uri="{FF2B5EF4-FFF2-40B4-BE49-F238E27FC236}">
                <a16:creationId xmlns:a16="http://schemas.microsoft.com/office/drawing/2014/main" id="{8C8FD6B6-BB1A-4B49-91E4-86920F3824A4}"/>
              </a:ext>
            </a:extLst>
          </p:cNvPr>
          <p:cNvGrpSpPr/>
          <p:nvPr/>
        </p:nvGrpSpPr>
        <p:grpSpPr>
          <a:xfrm>
            <a:off x="6012836" y="3852690"/>
            <a:ext cx="2964837" cy="2295037"/>
            <a:chOff x="1059048" y="2044209"/>
            <a:chExt cx="2223628" cy="1721278"/>
          </a:xfrm>
          <a:solidFill>
            <a:schemeClr val="accent1">
              <a:lumMod val="60000"/>
              <a:lumOff val="40000"/>
            </a:schemeClr>
          </a:solidFill>
        </p:grpSpPr>
        <p:sp>
          <p:nvSpPr>
            <p:cNvPr id="11" name="Rounded Rectangle 10">
              <a:extLst>
                <a:ext uri="{FF2B5EF4-FFF2-40B4-BE49-F238E27FC236}">
                  <a16:creationId xmlns:a16="http://schemas.microsoft.com/office/drawing/2014/main" id="{4F5CED05-DC2C-8D43-9E35-0DED440CFAFF}"/>
                </a:ext>
              </a:extLst>
            </p:cNvPr>
            <p:cNvSpPr/>
            <p:nvPr/>
          </p:nvSpPr>
          <p:spPr>
            <a:xfrm>
              <a:off x="1059048" y="2044209"/>
              <a:ext cx="2223628" cy="1721278"/>
            </a:xfrm>
            <a:prstGeom prst="roundRect">
              <a:avLst/>
            </a:prstGeom>
            <a:grpFill/>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sp>
        <p:sp>
          <p:nvSpPr>
            <p:cNvPr id="12" name="Rounded Rectangle 8">
              <a:extLst>
                <a:ext uri="{FF2B5EF4-FFF2-40B4-BE49-F238E27FC236}">
                  <a16:creationId xmlns:a16="http://schemas.microsoft.com/office/drawing/2014/main" id="{175CBF3A-0F53-EF44-8CDF-F5A4027DBF04}"/>
                </a:ext>
              </a:extLst>
            </p:cNvPr>
            <p:cNvSpPr txBox="1"/>
            <p:nvPr/>
          </p:nvSpPr>
          <p:spPr>
            <a:xfrm>
              <a:off x="1143074" y="2128235"/>
              <a:ext cx="2055576" cy="15532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algn="ctr" defTabSz="1185304">
                <a:lnSpc>
                  <a:spcPct val="90000"/>
                </a:lnSpc>
                <a:spcBef>
                  <a:spcPct val="0"/>
                </a:spcBef>
                <a:spcAft>
                  <a:spcPct val="35000"/>
                </a:spcAft>
              </a:pPr>
              <a:r>
                <a:rPr lang="en-US" sz="2667" b="1">
                  <a:solidFill>
                    <a:prstClr val="black"/>
                  </a:solidFill>
                  <a:latin typeface="Calibri"/>
                </a:rPr>
                <a:t>Make the calls in the midfield rather than hold for advantage</a:t>
              </a:r>
            </a:p>
          </p:txBody>
        </p:sp>
      </p:grpSp>
      <p:grpSp>
        <p:nvGrpSpPr>
          <p:cNvPr id="8" name="Group 7">
            <a:extLst>
              <a:ext uri="{FF2B5EF4-FFF2-40B4-BE49-F238E27FC236}">
                <a16:creationId xmlns:a16="http://schemas.microsoft.com/office/drawing/2014/main" id="{DE0862B4-32C4-5F45-A5F4-DD67A69E4D86}"/>
              </a:ext>
            </a:extLst>
          </p:cNvPr>
          <p:cNvGrpSpPr/>
          <p:nvPr/>
        </p:nvGrpSpPr>
        <p:grpSpPr>
          <a:xfrm>
            <a:off x="9060837" y="4422950"/>
            <a:ext cx="2964837" cy="2295037"/>
            <a:chOff x="2873596" y="1899817"/>
            <a:chExt cx="1910388" cy="1657850"/>
          </a:xfrm>
        </p:grpSpPr>
        <p:sp>
          <p:nvSpPr>
            <p:cNvPr id="9" name="Rounded Rectangle 8">
              <a:extLst>
                <a:ext uri="{FF2B5EF4-FFF2-40B4-BE49-F238E27FC236}">
                  <a16:creationId xmlns:a16="http://schemas.microsoft.com/office/drawing/2014/main" id="{FEE6E544-0777-C742-A706-F3ECADE2E05D}"/>
                </a:ext>
              </a:extLst>
            </p:cNvPr>
            <p:cNvSpPr/>
            <p:nvPr/>
          </p:nvSpPr>
          <p:spPr>
            <a:xfrm>
              <a:off x="2873596" y="1899817"/>
              <a:ext cx="1910388" cy="1657850"/>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10" name="Rounded Rectangle 10">
              <a:extLst>
                <a:ext uri="{FF2B5EF4-FFF2-40B4-BE49-F238E27FC236}">
                  <a16:creationId xmlns:a16="http://schemas.microsoft.com/office/drawing/2014/main" id="{6E5BB0DF-2E14-284D-93E8-93261608C793}"/>
                </a:ext>
              </a:extLst>
            </p:cNvPr>
            <p:cNvSpPr txBox="1"/>
            <p:nvPr/>
          </p:nvSpPr>
          <p:spPr>
            <a:xfrm>
              <a:off x="2954300" y="1923085"/>
              <a:ext cx="1748528" cy="14959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algn="ctr" defTabSz="1185304">
                <a:lnSpc>
                  <a:spcPct val="90000"/>
                </a:lnSpc>
                <a:spcBef>
                  <a:spcPct val="0"/>
                </a:spcBef>
                <a:spcAft>
                  <a:spcPct val="35000"/>
                </a:spcAft>
              </a:pPr>
              <a:r>
                <a:rPr lang="en-US" sz="2667" b="1">
                  <a:solidFill>
                    <a:prstClr val="black"/>
                  </a:solidFill>
                  <a:latin typeface="Calibri"/>
                </a:rPr>
                <a:t>Address the coaches’ questions</a:t>
              </a:r>
            </a:p>
          </p:txBody>
        </p:sp>
      </p:grpSp>
      <p:sp>
        <p:nvSpPr>
          <p:cNvPr id="17" name="TextBox 16">
            <a:extLst>
              <a:ext uri="{FF2B5EF4-FFF2-40B4-BE49-F238E27FC236}">
                <a16:creationId xmlns:a16="http://schemas.microsoft.com/office/drawing/2014/main" id="{9E38FF97-08D2-43E0-AF38-1BD4C788A580}"/>
              </a:ext>
            </a:extLst>
          </p:cNvPr>
          <p:cNvSpPr txBox="1"/>
          <p:nvPr/>
        </p:nvSpPr>
        <p:spPr>
          <a:xfrm>
            <a:off x="3451139" y="140013"/>
            <a:ext cx="6341446"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THE TONE OF THE GAME</a:t>
            </a:r>
          </a:p>
        </p:txBody>
      </p:sp>
    </p:spTree>
    <p:custDataLst>
      <p:tags r:id="rId1"/>
    </p:custDataLst>
    <p:extLst>
      <p:ext uri="{BB962C8B-B14F-4D97-AF65-F5344CB8AC3E}">
        <p14:creationId xmlns:p14="http://schemas.microsoft.com/office/powerpoint/2010/main" val="34489923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9153" y="2681124"/>
            <a:ext cx="3595339" cy="1738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865645" y="1714371"/>
            <a:ext cx="6483928" cy="781396"/>
          </a:xfrm>
          <a:prstGeom prst="rect">
            <a:avLst/>
          </a:prstGeom>
          <a:solidFill>
            <a:schemeClr val="accent1">
              <a:lumMod val="40000"/>
              <a:lumOff val="6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defTabSz="457189"/>
            <a:r>
              <a:rPr lang="en-US" sz="2400" b="1">
                <a:solidFill>
                  <a:prstClr val="black"/>
                </a:solidFill>
                <a:latin typeface="Century" panose="02040604050505020304" pitchFamily="18" charset="0"/>
                <a:cs typeface="Arial" panose="020B0604020202020204" pitchFamily="34" charset="0"/>
              </a:rPr>
              <a:t>NON –VERBAL COMMUNICATION</a:t>
            </a:r>
          </a:p>
        </p:txBody>
      </p:sp>
      <p:sp>
        <p:nvSpPr>
          <p:cNvPr id="10" name="Rectangle 9"/>
          <p:cNvSpPr/>
          <p:nvPr/>
        </p:nvSpPr>
        <p:spPr>
          <a:xfrm>
            <a:off x="2836949" y="4612779"/>
            <a:ext cx="6483928" cy="781396"/>
          </a:xfrm>
          <a:prstGeom prst="rect">
            <a:avLst/>
          </a:prstGeom>
          <a:solidFill>
            <a:schemeClr val="accent1">
              <a:lumMod val="40000"/>
              <a:lumOff val="6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defTabSz="457189"/>
            <a:endParaRPr lang="en-US">
              <a:solidFill>
                <a:prstClr val="white"/>
              </a:solidFill>
              <a:latin typeface="Calibri"/>
            </a:endParaRPr>
          </a:p>
        </p:txBody>
      </p:sp>
      <p:sp>
        <p:nvSpPr>
          <p:cNvPr id="16" name="TextBox 15"/>
          <p:cNvSpPr txBox="1"/>
          <p:nvPr/>
        </p:nvSpPr>
        <p:spPr>
          <a:xfrm>
            <a:off x="2856811" y="4851349"/>
            <a:ext cx="6450500" cy="830997"/>
          </a:xfrm>
          <a:prstGeom prst="rect">
            <a:avLst/>
          </a:prstGeom>
          <a:noFill/>
        </p:spPr>
        <p:txBody>
          <a:bodyPr wrap="square" rtlCol="0">
            <a:spAutoFit/>
          </a:bodyPr>
          <a:lstStyle/>
          <a:p>
            <a:pPr algn="ctr" defTabSz="457189"/>
            <a:r>
              <a:rPr lang="en-US" sz="2400" b="1">
                <a:solidFill>
                  <a:prstClr val="black"/>
                </a:solidFill>
                <a:latin typeface="Century" panose="02040604050505020304" pitchFamily="18" charset="0"/>
              </a:rPr>
              <a:t>SPEAKS LOUDLY</a:t>
            </a:r>
          </a:p>
          <a:p>
            <a:pPr algn="ctr" defTabSz="457189"/>
            <a:r>
              <a:rPr lang="en-US" sz="2400" b="1">
                <a:solidFill>
                  <a:prstClr val="black"/>
                </a:solidFill>
                <a:latin typeface="Century" panose="02040604050505020304" pitchFamily="18" charset="0"/>
              </a:rPr>
              <a:t> </a:t>
            </a:r>
          </a:p>
        </p:txBody>
      </p:sp>
      <p:cxnSp>
        <p:nvCxnSpPr>
          <p:cNvPr id="24" name="Straight Connector 23"/>
          <p:cNvCxnSpPr>
            <a:cxnSpLocks/>
          </p:cNvCxnSpPr>
          <p:nvPr/>
        </p:nvCxnSpPr>
        <p:spPr>
          <a:xfrm>
            <a:off x="2836949" y="1714371"/>
            <a:ext cx="0" cy="367980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a:cxnSpLocks/>
          </p:cNvCxnSpPr>
          <p:nvPr/>
        </p:nvCxnSpPr>
        <p:spPr>
          <a:xfrm>
            <a:off x="9347695" y="1714371"/>
            <a:ext cx="1879" cy="3679804"/>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21344840-2DBD-A643-86BB-BCACB77D5481}"/>
              </a:ext>
            </a:extLst>
          </p:cNvPr>
          <p:cNvSpPr txBox="1"/>
          <p:nvPr/>
        </p:nvSpPr>
        <p:spPr>
          <a:xfrm>
            <a:off x="1811713" y="5632745"/>
            <a:ext cx="8534400" cy="584775"/>
          </a:xfrm>
          <a:prstGeom prst="rect">
            <a:avLst/>
          </a:prstGeom>
          <a:noFill/>
        </p:spPr>
        <p:txBody>
          <a:bodyPr wrap="square" rtlCol="0">
            <a:spAutoFit/>
          </a:bodyPr>
          <a:lstStyle/>
          <a:p>
            <a:pPr algn="ctr" defTabSz="457189"/>
            <a:r>
              <a:rPr lang="en-US" sz="3200" b="1">
                <a:solidFill>
                  <a:prstClr val="black"/>
                </a:solidFill>
                <a:latin typeface="Calibri"/>
              </a:rPr>
              <a:t>Body language SPEAKS volumes!</a:t>
            </a:r>
          </a:p>
        </p:txBody>
      </p:sp>
      <p:sp>
        <p:nvSpPr>
          <p:cNvPr id="11" name="TextBox 10">
            <a:extLst>
              <a:ext uri="{FF2B5EF4-FFF2-40B4-BE49-F238E27FC236}">
                <a16:creationId xmlns:a16="http://schemas.microsoft.com/office/drawing/2014/main" id="{7B8DF039-D8CB-4CB8-93F8-C22AC54946D2}"/>
              </a:ext>
            </a:extLst>
          </p:cNvPr>
          <p:cNvSpPr txBox="1"/>
          <p:nvPr/>
        </p:nvSpPr>
        <p:spPr>
          <a:xfrm>
            <a:off x="452070" y="236935"/>
            <a:ext cx="3817083"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COMMUNICATION</a:t>
            </a:r>
          </a:p>
        </p:txBody>
      </p:sp>
      <p:sp>
        <p:nvSpPr>
          <p:cNvPr id="12" name="TextBox 11">
            <a:extLst>
              <a:ext uri="{FF2B5EF4-FFF2-40B4-BE49-F238E27FC236}">
                <a16:creationId xmlns:a16="http://schemas.microsoft.com/office/drawing/2014/main" id="{D0B8BC18-E37E-4D77-9E3B-2D871FE90541}"/>
              </a:ext>
            </a:extLst>
          </p:cNvPr>
          <p:cNvSpPr txBox="1"/>
          <p:nvPr/>
        </p:nvSpPr>
        <p:spPr>
          <a:xfrm>
            <a:off x="2080846" y="960210"/>
            <a:ext cx="8030308" cy="523220"/>
          </a:xfrm>
          <a:prstGeom prst="rect">
            <a:avLst/>
          </a:prstGeom>
          <a:noFill/>
        </p:spPr>
        <p:txBody>
          <a:bodyPr wrap="square" rtlCol="0">
            <a:spAutoFit/>
          </a:bodyPr>
          <a:lstStyle/>
          <a:p>
            <a:pPr algn="ctr"/>
            <a:r>
              <a:rPr lang="en-US" sz="2800" b="0" i="0" spc="100" baseline="0">
                <a:solidFill>
                  <a:srgbClr val="C8102E"/>
                </a:solidFill>
              </a:rPr>
              <a:t>VERBAL VS. NON-VERBAL</a:t>
            </a:r>
          </a:p>
        </p:txBody>
      </p:sp>
    </p:spTree>
    <p:custDataLst>
      <p:tags r:id="rId1"/>
    </p:custDataLst>
    <p:extLst>
      <p:ext uri="{BB962C8B-B14F-4D97-AF65-F5344CB8AC3E}">
        <p14:creationId xmlns:p14="http://schemas.microsoft.com/office/powerpoint/2010/main" val="3750526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DF039D-B551-9E45-9365-37087C473DC7}"/>
              </a:ext>
            </a:extLst>
          </p:cNvPr>
          <p:cNvSpPr txBox="1"/>
          <p:nvPr/>
        </p:nvSpPr>
        <p:spPr>
          <a:xfrm>
            <a:off x="612531" y="445477"/>
            <a:ext cx="5738445"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Positioning</a:t>
            </a:r>
          </a:p>
        </p:txBody>
      </p:sp>
      <p:sp>
        <p:nvSpPr>
          <p:cNvPr id="3" name="TextBox 2">
            <a:extLst>
              <a:ext uri="{FF2B5EF4-FFF2-40B4-BE49-F238E27FC236}">
                <a16:creationId xmlns:a16="http://schemas.microsoft.com/office/drawing/2014/main" id="{C22A6C56-EA2A-E24E-A4DC-704C322033DF}"/>
              </a:ext>
            </a:extLst>
          </p:cNvPr>
          <p:cNvSpPr txBox="1"/>
          <p:nvPr/>
        </p:nvSpPr>
        <p:spPr>
          <a:xfrm>
            <a:off x="2080846" y="1122586"/>
            <a:ext cx="8030308" cy="523220"/>
          </a:xfrm>
          <a:prstGeom prst="rect">
            <a:avLst/>
          </a:prstGeom>
          <a:noFill/>
        </p:spPr>
        <p:txBody>
          <a:bodyPr wrap="square" rtlCol="0">
            <a:spAutoFit/>
          </a:bodyPr>
          <a:lstStyle/>
          <a:p>
            <a:pPr algn="ctr"/>
            <a:r>
              <a:rPr lang="en-US" sz="2800" b="1" i="0" spc="100" baseline="0">
                <a:solidFill>
                  <a:srgbClr val="C8102E"/>
                </a:solidFill>
              </a:rPr>
              <a:t>Where to Be and Why</a:t>
            </a:r>
          </a:p>
        </p:txBody>
      </p:sp>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6</a:t>
            </a:fld>
            <a:endParaRPr lang="en-US" b="1">
              <a:latin typeface="Alt Gothic Comp ATF Blk" panose="020B0508040502040204" pitchFamily="34" charset="77"/>
            </a:endParaRPr>
          </a:p>
        </p:txBody>
      </p:sp>
      <p:sp>
        <p:nvSpPr>
          <p:cNvPr id="6" name="TextBox 5">
            <a:extLst>
              <a:ext uri="{FF2B5EF4-FFF2-40B4-BE49-F238E27FC236}">
                <a16:creationId xmlns:a16="http://schemas.microsoft.com/office/drawing/2014/main" id="{327F153C-46A4-034B-AB7B-364152805417}"/>
              </a:ext>
            </a:extLst>
          </p:cNvPr>
          <p:cNvSpPr txBox="1"/>
          <p:nvPr/>
        </p:nvSpPr>
        <p:spPr>
          <a:xfrm rot="16200000">
            <a:off x="10423630" y="4831967"/>
            <a:ext cx="2848708" cy="200055"/>
          </a:xfrm>
          <a:prstGeom prst="rect">
            <a:avLst/>
          </a:prstGeom>
          <a:noFill/>
        </p:spPr>
        <p:txBody>
          <a:bodyPr wrap="square" rtlCol="0">
            <a:spAutoFit/>
          </a:bodyPr>
          <a:lstStyle/>
          <a:p>
            <a:r>
              <a:rPr lang="en-US" sz="700" spc="300" baseline="0">
                <a:solidFill>
                  <a:srgbClr val="C8102E"/>
                </a:solidFill>
                <a:latin typeface="Obvia Wide" panose="02000503040000020004" pitchFamily="2" charset="77"/>
              </a:rPr>
              <a:t>PRESENTATION TITLE HERE</a:t>
            </a:r>
          </a:p>
        </p:txBody>
      </p:sp>
      <p:pic>
        <p:nvPicPr>
          <p:cNvPr id="10" name="Picture 9" descr="A group of women playing lacrosse&#10;&#10;Description automatically generated with medium confidence">
            <a:extLst>
              <a:ext uri="{FF2B5EF4-FFF2-40B4-BE49-F238E27FC236}">
                <a16:creationId xmlns:a16="http://schemas.microsoft.com/office/drawing/2014/main" id="{ECD6698E-FF87-4185-95E3-367F8E0BA627}"/>
              </a:ext>
            </a:extLst>
          </p:cNvPr>
          <p:cNvPicPr>
            <a:picLocks noChangeAspect="1"/>
          </p:cNvPicPr>
          <p:nvPr/>
        </p:nvPicPr>
        <p:blipFill rotWithShape="1">
          <a:blip r:embed="rId3"/>
          <a:srcRect t="30202"/>
          <a:stretch/>
        </p:blipFill>
        <p:spPr>
          <a:xfrm>
            <a:off x="2389716" y="1973943"/>
            <a:ext cx="7412568" cy="4182757"/>
          </a:xfrm>
          <a:prstGeom prst="rect">
            <a:avLst/>
          </a:prstGeom>
        </p:spPr>
      </p:pic>
    </p:spTree>
    <p:extLst>
      <p:ext uri="{BB962C8B-B14F-4D97-AF65-F5344CB8AC3E}">
        <p14:creationId xmlns:p14="http://schemas.microsoft.com/office/powerpoint/2010/main" val="3800071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3769" y="3029356"/>
            <a:ext cx="2343151" cy="2161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Maureen\AppData\Local\Microsoft\Windows\Temporary Internet Files\Content.IE5\QOIH327Q\whistle-bw[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4326" y="1390033"/>
            <a:ext cx="1807077" cy="11038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B31F678-C3E0-BB44-A1FB-28EF6C8E1C2A}"/>
              </a:ext>
            </a:extLst>
          </p:cNvPr>
          <p:cNvSpPr txBox="1"/>
          <p:nvPr/>
        </p:nvSpPr>
        <p:spPr>
          <a:xfrm>
            <a:off x="4305989" y="4749801"/>
            <a:ext cx="3110811" cy="461665"/>
          </a:xfrm>
          <a:prstGeom prst="rect">
            <a:avLst/>
          </a:prstGeom>
          <a:noFill/>
        </p:spPr>
        <p:txBody>
          <a:bodyPr wrap="square" rtlCol="0">
            <a:spAutoFit/>
          </a:bodyPr>
          <a:lstStyle/>
          <a:p>
            <a:pPr defTabSz="1219170"/>
            <a:endParaRPr lang="en-US" sz="2400">
              <a:solidFill>
                <a:prstClr val="black"/>
              </a:solidFill>
              <a:latin typeface="Calibri"/>
            </a:endParaRPr>
          </a:p>
        </p:txBody>
      </p:sp>
      <p:sp>
        <p:nvSpPr>
          <p:cNvPr id="8" name="TextBox 7">
            <a:extLst>
              <a:ext uri="{FF2B5EF4-FFF2-40B4-BE49-F238E27FC236}">
                <a16:creationId xmlns:a16="http://schemas.microsoft.com/office/drawing/2014/main" id="{3C34CCF8-DC14-9442-BC10-A33BAA027921}"/>
              </a:ext>
            </a:extLst>
          </p:cNvPr>
          <p:cNvSpPr txBox="1"/>
          <p:nvPr/>
        </p:nvSpPr>
        <p:spPr>
          <a:xfrm>
            <a:off x="658640" y="1461698"/>
            <a:ext cx="6604000" cy="1692964"/>
          </a:xfrm>
          <a:prstGeom prst="rect">
            <a:avLst/>
          </a:prstGeom>
          <a:noFill/>
        </p:spPr>
        <p:txBody>
          <a:bodyPr wrap="square" rtlCol="0">
            <a:spAutoFit/>
          </a:bodyPr>
          <a:lstStyle/>
          <a:p>
            <a:pPr defTabSz="1219170"/>
            <a:r>
              <a:rPr lang="en-US" sz="2667" b="1">
                <a:solidFill>
                  <a:prstClr val="black"/>
                </a:solidFill>
                <a:latin typeface="Calibri"/>
              </a:rPr>
              <a:t>WHISTLE TALK</a:t>
            </a:r>
          </a:p>
          <a:p>
            <a:pPr marL="380990" indent="-380990" defTabSz="1219170">
              <a:buFont typeface="Arial" panose="020B0604020202020204" pitchFamily="34" charset="0"/>
              <a:buChar char="•"/>
            </a:pPr>
            <a:r>
              <a:rPr lang="en-US" sz="2667">
                <a:solidFill>
                  <a:prstClr val="black"/>
                </a:solidFill>
                <a:latin typeface="Calibri"/>
              </a:rPr>
              <a:t>Loud and bold for BIG fouls</a:t>
            </a:r>
          </a:p>
          <a:p>
            <a:pPr marL="380990" indent="-380990" defTabSz="1219170">
              <a:buFont typeface="Arial" panose="020B0604020202020204" pitchFamily="34" charset="0"/>
              <a:buChar char="•"/>
            </a:pPr>
            <a:r>
              <a:rPr lang="en-US" sz="2667">
                <a:solidFill>
                  <a:prstClr val="black"/>
                </a:solidFill>
                <a:latin typeface="Calibri"/>
              </a:rPr>
              <a:t>Short and sweet for restarts, boundaries</a:t>
            </a:r>
          </a:p>
          <a:p>
            <a:pPr defTabSz="1219170"/>
            <a:endParaRPr lang="en-US" sz="2400">
              <a:solidFill>
                <a:prstClr val="black"/>
              </a:solidFill>
              <a:latin typeface="Calibri"/>
            </a:endParaRPr>
          </a:p>
        </p:txBody>
      </p:sp>
      <p:sp>
        <p:nvSpPr>
          <p:cNvPr id="9" name="TextBox 8">
            <a:extLst>
              <a:ext uri="{FF2B5EF4-FFF2-40B4-BE49-F238E27FC236}">
                <a16:creationId xmlns:a16="http://schemas.microsoft.com/office/drawing/2014/main" id="{5A89FA1E-CE39-DC4A-8182-632576429D7C}"/>
              </a:ext>
            </a:extLst>
          </p:cNvPr>
          <p:cNvSpPr txBox="1"/>
          <p:nvPr/>
        </p:nvSpPr>
        <p:spPr>
          <a:xfrm>
            <a:off x="5297236" y="3291426"/>
            <a:ext cx="4768849" cy="1734064"/>
          </a:xfrm>
          <a:prstGeom prst="rect">
            <a:avLst/>
          </a:prstGeom>
          <a:noFill/>
        </p:spPr>
        <p:txBody>
          <a:bodyPr wrap="square" rtlCol="0">
            <a:spAutoFit/>
          </a:bodyPr>
          <a:lstStyle/>
          <a:p>
            <a:pPr defTabSz="1219170"/>
            <a:r>
              <a:rPr lang="en-US" sz="2667" b="1">
                <a:solidFill>
                  <a:prstClr val="black"/>
                </a:solidFill>
                <a:latin typeface="Calibri"/>
              </a:rPr>
              <a:t>CARDS</a:t>
            </a:r>
            <a:endParaRPr lang="en-US" sz="2667">
              <a:solidFill>
                <a:prstClr val="black"/>
              </a:solidFill>
              <a:latin typeface="Calibri"/>
            </a:endParaRPr>
          </a:p>
          <a:p>
            <a:pPr marL="380990" indent="-380990" defTabSz="1219170">
              <a:buFont typeface="Arial" panose="020B0604020202020204" pitchFamily="34" charset="0"/>
              <a:buChar char="•"/>
            </a:pPr>
            <a:r>
              <a:rPr lang="en-US" sz="2667">
                <a:solidFill>
                  <a:prstClr val="black"/>
                </a:solidFill>
                <a:latin typeface="Calibri"/>
              </a:rPr>
              <a:t>Use them!</a:t>
            </a:r>
          </a:p>
          <a:p>
            <a:pPr marL="380990" indent="-380990" defTabSz="1219170">
              <a:buFont typeface="Arial" panose="020B0604020202020204" pitchFamily="34" charset="0"/>
              <a:buChar char="•"/>
            </a:pPr>
            <a:r>
              <a:rPr lang="en-US" sz="2667">
                <a:solidFill>
                  <a:prstClr val="black"/>
                </a:solidFill>
                <a:latin typeface="Calibri"/>
              </a:rPr>
              <a:t>BIG whistle to stop clock</a:t>
            </a:r>
          </a:p>
          <a:p>
            <a:pPr marL="380990" indent="-380990" defTabSz="1219170">
              <a:buFont typeface="Arial" panose="020B0604020202020204" pitchFamily="34" charset="0"/>
              <a:buChar char="•"/>
            </a:pPr>
            <a:r>
              <a:rPr lang="en-US" sz="2667">
                <a:solidFill>
                  <a:prstClr val="black"/>
                </a:solidFill>
                <a:latin typeface="Calibri"/>
              </a:rPr>
              <a:t>efficient mechanics</a:t>
            </a:r>
          </a:p>
        </p:txBody>
      </p:sp>
      <p:sp>
        <p:nvSpPr>
          <p:cNvPr id="11" name="TextBox 10">
            <a:extLst>
              <a:ext uri="{FF2B5EF4-FFF2-40B4-BE49-F238E27FC236}">
                <a16:creationId xmlns:a16="http://schemas.microsoft.com/office/drawing/2014/main" id="{85B415DB-E558-C449-B8AD-A837A5B8C81B}"/>
              </a:ext>
            </a:extLst>
          </p:cNvPr>
          <p:cNvSpPr txBox="1"/>
          <p:nvPr/>
        </p:nvSpPr>
        <p:spPr>
          <a:xfrm>
            <a:off x="812800" y="5309820"/>
            <a:ext cx="6604000" cy="1692964"/>
          </a:xfrm>
          <a:prstGeom prst="rect">
            <a:avLst/>
          </a:prstGeom>
          <a:noFill/>
        </p:spPr>
        <p:txBody>
          <a:bodyPr wrap="square" rtlCol="0">
            <a:spAutoFit/>
          </a:bodyPr>
          <a:lstStyle/>
          <a:p>
            <a:pPr defTabSz="1219170"/>
            <a:r>
              <a:rPr lang="en-US" sz="2667" b="1">
                <a:solidFill>
                  <a:prstClr val="black"/>
                </a:solidFill>
                <a:latin typeface="Calibri"/>
              </a:rPr>
              <a:t>SIGNALS</a:t>
            </a:r>
          </a:p>
          <a:p>
            <a:pPr marL="380990" indent="-380990" defTabSz="1219170">
              <a:buFont typeface="Arial" panose="020B0604020202020204" pitchFamily="34" charset="0"/>
              <a:buChar char="•"/>
            </a:pPr>
            <a:r>
              <a:rPr lang="en-US" sz="2667">
                <a:solidFill>
                  <a:prstClr val="black"/>
                </a:solidFill>
                <a:latin typeface="Calibri"/>
              </a:rPr>
              <a:t>Show signal/direction every time</a:t>
            </a:r>
          </a:p>
          <a:p>
            <a:pPr marL="380990" indent="-380990" defTabSz="1219170">
              <a:buFont typeface="Arial" panose="020B0604020202020204" pitchFamily="34" charset="0"/>
              <a:buChar char="•"/>
            </a:pPr>
            <a:r>
              <a:rPr lang="en-US" sz="2667">
                <a:solidFill>
                  <a:prstClr val="black"/>
                </a:solidFill>
                <a:latin typeface="Calibri"/>
              </a:rPr>
              <a:t>“Stadium signals”</a:t>
            </a:r>
          </a:p>
          <a:p>
            <a:pPr defTabSz="1219170"/>
            <a:endParaRPr lang="en-US" sz="2400">
              <a:solidFill>
                <a:prstClr val="black"/>
              </a:solidFill>
              <a:latin typeface="Calibri"/>
            </a:endParaRPr>
          </a:p>
        </p:txBody>
      </p:sp>
      <p:pic>
        <p:nvPicPr>
          <p:cNvPr id="4" name="Graphic 3" descr="Raised hand">
            <a:extLst>
              <a:ext uri="{FF2B5EF4-FFF2-40B4-BE49-F238E27FC236}">
                <a16:creationId xmlns:a16="http://schemas.microsoft.com/office/drawing/2014/main" id="{7A172ACA-B5FF-E94B-95AA-0AF7694A8D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27479" y="5461000"/>
            <a:ext cx="1219200" cy="1219200"/>
          </a:xfrm>
          <a:prstGeom prst="rect">
            <a:avLst/>
          </a:prstGeom>
        </p:spPr>
      </p:pic>
      <p:sp>
        <p:nvSpPr>
          <p:cNvPr id="10" name="TextBox 9">
            <a:extLst>
              <a:ext uri="{FF2B5EF4-FFF2-40B4-BE49-F238E27FC236}">
                <a16:creationId xmlns:a16="http://schemas.microsoft.com/office/drawing/2014/main" id="{6A31AFFF-00BE-4674-B53C-D74C9A02D21B}"/>
              </a:ext>
            </a:extLst>
          </p:cNvPr>
          <p:cNvSpPr txBox="1"/>
          <p:nvPr/>
        </p:nvSpPr>
        <p:spPr>
          <a:xfrm>
            <a:off x="452069" y="236935"/>
            <a:ext cx="8553907"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NON-VERBAL COMMUNICATION</a:t>
            </a:r>
          </a:p>
        </p:txBody>
      </p:sp>
    </p:spTree>
    <p:custDataLst>
      <p:tags r:id="rId1"/>
    </p:custDataLst>
    <p:extLst>
      <p:ext uri="{BB962C8B-B14F-4D97-AF65-F5344CB8AC3E}">
        <p14:creationId xmlns:p14="http://schemas.microsoft.com/office/powerpoint/2010/main" val="24826344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E563680A-36C4-1446-9038-A505F00A8DFA}"/>
              </a:ext>
            </a:extLst>
          </p:cNvPr>
          <p:cNvSpPr/>
          <p:nvPr/>
        </p:nvSpPr>
        <p:spPr>
          <a:xfrm>
            <a:off x="1269687" y="1403091"/>
            <a:ext cx="9652000" cy="4345404"/>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5" name="TextBox 4"/>
          <p:cNvSpPr txBox="1"/>
          <p:nvPr/>
        </p:nvSpPr>
        <p:spPr>
          <a:xfrm>
            <a:off x="2355272" y="4638525"/>
            <a:ext cx="7612083" cy="502766"/>
          </a:xfrm>
          <a:prstGeom prst="rect">
            <a:avLst/>
          </a:prstGeom>
          <a:noFill/>
        </p:spPr>
        <p:txBody>
          <a:bodyPr wrap="square" rtlCol="0">
            <a:spAutoFit/>
          </a:bodyPr>
          <a:lstStyle/>
          <a:p>
            <a:pPr algn="ctr" defTabSz="457189"/>
            <a:r>
              <a:rPr lang="en-US" sz="2667" b="1">
                <a:solidFill>
                  <a:prstClr val="black"/>
                </a:solidFill>
                <a:latin typeface="Calibri"/>
              </a:rPr>
              <a:t>Use the language of the rules to answer questions</a:t>
            </a:r>
          </a:p>
        </p:txBody>
      </p:sp>
      <p:sp>
        <p:nvSpPr>
          <p:cNvPr id="6" name="TextBox 5"/>
          <p:cNvSpPr txBox="1"/>
          <p:nvPr/>
        </p:nvSpPr>
        <p:spPr>
          <a:xfrm>
            <a:off x="8499452" y="6084273"/>
            <a:ext cx="2783900" cy="369332"/>
          </a:xfrm>
          <a:prstGeom prst="rect">
            <a:avLst/>
          </a:prstGeom>
          <a:solidFill>
            <a:srgbClr val="FEBC1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457189"/>
            <a:r>
              <a:rPr lang="en-US">
                <a:solidFill>
                  <a:srgbClr val="D04040"/>
                </a:solidFill>
                <a:latin typeface="Calibri"/>
              </a:rPr>
              <a:t>Activity : Coach Interaction </a:t>
            </a:r>
          </a:p>
        </p:txBody>
      </p:sp>
      <p:sp>
        <p:nvSpPr>
          <p:cNvPr id="9" name="TextBox 8">
            <a:extLst>
              <a:ext uri="{FF2B5EF4-FFF2-40B4-BE49-F238E27FC236}">
                <a16:creationId xmlns:a16="http://schemas.microsoft.com/office/drawing/2014/main" id="{3EEAD40A-DE22-2B4B-9873-4CC7ED113602}"/>
              </a:ext>
            </a:extLst>
          </p:cNvPr>
          <p:cNvSpPr txBox="1"/>
          <p:nvPr/>
        </p:nvSpPr>
        <p:spPr>
          <a:xfrm>
            <a:off x="2278688" y="1978344"/>
            <a:ext cx="1384249" cy="502766"/>
          </a:xfrm>
          <a:prstGeom prst="rect">
            <a:avLst/>
          </a:prstGeom>
          <a:noFill/>
        </p:spPr>
        <p:txBody>
          <a:bodyPr wrap="square" rtlCol="0">
            <a:spAutoFit/>
          </a:bodyPr>
          <a:lstStyle/>
          <a:p>
            <a:pPr defTabSz="1219170"/>
            <a:r>
              <a:rPr lang="en-US" sz="2667" b="1">
                <a:solidFill>
                  <a:prstClr val="black"/>
                </a:solidFill>
                <a:latin typeface="Calibri"/>
              </a:rPr>
              <a:t>Listen</a:t>
            </a:r>
          </a:p>
        </p:txBody>
      </p:sp>
      <p:sp>
        <p:nvSpPr>
          <p:cNvPr id="10" name="TextBox 9">
            <a:extLst>
              <a:ext uri="{FF2B5EF4-FFF2-40B4-BE49-F238E27FC236}">
                <a16:creationId xmlns:a16="http://schemas.microsoft.com/office/drawing/2014/main" id="{C818D0AB-A5E2-6E4C-9C22-9B51029F3857}"/>
              </a:ext>
            </a:extLst>
          </p:cNvPr>
          <p:cNvSpPr txBox="1"/>
          <p:nvPr/>
        </p:nvSpPr>
        <p:spPr>
          <a:xfrm>
            <a:off x="1540719" y="3112915"/>
            <a:ext cx="2428327" cy="913199"/>
          </a:xfrm>
          <a:prstGeom prst="rect">
            <a:avLst/>
          </a:prstGeom>
          <a:noFill/>
        </p:spPr>
        <p:txBody>
          <a:bodyPr wrap="square" rtlCol="0">
            <a:spAutoFit/>
          </a:bodyPr>
          <a:lstStyle/>
          <a:p>
            <a:pPr defTabSz="1219170"/>
            <a:r>
              <a:rPr lang="en-US" sz="2667" b="1" u="sng">
                <a:solidFill>
                  <a:prstClr val="black"/>
                </a:solidFill>
                <a:latin typeface="Calibri"/>
              </a:rPr>
              <a:t>Read and know the rulebook</a:t>
            </a:r>
          </a:p>
        </p:txBody>
      </p:sp>
      <p:sp>
        <p:nvSpPr>
          <p:cNvPr id="11" name="TextBox 10">
            <a:extLst>
              <a:ext uri="{FF2B5EF4-FFF2-40B4-BE49-F238E27FC236}">
                <a16:creationId xmlns:a16="http://schemas.microsoft.com/office/drawing/2014/main" id="{63FDDD78-209E-5248-AF69-8989F33741AF}"/>
              </a:ext>
            </a:extLst>
          </p:cNvPr>
          <p:cNvSpPr txBox="1"/>
          <p:nvPr/>
        </p:nvSpPr>
        <p:spPr>
          <a:xfrm>
            <a:off x="8499451" y="2065119"/>
            <a:ext cx="2422236" cy="1734064"/>
          </a:xfrm>
          <a:prstGeom prst="rect">
            <a:avLst/>
          </a:prstGeom>
          <a:noFill/>
        </p:spPr>
        <p:txBody>
          <a:bodyPr wrap="square" rtlCol="0">
            <a:spAutoFit/>
          </a:bodyPr>
          <a:lstStyle/>
          <a:p>
            <a:pPr defTabSz="1219170"/>
            <a:r>
              <a:rPr lang="en-US" sz="2667" b="1">
                <a:solidFill>
                  <a:prstClr val="black"/>
                </a:solidFill>
                <a:latin typeface="Calibri"/>
              </a:rPr>
              <a:t>Keep interaction professional and concise</a:t>
            </a:r>
          </a:p>
        </p:txBody>
      </p:sp>
      <p:pic>
        <p:nvPicPr>
          <p:cNvPr id="15" name="Picture 14">
            <a:extLst>
              <a:ext uri="{FF2B5EF4-FFF2-40B4-BE49-F238E27FC236}">
                <a16:creationId xmlns:a16="http://schemas.microsoft.com/office/drawing/2014/main" id="{D5396A5A-43E5-4C4E-A353-11607F77FC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8235" y="1748864"/>
            <a:ext cx="3966159" cy="2639299"/>
          </a:xfrm>
          <a:prstGeom prst="rect">
            <a:avLst/>
          </a:prstGeom>
        </p:spPr>
      </p:pic>
      <p:sp>
        <p:nvSpPr>
          <p:cNvPr id="12" name="TextBox 11">
            <a:extLst>
              <a:ext uri="{FF2B5EF4-FFF2-40B4-BE49-F238E27FC236}">
                <a16:creationId xmlns:a16="http://schemas.microsoft.com/office/drawing/2014/main" id="{A494A91D-D03C-4287-97B8-8F96DE10F42C}"/>
              </a:ext>
            </a:extLst>
          </p:cNvPr>
          <p:cNvSpPr txBox="1"/>
          <p:nvPr/>
        </p:nvSpPr>
        <p:spPr>
          <a:xfrm>
            <a:off x="452070" y="236935"/>
            <a:ext cx="9383046"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COMMUNICATION WITH COACHES</a:t>
            </a:r>
          </a:p>
        </p:txBody>
      </p:sp>
    </p:spTree>
    <p:custDataLst>
      <p:tags r:id="rId1"/>
    </p:custDataLst>
    <p:extLst>
      <p:ext uri="{BB962C8B-B14F-4D97-AF65-F5344CB8AC3E}">
        <p14:creationId xmlns:p14="http://schemas.microsoft.com/office/powerpoint/2010/main" val="920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100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10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500"/>
                            </p:stCondLst>
                            <p:childTnLst>
                              <p:par>
                                <p:cTn id="20" presetID="10" presetClass="entr" presetSubtype="0" fill="hold" grpId="0" nodeType="afterEffect">
                                  <p:stCondLst>
                                    <p:cond delay="1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5000"/>
                            </p:stCondLst>
                            <p:childTnLst>
                              <p:par>
                                <p:cTn id="24" presetID="2" presetClass="entr" presetSubtype="4" fill="hold" grpId="0" nodeType="afterEffect">
                                  <p:stCondLst>
                                    <p:cond delay="100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p:bldP spid="10"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339390028"/>
              </p:ext>
            </p:extLst>
          </p:nvPr>
        </p:nvGraphicFramePr>
        <p:xfrm>
          <a:off x="1263769" y="1380039"/>
          <a:ext cx="9664461" cy="52410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1CF29423-9078-4C13-AB46-1910FB73B7FB}"/>
              </a:ext>
            </a:extLst>
          </p:cNvPr>
          <p:cNvSpPr txBox="1"/>
          <p:nvPr/>
        </p:nvSpPr>
        <p:spPr>
          <a:xfrm>
            <a:off x="452070" y="236935"/>
            <a:ext cx="9383046"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COMMUNICATION WITH PLAYERS</a:t>
            </a:r>
          </a:p>
        </p:txBody>
      </p:sp>
    </p:spTree>
    <p:custDataLst>
      <p:tags r:id="rId1"/>
    </p:custDataLst>
    <p:extLst>
      <p:ext uri="{BB962C8B-B14F-4D97-AF65-F5344CB8AC3E}">
        <p14:creationId xmlns:p14="http://schemas.microsoft.com/office/powerpoint/2010/main" val="67326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4C9AFF2-A322-449F-97DB-9B4A0BAF26ED}"/>
              </a:ext>
            </a:extLst>
          </p:cNvPr>
          <p:cNvSpPr txBox="1"/>
          <p:nvPr/>
        </p:nvSpPr>
        <p:spPr>
          <a:xfrm>
            <a:off x="4760654" y="158525"/>
            <a:ext cx="2670692"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TEAMWORK</a:t>
            </a:r>
          </a:p>
        </p:txBody>
      </p:sp>
      <p:pic>
        <p:nvPicPr>
          <p:cNvPr id="7" name="Picture 6" descr="A group of people walking on a field&#10;&#10;Description automatically generated with low confidence">
            <a:extLst>
              <a:ext uri="{FF2B5EF4-FFF2-40B4-BE49-F238E27FC236}">
                <a16:creationId xmlns:a16="http://schemas.microsoft.com/office/drawing/2014/main" id="{69584141-9987-4E12-BEA6-FA473EEEFA59}"/>
              </a:ext>
            </a:extLst>
          </p:cNvPr>
          <p:cNvPicPr>
            <a:picLocks noChangeAspect="1"/>
          </p:cNvPicPr>
          <p:nvPr/>
        </p:nvPicPr>
        <p:blipFill>
          <a:blip r:embed="rId4"/>
          <a:stretch>
            <a:fillRect/>
          </a:stretch>
        </p:blipFill>
        <p:spPr>
          <a:xfrm>
            <a:off x="894624" y="1515480"/>
            <a:ext cx="5201376" cy="4286848"/>
          </a:xfrm>
          <a:prstGeom prst="rect">
            <a:avLst/>
          </a:prstGeom>
        </p:spPr>
      </p:pic>
      <p:sp>
        <p:nvSpPr>
          <p:cNvPr id="2" name="TextBox 1">
            <a:extLst>
              <a:ext uri="{FF2B5EF4-FFF2-40B4-BE49-F238E27FC236}">
                <a16:creationId xmlns:a16="http://schemas.microsoft.com/office/drawing/2014/main" id="{77D586A2-F8BD-F049-8EC5-5F2574DF9590}"/>
              </a:ext>
            </a:extLst>
          </p:cNvPr>
          <p:cNvSpPr txBox="1"/>
          <p:nvPr/>
        </p:nvSpPr>
        <p:spPr>
          <a:xfrm>
            <a:off x="6487064" y="936010"/>
            <a:ext cx="5348377" cy="4985980"/>
          </a:xfrm>
          <a:prstGeom prst="rect">
            <a:avLst/>
          </a:prstGeom>
          <a:noFill/>
        </p:spPr>
        <p:txBody>
          <a:bodyPr wrap="square" rtlCol="0">
            <a:spAutoFit/>
          </a:bodyPr>
          <a:lstStyle/>
          <a:p>
            <a:endParaRPr lang="en-US" sz="3000"/>
          </a:p>
          <a:p>
            <a:r>
              <a:rPr lang="en-US" sz="3000"/>
              <a:t>Have a good pregame discussion</a:t>
            </a:r>
          </a:p>
          <a:p>
            <a:endParaRPr lang="en-US" sz="3000"/>
          </a:p>
          <a:p>
            <a:endParaRPr lang="en-US" sz="3000"/>
          </a:p>
          <a:p>
            <a:r>
              <a:rPr lang="en-US" sz="3000"/>
              <a:t>Check in with your partners throughout the game</a:t>
            </a:r>
          </a:p>
          <a:p>
            <a:endParaRPr lang="en-US" sz="3000"/>
          </a:p>
          <a:p>
            <a:endParaRPr lang="en-US" sz="3000"/>
          </a:p>
          <a:p>
            <a:r>
              <a:rPr lang="en-US" sz="3000"/>
              <a:t>Have a thorough postgame discussion</a:t>
            </a:r>
          </a:p>
          <a:p>
            <a:endParaRPr lang="en-US"/>
          </a:p>
        </p:txBody>
      </p:sp>
      <p:sp>
        <p:nvSpPr>
          <p:cNvPr id="5" name="TextBox 4">
            <a:extLst>
              <a:ext uri="{FF2B5EF4-FFF2-40B4-BE49-F238E27FC236}">
                <a16:creationId xmlns:a16="http://schemas.microsoft.com/office/drawing/2014/main" id="{ED53F1C0-5D2A-A940-8371-04947F3FFF0D}"/>
              </a:ext>
            </a:extLst>
          </p:cNvPr>
          <p:cNvSpPr txBox="1"/>
          <p:nvPr/>
        </p:nvSpPr>
        <p:spPr>
          <a:xfrm>
            <a:off x="2859656" y="5921990"/>
            <a:ext cx="6472687" cy="707886"/>
          </a:xfrm>
          <a:prstGeom prst="rect">
            <a:avLst/>
          </a:prstGeom>
          <a:noFill/>
        </p:spPr>
        <p:txBody>
          <a:bodyPr wrap="square" rtlCol="0">
            <a:spAutoFit/>
          </a:bodyPr>
          <a:lstStyle/>
          <a:p>
            <a:pPr algn="ctr"/>
            <a:r>
              <a:rPr lang="en-US" sz="4000">
                <a:solidFill>
                  <a:srgbClr val="FF0000"/>
                </a:solidFill>
              </a:rPr>
              <a:t>Welcome to Team Zebra!</a:t>
            </a:r>
          </a:p>
        </p:txBody>
      </p:sp>
    </p:spTree>
    <p:custDataLst>
      <p:tags r:id="rId1"/>
    </p:custDataLst>
    <p:extLst>
      <p:ext uri="{BB962C8B-B14F-4D97-AF65-F5344CB8AC3E}">
        <p14:creationId xmlns:p14="http://schemas.microsoft.com/office/powerpoint/2010/main" val="3059780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A6981051-7386-A449-BC23-33D36F30970C}"/>
              </a:ext>
            </a:extLst>
          </p:cNvPr>
          <p:cNvPicPr>
            <a:picLocks noChangeAspect="1"/>
          </p:cNvPicPr>
          <p:nvPr/>
        </p:nvPicPr>
        <p:blipFill>
          <a:blip r:embed="rId3"/>
          <a:stretch>
            <a:fillRect/>
          </a:stretch>
        </p:blipFill>
        <p:spPr>
          <a:xfrm rot="5400000" flipV="1">
            <a:off x="3368950" y="-1018640"/>
            <a:ext cx="5515098" cy="9052560"/>
          </a:xfrm>
          <a:prstGeom prst="rect">
            <a:avLst/>
          </a:prstGeom>
        </p:spPr>
      </p:pic>
      <p:sp>
        <p:nvSpPr>
          <p:cNvPr id="3" name="Rectangle 2">
            <a:extLst>
              <a:ext uri="{FF2B5EF4-FFF2-40B4-BE49-F238E27FC236}">
                <a16:creationId xmlns:a16="http://schemas.microsoft.com/office/drawing/2014/main" id="{AA4F5F56-5BF5-5949-9EED-64444F04B33B}"/>
              </a:ext>
            </a:extLst>
          </p:cNvPr>
          <p:cNvSpPr/>
          <p:nvPr/>
        </p:nvSpPr>
        <p:spPr>
          <a:xfrm>
            <a:off x="5097799" y="430471"/>
            <a:ext cx="2057400" cy="3619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SCORER’S TABLE</a:t>
            </a:r>
          </a:p>
        </p:txBody>
      </p:sp>
      <p:pic>
        <p:nvPicPr>
          <p:cNvPr id="5" name="Picture 4">
            <a:extLst>
              <a:ext uri="{FF2B5EF4-FFF2-40B4-BE49-F238E27FC236}">
                <a16:creationId xmlns:a16="http://schemas.microsoft.com/office/drawing/2014/main" id="{B112E5D0-F7C7-334C-B2DF-1E5E7FCA39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5791" y="1516516"/>
            <a:ext cx="1494834" cy="1494834"/>
          </a:xfrm>
          <a:prstGeom prst="rect">
            <a:avLst/>
          </a:prstGeom>
        </p:spPr>
      </p:pic>
      <p:sp>
        <p:nvSpPr>
          <p:cNvPr id="6" name="Rectangle 5">
            <a:extLst>
              <a:ext uri="{FF2B5EF4-FFF2-40B4-BE49-F238E27FC236}">
                <a16:creationId xmlns:a16="http://schemas.microsoft.com/office/drawing/2014/main" id="{3EBBF40E-F4AE-B24E-ABB5-7A37C5EE818C}"/>
              </a:ext>
            </a:extLst>
          </p:cNvPr>
          <p:cNvSpPr/>
          <p:nvPr/>
        </p:nvSpPr>
        <p:spPr>
          <a:xfrm>
            <a:off x="776020" y="611446"/>
            <a:ext cx="2572989" cy="4399355"/>
          </a:xfrm>
          <a:prstGeom prst="rect">
            <a:avLst/>
          </a:prstGeom>
          <a:solidFill>
            <a:srgbClr val="FF0000">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200" b="1"/>
              <a:t>Should be the more experienced of the team</a:t>
            </a:r>
          </a:p>
          <a:p>
            <a:pPr marL="285750" indent="-285750">
              <a:buFont typeface="Arial" panose="020B0604020202020204" pitchFamily="34" charset="0"/>
              <a:buChar char="•"/>
            </a:pPr>
            <a:endParaRPr lang="en-US" sz="2200" b="1"/>
          </a:p>
          <a:p>
            <a:r>
              <a:rPr lang="en-US" sz="2200" b="1"/>
              <a:t>Will run the Coaches’/Captains’ Meeting</a:t>
            </a:r>
          </a:p>
          <a:p>
            <a:endParaRPr lang="en-US" sz="2200" b="1"/>
          </a:p>
          <a:p>
            <a:r>
              <a:rPr lang="en-US" sz="2200" b="1"/>
              <a:t>Will discuss responsibilities with the Timer and Scorer</a:t>
            </a:r>
          </a:p>
        </p:txBody>
      </p:sp>
      <p:sp>
        <p:nvSpPr>
          <p:cNvPr id="7" name="Rectangle 6">
            <a:extLst>
              <a:ext uri="{FF2B5EF4-FFF2-40B4-BE49-F238E27FC236}">
                <a16:creationId xmlns:a16="http://schemas.microsoft.com/office/drawing/2014/main" id="{A4B8A5CC-E2B2-334D-B42C-46DA72BC9ADF}"/>
              </a:ext>
            </a:extLst>
          </p:cNvPr>
          <p:cNvSpPr/>
          <p:nvPr/>
        </p:nvSpPr>
        <p:spPr>
          <a:xfrm>
            <a:off x="9274944" y="3116663"/>
            <a:ext cx="2269133" cy="2848709"/>
          </a:xfrm>
          <a:prstGeom prst="rect">
            <a:avLst/>
          </a:prstGeom>
          <a:solidFill>
            <a:srgbClr val="FF0000">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200" b="1">
                <a:solidFill>
                  <a:schemeClr val="bg1"/>
                </a:solidFill>
              </a:rPr>
              <a:t>May be less experienced</a:t>
            </a:r>
          </a:p>
          <a:p>
            <a:endParaRPr lang="en-US" sz="2200" b="1">
              <a:solidFill>
                <a:schemeClr val="bg1"/>
              </a:solidFill>
            </a:endParaRPr>
          </a:p>
          <a:p>
            <a:r>
              <a:rPr lang="en-US" sz="2200" b="1">
                <a:solidFill>
                  <a:schemeClr val="bg1"/>
                </a:solidFill>
              </a:rPr>
              <a:t>Will participate in all pre-game discussions and meetings</a:t>
            </a:r>
          </a:p>
        </p:txBody>
      </p:sp>
      <p:sp>
        <p:nvSpPr>
          <p:cNvPr id="8" name="Rounded Rectangle 7">
            <a:extLst>
              <a:ext uri="{FF2B5EF4-FFF2-40B4-BE49-F238E27FC236}">
                <a16:creationId xmlns:a16="http://schemas.microsoft.com/office/drawing/2014/main" id="{F34E554F-B86C-2F4B-829D-FA1DB565EBCB}"/>
              </a:ext>
            </a:extLst>
          </p:cNvPr>
          <p:cNvSpPr/>
          <p:nvPr/>
        </p:nvSpPr>
        <p:spPr>
          <a:xfrm>
            <a:off x="7005812" y="5010801"/>
            <a:ext cx="2057400" cy="416463"/>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3E7E"/>
                </a:solidFill>
              </a:rPr>
              <a:t>“Far Side” Official</a:t>
            </a:r>
            <a:endParaRPr lang="en-US">
              <a:solidFill>
                <a:srgbClr val="003E7E"/>
              </a:solidFill>
            </a:endParaRPr>
          </a:p>
        </p:txBody>
      </p:sp>
      <p:pic>
        <p:nvPicPr>
          <p:cNvPr id="9" name="Picture 8">
            <a:extLst>
              <a:ext uri="{FF2B5EF4-FFF2-40B4-BE49-F238E27FC236}">
                <a16:creationId xmlns:a16="http://schemas.microsoft.com/office/drawing/2014/main" id="{A7011C39-64BB-494F-9E6D-CCFA084DCC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1612" y="3385022"/>
            <a:ext cx="1551162" cy="1551162"/>
          </a:xfrm>
          <a:prstGeom prst="rect">
            <a:avLst/>
          </a:prstGeom>
        </p:spPr>
      </p:pic>
      <p:sp>
        <p:nvSpPr>
          <p:cNvPr id="4" name="Rounded Rectangle 3">
            <a:extLst>
              <a:ext uri="{FF2B5EF4-FFF2-40B4-BE49-F238E27FC236}">
                <a16:creationId xmlns:a16="http://schemas.microsoft.com/office/drawing/2014/main" id="{2F247D29-A090-5C4B-9C62-DB8F73E676B7}"/>
              </a:ext>
            </a:extLst>
          </p:cNvPr>
          <p:cNvSpPr/>
          <p:nvPr/>
        </p:nvSpPr>
        <p:spPr>
          <a:xfrm>
            <a:off x="3636043" y="984311"/>
            <a:ext cx="2382450" cy="416463"/>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3E7E"/>
                </a:solidFill>
              </a:rPr>
              <a:t>Table Side Official</a:t>
            </a:r>
            <a:endParaRPr lang="en-US">
              <a:solidFill>
                <a:srgbClr val="003E7E"/>
              </a:solidFill>
            </a:endParaRPr>
          </a:p>
        </p:txBody>
      </p:sp>
      <p:sp>
        <p:nvSpPr>
          <p:cNvPr id="10" name="Slide Number Placeholder 2">
            <a:extLst>
              <a:ext uri="{FF2B5EF4-FFF2-40B4-BE49-F238E27FC236}">
                <a16:creationId xmlns:a16="http://schemas.microsoft.com/office/drawing/2014/main" id="{25980F61-3B9C-FA49-A29D-E9F37B1FB75D}"/>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Alt Gothic Comp ATF Blk" panose="020B0508040502040204" pitchFamily="34" charset="77"/>
              </a:rPr>
              <a:t>4</a:t>
            </a:r>
          </a:p>
        </p:txBody>
      </p:sp>
    </p:spTree>
    <p:extLst>
      <p:ext uri="{BB962C8B-B14F-4D97-AF65-F5344CB8AC3E}">
        <p14:creationId xmlns:p14="http://schemas.microsoft.com/office/powerpoint/2010/main" val="2092544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A6981051-7386-A449-BC23-33D36F30970C}"/>
              </a:ext>
            </a:extLst>
          </p:cNvPr>
          <p:cNvPicPr>
            <a:picLocks noChangeAspect="1"/>
          </p:cNvPicPr>
          <p:nvPr/>
        </p:nvPicPr>
        <p:blipFill>
          <a:blip r:embed="rId3"/>
          <a:stretch>
            <a:fillRect/>
          </a:stretch>
        </p:blipFill>
        <p:spPr>
          <a:xfrm rot="16200000">
            <a:off x="3839836" y="-29826"/>
            <a:ext cx="4738057" cy="7777115"/>
          </a:xfrm>
          <a:prstGeom prst="rect">
            <a:avLst/>
          </a:prstGeom>
        </p:spPr>
      </p:pic>
      <p:sp>
        <p:nvSpPr>
          <p:cNvPr id="11" name="TextBox 10">
            <a:extLst>
              <a:ext uri="{FF2B5EF4-FFF2-40B4-BE49-F238E27FC236}">
                <a16:creationId xmlns:a16="http://schemas.microsoft.com/office/drawing/2014/main" id="{F83B9251-C93A-014F-9DEC-FF086AE524D5}"/>
              </a:ext>
            </a:extLst>
          </p:cNvPr>
          <p:cNvSpPr txBox="1"/>
          <p:nvPr/>
        </p:nvSpPr>
        <p:spPr>
          <a:xfrm>
            <a:off x="2509777" y="453637"/>
            <a:ext cx="7172445" cy="938719"/>
          </a:xfrm>
          <a:prstGeom prst="rect">
            <a:avLst/>
          </a:prstGeom>
          <a:noFill/>
        </p:spPr>
        <p:txBody>
          <a:bodyPr wrap="square" rtlCol="0">
            <a:spAutoFit/>
          </a:bodyPr>
          <a:lstStyle/>
          <a:p>
            <a:pPr algn="ctr"/>
            <a:r>
              <a:rPr lang="en-US" sz="5500" b="1" spc="300">
                <a:solidFill>
                  <a:srgbClr val="00205B"/>
                </a:solidFill>
                <a:latin typeface="Alt Gothic Comp ATF" panose="020B0608040502040204" pitchFamily="34" charset="77"/>
              </a:rPr>
              <a:t>Areas of Responsibility</a:t>
            </a:r>
          </a:p>
        </p:txBody>
      </p:sp>
      <p:sp>
        <p:nvSpPr>
          <p:cNvPr id="13" name="Slide Number Placeholder 2">
            <a:extLst>
              <a:ext uri="{FF2B5EF4-FFF2-40B4-BE49-F238E27FC236}">
                <a16:creationId xmlns:a16="http://schemas.microsoft.com/office/drawing/2014/main" id="{25980F61-3B9C-FA49-A29D-E9F37B1FB75D}"/>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Alt Gothic Comp ATF Blk" panose="020B0508040502040204" pitchFamily="34" charset="77"/>
              </a:rPr>
              <a:t>5</a:t>
            </a:r>
          </a:p>
        </p:txBody>
      </p:sp>
      <p:sp>
        <p:nvSpPr>
          <p:cNvPr id="14" name="Right Arrow 13">
            <a:extLst>
              <a:ext uri="{FF2B5EF4-FFF2-40B4-BE49-F238E27FC236}">
                <a16:creationId xmlns:a16="http://schemas.microsoft.com/office/drawing/2014/main" id="{FAA6069E-10C3-414D-A21D-F434AF76F600}"/>
              </a:ext>
            </a:extLst>
          </p:cNvPr>
          <p:cNvSpPr/>
          <p:nvPr/>
        </p:nvSpPr>
        <p:spPr>
          <a:xfrm rot="5400000">
            <a:off x="79980" y="3657042"/>
            <a:ext cx="4406344" cy="305390"/>
          </a:xfrm>
          <a:prstGeom prst="rightArrow">
            <a:avLst/>
          </a:prstGeom>
          <a:solidFill>
            <a:srgbClr val="92D050"/>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0" name="Right Arrow 9">
            <a:extLst>
              <a:ext uri="{FF2B5EF4-FFF2-40B4-BE49-F238E27FC236}">
                <a16:creationId xmlns:a16="http://schemas.microsoft.com/office/drawing/2014/main" id="{6EA4454C-A52B-2C4C-9781-8347370E0A62}"/>
              </a:ext>
            </a:extLst>
          </p:cNvPr>
          <p:cNvSpPr/>
          <p:nvPr/>
        </p:nvSpPr>
        <p:spPr>
          <a:xfrm rot="10800000">
            <a:off x="2259969" y="1382584"/>
            <a:ext cx="7777116" cy="296771"/>
          </a:xfrm>
          <a:prstGeom prst="rightArrow">
            <a:avLst/>
          </a:prstGeom>
          <a:solidFill>
            <a:srgbClr val="92D050"/>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6" name="Right Arrow 15">
            <a:extLst>
              <a:ext uri="{FF2B5EF4-FFF2-40B4-BE49-F238E27FC236}">
                <a16:creationId xmlns:a16="http://schemas.microsoft.com/office/drawing/2014/main" id="{6F19AFD7-F11C-6C47-B425-0B042E293C56}"/>
              </a:ext>
            </a:extLst>
          </p:cNvPr>
          <p:cNvSpPr/>
          <p:nvPr/>
        </p:nvSpPr>
        <p:spPr>
          <a:xfrm rot="16200000">
            <a:off x="7778229" y="3661371"/>
            <a:ext cx="4415001" cy="305390"/>
          </a:xfrm>
          <a:prstGeom prst="rightArrow">
            <a:avLst/>
          </a:prstGeom>
          <a:solidFill>
            <a:srgbClr val="FFFF00"/>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5" name="Right Arrow 14">
            <a:extLst>
              <a:ext uri="{FF2B5EF4-FFF2-40B4-BE49-F238E27FC236}">
                <a16:creationId xmlns:a16="http://schemas.microsoft.com/office/drawing/2014/main" id="{096C291B-CA93-EF44-AB12-0051E7D8FB2B}"/>
              </a:ext>
            </a:extLst>
          </p:cNvPr>
          <p:cNvSpPr/>
          <p:nvPr/>
        </p:nvSpPr>
        <p:spPr>
          <a:xfrm>
            <a:off x="2255550" y="5914448"/>
            <a:ext cx="7808255" cy="296771"/>
          </a:xfrm>
          <a:prstGeom prst="rightArrow">
            <a:avLst/>
          </a:prstGeom>
          <a:solidFill>
            <a:srgbClr val="FFFF00"/>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3" name="TextBox 22">
            <a:extLst>
              <a:ext uri="{FF2B5EF4-FFF2-40B4-BE49-F238E27FC236}">
                <a16:creationId xmlns:a16="http://schemas.microsoft.com/office/drawing/2014/main" id="{1D42340C-116A-B54A-BBFD-1AFCC245CE0C}"/>
              </a:ext>
            </a:extLst>
          </p:cNvPr>
          <p:cNvSpPr txBox="1"/>
          <p:nvPr/>
        </p:nvSpPr>
        <p:spPr>
          <a:xfrm>
            <a:off x="7483482" y="5361372"/>
            <a:ext cx="1044993" cy="307777"/>
          </a:xfrm>
          <a:prstGeom prst="rect">
            <a:avLst/>
          </a:prstGeom>
          <a:noFill/>
        </p:spPr>
        <p:txBody>
          <a:bodyPr wrap="square" rtlCol="0">
            <a:spAutoFit/>
          </a:bodyPr>
          <a:lstStyle/>
          <a:p>
            <a:r>
              <a:rPr lang="en-US" sz="1400">
                <a:latin typeface="Helvetica" pitchFamily="2" charset="0"/>
              </a:rPr>
              <a:t>As Lead</a:t>
            </a:r>
          </a:p>
        </p:txBody>
      </p:sp>
      <p:sp>
        <p:nvSpPr>
          <p:cNvPr id="24" name="TextBox 23">
            <a:extLst>
              <a:ext uri="{FF2B5EF4-FFF2-40B4-BE49-F238E27FC236}">
                <a16:creationId xmlns:a16="http://schemas.microsoft.com/office/drawing/2014/main" id="{815C1184-3167-EC41-8CF6-16C38DDC85B5}"/>
              </a:ext>
            </a:extLst>
          </p:cNvPr>
          <p:cNvSpPr txBox="1"/>
          <p:nvPr/>
        </p:nvSpPr>
        <p:spPr>
          <a:xfrm>
            <a:off x="5302894" y="5256448"/>
            <a:ext cx="917351" cy="307777"/>
          </a:xfrm>
          <a:prstGeom prst="rect">
            <a:avLst/>
          </a:prstGeom>
          <a:noFill/>
        </p:spPr>
        <p:txBody>
          <a:bodyPr wrap="square" rtlCol="0">
            <a:spAutoFit/>
          </a:bodyPr>
          <a:lstStyle/>
          <a:p>
            <a:r>
              <a:rPr lang="en-US" sz="1400">
                <a:latin typeface="Helvetica" pitchFamily="2" charset="0"/>
              </a:rPr>
              <a:t>As Trail</a:t>
            </a:r>
          </a:p>
        </p:txBody>
      </p:sp>
      <p:sp>
        <p:nvSpPr>
          <p:cNvPr id="25" name="Right Arrow 24">
            <a:extLst>
              <a:ext uri="{FF2B5EF4-FFF2-40B4-BE49-F238E27FC236}">
                <a16:creationId xmlns:a16="http://schemas.microsoft.com/office/drawing/2014/main" id="{F6457474-BE25-7241-91E7-446C7E67600B}"/>
              </a:ext>
            </a:extLst>
          </p:cNvPr>
          <p:cNvSpPr/>
          <p:nvPr/>
        </p:nvSpPr>
        <p:spPr>
          <a:xfrm>
            <a:off x="7138457" y="5243071"/>
            <a:ext cx="1869246" cy="22939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7B9743D1-598F-7D48-90BE-123469F429B7}"/>
              </a:ext>
            </a:extLst>
          </p:cNvPr>
          <p:cNvSpPr/>
          <p:nvPr/>
        </p:nvSpPr>
        <p:spPr>
          <a:xfrm rot="10800000">
            <a:off x="4566643" y="5113853"/>
            <a:ext cx="2223463" cy="229398"/>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C4FED01-BC58-114B-92D9-0BE5372EC762}"/>
              </a:ext>
            </a:extLst>
          </p:cNvPr>
          <p:cNvSpPr/>
          <p:nvPr/>
        </p:nvSpPr>
        <p:spPr>
          <a:xfrm>
            <a:off x="6692679" y="4799956"/>
            <a:ext cx="717473" cy="1061967"/>
          </a:xfrm>
          <a:prstGeom prst="ellipse">
            <a:avLst/>
          </a:prstGeom>
          <a:solidFill>
            <a:srgbClr val="FFFF00">
              <a:alpha val="43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8F303483-B358-EA44-8E41-3B18A8F46A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9387" y="4862425"/>
            <a:ext cx="916966" cy="916966"/>
          </a:xfrm>
          <a:prstGeom prst="rect">
            <a:avLst/>
          </a:prstGeom>
          <a:noFill/>
        </p:spPr>
      </p:pic>
      <p:sp>
        <p:nvSpPr>
          <p:cNvPr id="29" name="Right Triangle 28"/>
          <p:cNvSpPr/>
          <p:nvPr/>
        </p:nvSpPr>
        <p:spPr>
          <a:xfrm rot="5400000">
            <a:off x="4032047" y="-137354"/>
            <a:ext cx="4334299" cy="7716779"/>
          </a:xfrm>
          <a:prstGeom prst="rtTriangle">
            <a:avLst/>
          </a:prstGeom>
          <a:solidFill>
            <a:srgbClr val="CCFF99">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018399F-C063-234C-B440-A38BC849064A}"/>
              </a:ext>
            </a:extLst>
          </p:cNvPr>
          <p:cNvSpPr txBox="1"/>
          <p:nvPr/>
        </p:nvSpPr>
        <p:spPr>
          <a:xfrm>
            <a:off x="4495288" y="2133661"/>
            <a:ext cx="1007649" cy="307777"/>
          </a:xfrm>
          <a:prstGeom prst="rect">
            <a:avLst/>
          </a:prstGeom>
          <a:noFill/>
        </p:spPr>
        <p:txBody>
          <a:bodyPr wrap="square" rtlCol="0">
            <a:spAutoFit/>
          </a:bodyPr>
          <a:lstStyle/>
          <a:p>
            <a:r>
              <a:rPr lang="en-US" sz="1400">
                <a:latin typeface="Helvetica" pitchFamily="2" charset="0"/>
              </a:rPr>
              <a:t>As Lead</a:t>
            </a:r>
          </a:p>
        </p:txBody>
      </p:sp>
      <p:sp>
        <p:nvSpPr>
          <p:cNvPr id="18" name="TextBox 17">
            <a:extLst>
              <a:ext uri="{FF2B5EF4-FFF2-40B4-BE49-F238E27FC236}">
                <a16:creationId xmlns:a16="http://schemas.microsoft.com/office/drawing/2014/main" id="{D10BA440-F26C-F147-90A1-68B19B95B512}"/>
              </a:ext>
            </a:extLst>
          </p:cNvPr>
          <p:cNvSpPr txBox="1"/>
          <p:nvPr/>
        </p:nvSpPr>
        <p:spPr>
          <a:xfrm>
            <a:off x="6899816" y="2234950"/>
            <a:ext cx="917351" cy="307777"/>
          </a:xfrm>
          <a:prstGeom prst="rect">
            <a:avLst/>
          </a:prstGeom>
          <a:noFill/>
        </p:spPr>
        <p:txBody>
          <a:bodyPr wrap="square" rtlCol="0">
            <a:spAutoFit/>
          </a:bodyPr>
          <a:lstStyle/>
          <a:p>
            <a:r>
              <a:rPr lang="en-US" sz="1400">
                <a:latin typeface="Helvetica" pitchFamily="2" charset="0"/>
              </a:rPr>
              <a:t>As Trail</a:t>
            </a:r>
          </a:p>
        </p:txBody>
      </p:sp>
      <p:sp>
        <p:nvSpPr>
          <p:cNvPr id="19" name="Right Arrow 18">
            <a:extLst>
              <a:ext uri="{FF2B5EF4-FFF2-40B4-BE49-F238E27FC236}">
                <a16:creationId xmlns:a16="http://schemas.microsoft.com/office/drawing/2014/main" id="{F1211E6F-204E-0B4F-9034-9FF4D9CC6A88}"/>
              </a:ext>
            </a:extLst>
          </p:cNvPr>
          <p:cNvSpPr/>
          <p:nvPr/>
        </p:nvSpPr>
        <p:spPr>
          <a:xfrm rot="10800000">
            <a:off x="3955368" y="2023004"/>
            <a:ext cx="1869246" cy="22939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117A8C82-A99F-3E48-8321-D8D20647C0D6}"/>
              </a:ext>
            </a:extLst>
          </p:cNvPr>
          <p:cNvSpPr/>
          <p:nvPr/>
        </p:nvSpPr>
        <p:spPr>
          <a:xfrm>
            <a:off x="5939599" y="2120370"/>
            <a:ext cx="2399910" cy="229398"/>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C4FED01-BC58-114B-92D9-0BE5372EC762}"/>
              </a:ext>
            </a:extLst>
          </p:cNvPr>
          <p:cNvSpPr/>
          <p:nvPr/>
        </p:nvSpPr>
        <p:spPr>
          <a:xfrm>
            <a:off x="5620323" y="1802288"/>
            <a:ext cx="717473" cy="1061967"/>
          </a:xfrm>
          <a:prstGeom prst="ellipse">
            <a:avLst/>
          </a:prstGeom>
          <a:solidFill>
            <a:srgbClr val="00B050">
              <a:alpha val="43000"/>
            </a:srgb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F303483-B358-EA44-8E41-3B18A8F46A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7031" y="1864757"/>
            <a:ext cx="916966" cy="916966"/>
          </a:xfrm>
          <a:prstGeom prst="rect">
            <a:avLst/>
          </a:prstGeom>
        </p:spPr>
      </p:pic>
      <p:sp>
        <p:nvSpPr>
          <p:cNvPr id="30" name="Rounded Rectangle 29"/>
          <p:cNvSpPr/>
          <p:nvPr/>
        </p:nvSpPr>
        <p:spPr>
          <a:xfrm>
            <a:off x="4336377" y="3030482"/>
            <a:ext cx="3648173" cy="1721786"/>
          </a:xfrm>
          <a:prstGeom prst="roundRect">
            <a:avLst/>
          </a:prstGeom>
          <a:solidFill>
            <a:srgbClr val="5B9BD5">
              <a:alpha val="36078"/>
            </a:srgbClr>
          </a:solidFill>
          <a:ln>
            <a:solidFill>
              <a:srgbClr val="41719C">
                <a:alpha val="41176"/>
              </a:srgb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t>Shared Area</a:t>
            </a:r>
          </a:p>
        </p:txBody>
      </p:sp>
    </p:spTree>
    <p:extLst>
      <p:ext uri="{BB962C8B-B14F-4D97-AF65-F5344CB8AC3E}">
        <p14:creationId xmlns:p14="http://schemas.microsoft.com/office/powerpoint/2010/main" val="423470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16" grpId="0" animBg="1"/>
      <p:bldP spid="15" grpId="0" animBg="1"/>
      <p:bldP spid="23" grpId="0"/>
      <p:bldP spid="24" grpId="0"/>
      <p:bldP spid="25" grpId="0" animBg="1"/>
      <p:bldP spid="26" grpId="0" animBg="1"/>
      <p:bldP spid="27" grpId="0" animBg="1"/>
      <p:bldP spid="17" grpId="0"/>
      <p:bldP spid="18" grpId="0"/>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914781" y="1384426"/>
            <a:ext cx="8296019" cy="4568135"/>
            <a:chOff x="57403" y="1150756"/>
            <a:chExt cx="9047137" cy="4853589"/>
          </a:xfrm>
        </p:grpSpPr>
        <p:grpSp>
          <p:nvGrpSpPr>
            <p:cNvPr id="8" name="Group 7"/>
            <p:cNvGrpSpPr/>
            <p:nvPr/>
          </p:nvGrpSpPr>
          <p:grpSpPr>
            <a:xfrm>
              <a:off x="57403" y="2568076"/>
              <a:ext cx="2286000" cy="2293269"/>
              <a:chOff x="57403" y="2568076"/>
              <a:chExt cx="2286000" cy="2293269"/>
            </a:xfrm>
          </p:grpSpPr>
          <p:cxnSp>
            <p:nvCxnSpPr>
              <p:cNvPr id="39" name="Straight Connector 38"/>
              <p:cNvCxnSpPr/>
              <p:nvPr/>
            </p:nvCxnSpPr>
            <p:spPr>
              <a:xfrm flipV="1">
                <a:off x="1200403" y="2573643"/>
                <a:ext cx="0" cy="9144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190232" y="3946945"/>
                <a:ext cx="0" cy="9144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Arc 40"/>
              <p:cNvSpPr/>
              <p:nvPr/>
            </p:nvSpPr>
            <p:spPr>
              <a:xfrm>
                <a:off x="57403" y="2575345"/>
                <a:ext cx="2286000" cy="2286000"/>
              </a:xfrm>
              <a:prstGeom prst="arc">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srgbClr val="4F81BD"/>
                  </a:solidFill>
                  <a:latin typeface="Calibri"/>
                </a:endParaRPr>
              </a:p>
            </p:txBody>
          </p:sp>
          <p:sp>
            <p:nvSpPr>
              <p:cNvPr id="42" name="Arc 41"/>
              <p:cNvSpPr/>
              <p:nvPr/>
            </p:nvSpPr>
            <p:spPr>
              <a:xfrm rot="5400000">
                <a:off x="57403" y="2568076"/>
                <a:ext cx="2286000" cy="2286000"/>
              </a:xfrm>
              <a:prstGeom prst="arc">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srgbClr val="4F81BD"/>
                  </a:solidFill>
                  <a:latin typeface="Calibri"/>
                </a:endParaRPr>
              </a:p>
            </p:txBody>
          </p:sp>
          <p:cxnSp>
            <p:nvCxnSpPr>
              <p:cNvPr id="43" name="Straight Connector 42"/>
              <p:cNvCxnSpPr/>
              <p:nvPr/>
            </p:nvCxnSpPr>
            <p:spPr>
              <a:xfrm rot="2700000" flipV="1">
                <a:off x="1372005" y="3097798"/>
                <a:ext cx="0" cy="4572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8900000">
                <a:off x="1362048" y="3879990"/>
                <a:ext cx="0" cy="4572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Arc 44"/>
              <p:cNvSpPr/>
              <p:nvPr/>
            </p:nvSpPr>
            <p:spPr>
              <a:xfrm>
                <a:off x="521683" y="3066188"/>
                <a:ext cx="1337095" cy="1304314"/>
              </a:xfrm>
              <a:prstGeom prst="arc">
                <a:avLst>
                  <a:gd name="adj1" fmla="val 18038934"/>
                  <a:gd name="adj2"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srgbClr val="4F81BD"/>
                  </a:solidFill>
                  <a:latin typeface="Calibri"/>
                </a:endParaRPr>
              </a:p>
            </p:txBody>
          </p:sp>
          <p:sp>
            <p:nvSpPr>
              <p:cNvPr id="46" name="Arc 45"/>
              <p:cNvSpPr/>
              <p:nvPr/>
            </p:nvSpPr>
            <p:spPr>
              <a:xfrm flipV="1">
                <a:off x="521682" y="3030843"/>
                <a:ext cx="1337095" cy="1304314"/>
              </a:xfrm>
              <a:prstGeom prst="arc">
                <a:avLst>
                  <a:gd name="adj1" fmla="val 18038934"/>
                  <a:gd name="adj2"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srgbClr val="4F81BD"/>
                  </a:solidFill>
                  <a:latin typeface="Calibri"/>
                </a:endParaRPr>
              </a:p>
            </p:txBody>
          </p:sp>
          <p:cxnSp>
            <p:nvCxnSpPr>
              <p:cNvPr id="47" name="Straight Connector 46"/>
              <p:cNvCxnSpPr/>
              <p:nvPr/>
            </p:nvCxnSpPr>
            <p:spPr>
              <a:xfrm>
                <a:off x="1190232" y="3066188"/>
                <a:ext cx="9144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90229" y="4370502"/>
                <a:ext cx="9144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364345" y="4302828"/>
                <a:ext cx="45720" cy="9144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1350965" y="3030843"/>
                <a:ext cx="45709" cy="9144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815883" y="3716643"/>
                <a:ext cx="9144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609424" y="4138876"/>
                <a:ext cx="64008" cy="64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1782794" y="3445199"/>
                <a:ext cx="91440" cy="4284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745837" y="3955600"/>
                <a:ext cx="91440" cy="64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1654397" y="3241038"/>
                <a:ext cx="64008" cy="64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flipH="1">
              <a:off x="6818540" y="2568076"/>
              <a:ext cx="2286000" cy="2293269"/>
              <a:chOff x="57403" y="2568076"/>
              <a:chExt cx="2286000" cy="2293269"/>
            </a:xfrm>
          </p:grpSpPr>
          <p:cxnSp>
            <p:nvCxnSpPr>
              <p:cNvPr id="22" name="Straight Connector 21"/>
              <p:cNvCxnSpPr/>
              <p:nvPr/>
            </p:nvCxnSpPr>
            <p:spPr>
              <a:xfrm flipV="1">
                <a:off x="1200403" y="2573643"/>
                <a:ext cx="0" cy="9144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190232" y="3946945"/>
                <a:ext cx="0" cy="9144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a:off x="57403" y="2575345"/>
                <a:ext cx="2286000" cy="2286000"/>
              </a:xfrm>
              <a:prstGeom prst="arc">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srgbClr val="4F81BD"/>
                  </a:solidFill>
                  <a:latin typeface="Calibri"/>
                </a:endParaRPr>
              </a:p>
            </p:txBody>
          </p:sp>
          <p:sp>
            <p:nvSpPr>
              <p:cNvPr id="25" name="Arc 24"/>
              <p:cNvSpPr/>
              <p:nvPr/>
            </p:nvSpPr>
            <p:spPr>
              <a:xfrm rot="5400000">
                <a:off x="57403" y="2568076"/>
                <a:ext cx="2286000" cy="2286000"/>
              </a:xfrm>
              <a:prstGeom prst="arc">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srgbClr val="4F81BD"/>
                  </a:solidFill>
                  <a:latin typeface="Calibri"/>
                </a:endParaRPr>
              </a:p>
            </p:txBody>
          </p:sp>
          <p:cxnSp>
            <p:nvCxnSpPr>
              <p:cNvPr id="26" name="Straight Connector 25"/>
              <p:cNvCxnSpPr/>
              <p:nvPr/>
            </p:nvCxnSpPr>
            <p:spPr>
              <a:xfrm rot="2700000" flipV="1">
                <a:off x="1372005" y="3097798"/>
                <a:ext cx="0" cy="4572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8900000">
                <a:off x="1362048" y="3879990"/>
                <a:ext cx="0" cy="4572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Arc 27"/>
              <p:cNvSpPr/>
              <p:nvPr/>
            </p:nvSpPr>
            <p:spPr>
              <a:xfrm>
                <a:off x="521683" y="3066188"/>
                <a:ext cx="1337095" cy="1304314"/>
              </a:xfrm>
              <a:prstGeom prst="arc">
                <a:avLst>
                  <a:gd name="adj1" fmla="val 18038934"/>
                  <a:gd name="adj2"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srgbClr val="4F81BD"/>
                  </a:solidFill>
                  <a:latin typeface="Calibri"/>
                </a:endParaRPr>
              </a:p>
            </p:txBody>
          </p:sp>
          <p:sp>
            <p:nvSpPr>
              <p:cNvPr id="29" name="Arc 28"/>
              <p:cNvSpPr/>
              <p:nvPr/>
            </p:nvSpPr>
            <p:spPr>
              <a:xfrm flipV="1">
                <a:off x="521682" y="3030843"/>
                <a:ext cx="1337095" cy="1304314"/>
              </a:xfrm>
              <a:prstGeom prst="arc">
                <a:avLst>
                  <a:gd name="adj1" fmla="val 18038934"/>
                  <a:gd name="adj2"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srgbClr val="4F81BD"/>
                  </a:solidFill>
                  <a:latin typeface="Calibri"/>
                </a:endParaRPr>
              </a:p>
            </p:txBody>
          </p:sp>
          <p:cxnSp>
            <p:nvCxnSpPr>
              <p:cNvPr id="30" name="Straight Connector 29"/>
              <p:cNvCxnSpPr/>
              <p:nvPr/>
            </p:nvCxnSpPr>
            <p:spPr>
              <a:xfrm>
                <a:off x="1190232" y="3066188"/>
                <a:ext cx="9144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190229" y="4370502"/>
                <a:ext cx="9144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364345" y="4302828"/>
                <a:ext cx="45720" cy="9144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350965" y="3030843"/>
                <a:ext cx="45709" cy="9144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815883" y="3716643"/>
                <a:ext cx="9144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609424" y="4138876"/>
                <a:ext cx="64008" cy="64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782794" y="3445199"/>
                <a:ext cx="91440" cy="4284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745837" y="3955600"/>
                <a:ext cx="91440" cy="64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654397" y="3241038"/>
                <a:ext cx="64008" cy="64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458561" y="1150756"/>
              <a:ext cx="8229600" cy="4853589"/>
              <a:chOff x="458561" y="1150756"/>
              <a:chExt cx="8229600" cy="4853589"/>
            </a:xfrm>
          </p:grpSpPr>
          <p:sp>
            <p:nvSpPr>
              <p:cNvPr id="11" name="Rectangle 10"/>
              <p:cNvSpPr/>
              <p:nvPr/>
            </p:nvSpPr>
            <p:spPr>
              <a:xfrm>
                <a:off x="458561" y="1430643"/>
                <a:ext cx="8229600" cy="45720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srgbClr val="4F81BD"/>
                  </a:solidFill>
                  <a:latin typeface="Calibri"/>
                </a:endParaRPr>
              </a:p>
            </p:txBody>
          </p:sp>
          <p:cxnSp>
            <p:nvCxnSpPr>
              <p:cNvPr id="12" name="Straight Connector 11"/>
              <p:cNvCxnSpPr/>
              <p:nvPr/>
            </p:nvCxnSpPr>
            <p:spPr>
              <a:xfrm>
                <a:off x="5940647" y="1425076"/>
                <a:ext cx="0" cy="4572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197448" y="1432345"/>
                <a:ext cx="0" cy="4572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971803" y="3488043"/>
                <a:ext cx="457200" cy="4572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srgbClr val="4F81BD"/>
                  </a:solidFill>
                  <a:latin typeface="Calibri"/>
                </a:endParaRPr>
              </a:p>
            </p:txBody>
          </p:sp>
          <p:sp>
            <p:nvSpPr>
              <p:cNvPr id="15" name="Oval 14"/>
              <p:cNvSpPr/>
              <p:nvPr/>
            </p:nvSpPr>
            <p:spPr>
              <a:xfrm>
                <a:off x="7732940" y="3489745"/>
                <a:ext cx="457200" cy="4572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srgbClr val="4F81BD"/>
                  </a:solidFill>
                  <a:latin typeface="Calibri"/>
                </a:endParaRPr>
              </a:p>
            </p:txBody>
          </p:sp>
          <p:pic>
            <p:nvPicPr>
              <p:cNvPr id="16" name="Picture 15"/>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921204" y="3064486"/>
                <a:ext cx="1304314" cy="1304314"/>
              </a:xfrm>
              <a:prstGeom prst="ellipse">
                <a:avLst/>
              </a:prstGeom>
              <a:ln w="19050">
                <a:solidFill>
                  <a:schemeClr val="accent1"/>
                </a:solidFill>
              </a:ln>
            </p:spPr>
          </p:pic>
          <p:cxnSp>
            <p:nvCxnSpPr>
              <p:cNvPr id="17" name="Straight Connector 16"/>
              <p:cNvCxnSpPr/>
              <p:nvPr/>
            </p:nvCxnSpPr>
            <p:spPr>
              <a:xfrm>
                <a:off x="1210361" y="3602536"/>
                <a:ext cx="0" cy="22821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961540" y="3602536"/>
                <a:ext cx="0" cy="22821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921204" y="1156323"/>
                <a:ext cx="0" cy="27432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120777" y="1150756"/>
                <a:ext cx="0" cy="27432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573361" y="3482476"/>
                <a:ext cx="0" cy="4572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5" name="Right Triangle 4"/>
          <p:cNvSpPr/>
          <p:nvPr/>
        </p:nvSpPr>
        <p:spPr>
          <a:xfrm rot="5400000">
            <a:off x="3907679" y="31253"/>
            <a:ext cx="4296264" cy="7546355"/>
          </a:xfrm>
          <a:prstGeom prst="rtTriangle">
            <a:avLst/>
          </a:prstGeom>
          <a:solidFill>
            <a:srgbClr val="FFC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3" name="Rounded Rectangle 2"/>
          <p:cNvSpPr/>
          <p:nvPr/>
        </p:nvSpPr>
        <p:spPr>
          <a:xfrm>
            <a:off x="4010992" y="2691963"/>
            <a:ext cx="4103597" cy="2151555"/>
          </a:xfrm>
          <a:prstGeom prst="roundRect">
            <a:avLst/>
          </a:prstGeom>
          <a:solidFill>
            <a:srgbClr val="0070C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3600">
              <a:solidFill>
                <a:prstClr val="black"/>
              </a:solidFill>
              <a:latin typeface="Calibri"/>
            </a:endParaRPr>
          </a:p>
        </p:txBody>
      </p:sp>
      <p:pic>
        <p:nvPicPr>
          <p:cNvPr id="56" name="Picture 55">
            <a:extLst>
              <a:ext uri="{FF2B5EF4-FFF2-40B4-BE49-F238E27FC236}">
                <a16:creationId xmlns:a16="http://schemas.microsoft.com/office/drawing/2014/main" id="{0D1D2513-4F9A-7944-8D34-62FA956833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0432" y="4673907"/>
            <a:ext cx="1033645" cy="1033645"/>
          </a:xfrm>
          <a:prstGeom prst="rect">
            <a:avLst/>
          </a:prstGeom>
        </p:spPr>
      </p:pic>
      <p:pic>
        <p:nvPicPr>
          <p:cNvPr id="57" name="Picture 56">
            <a:extLst>
              <a:ext uri="{FF2B5EF4-FFF2-40B4-BE49-F238E27FC236}">
                <a16:creationId xmlns:a16="http://schemas.microsoft.com/office/drawing/2014/main" id="{8F303483-B358-EA44-8E41-3B18A8F46A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5610" y="1841587"/>
            <a:ext cx="1033645" cy="1033645"/>
          </a:xfrm>
          <a:prstGeom prst="rect">
            <a:avLst/>
          </a:prstGeom>
        </p:spPr>
      </p:pic>
      <p:sp>
        <p:nvSpPr>
          <p:cNvPr id="78" name="TextBox 77">
            <a:extLst>
              <a:ext uri="{FF2B5EF4-FFF2-40B4-BE49-F238E27FC236}">
                <a16:creationId xmlns:a16="http://schemas.microsoft.com/office/drawing/2014/main" id="{6018399F-C063-234C-B440-A38BC849064A}"/>
              </a:ext>
            </a:extLst>
          </p:cNvPr>
          <p:cNvSpPr txBox="1"/>
          <p:nvPr/>
        </p:nvSpPr>
        <p:spPr>
          <a:xfrm>
            <a:off x="2377094" y="1722212"/>
            <a:ext cx="2379013" cy="666977"/>
          </a:xfrm>
          <a:prstGeom prst="rect">
            <a:avLst/>
          </a:prstGeom>
          <a:solidFill>
            <a:schemeClr val="accent1">
              <a:lumMod val="75000"/>
            </a:schemeClr>
          </a:solidFill>
        </p:spPr>
        <p:txBody>
          <a:bodyPr wrap="square" rtlCol="0">
            <a:spAutoFit/>
          </a:bodyPr>
          <a:lstStyle/>
          <a:p>
            <a:pPr algn="ctr" defTabSz="1219170"/>
            <a:r>
              <a:rPr lang="en-US" sz="1867">
                <a:solidFill>
                  <a:prstClr val="white"/>
                </a:solidFill>
                <a:latin typeface="Helvetica" pitchFamily="2" charset="0"/>
              </a:rPr>
              <a:t>Counts players from both teams</a:t>
            </a:r>
          </a:p>
        </p:txBody>
      </p:sp>
      <p:sp>
        <p:nvSpPr>
          <p:cNvPr id="65" name="TextBox 64">
            <a:extLst>
              <a:ext uri="{FF2B5EF4-FFF2-40B4-BE49-F238E27FC236}">
                <a16:creationId xmlns:a16="http://schemas.microsoft.com/office/drawing/2014/main" id="{D093B2FB-4970-0049-955A-64DCF947BE83}"/>
              </a:ext>
            </a:extLst>
          </p:cNvPr>
          <p:cNvSpPr txBox="1"/>
          <p:nvPr/>
        </p:nvSpPr>
        <p:spPr>
          <a:xfrm>
            <a:off x="7355302" y="5029973"/>
            <a:ext cx="2379013" cy="666977"/>
          </a:xfrm>
          <a:prstGeom prst="rect">
            <a:avLst/>
          </a:prstGeom>
          <a:solidFill>
            <a:srgbClr val="C8102E"/>
          </a:solidFill>
        </p:spPr>
        <p:txBody>
          <a:bodyPr wrap="square" rtlCol="0">
            <a:spAutoFit/>
          </a:bodyPr>
          <a:lstStyle/>
          <a:p>
            <a:pPr algn="ctr" defTabSz="1219170"/>
            <a:r>
              <a:rPr lang="en-US" sz="1867">
                <a:solidFill>
                  <a:prstClr val="white"/>
                </a:solidFill>
                <a:latin typeface="Helvetica" pitchFamily="2" charset="0"/>
              </a:rPr>
              <a:t>Administers opening draw</a:t>
            </a:r>
          </a:p>
        </p:txBody>
      </p:sp>
      <p:sp>
        <p:nvSpPr>
          <p:cNvPr id="59" name="TextBox 58">
            <a:extLst>
              <a:ext uri="{FF2B5EF4-FFF2-40B4-BE49-F238E27FC236}">
                <a16:creationId xmlns:a16="http://schemas.microsoft.com/office/drawing/2014/main" id="{66539B3D-4611-41CD-ADBA-5412FF05C8C0}"/>
              </a:ext>
            </a:extLst>
          </p:cNvPr>
          <p:cNvSpPr txBox="1"/>
          <p:nvPr/>
        </p:nvSpPr>
        <p:spPr>
          <a:xfrm>
            <a:off x="612531" y="100174"/>
            <a:ext cx="8994312" cy="938719"/>
          </a:xfrm>
          <a:prstGeom prst="rect">
            <a:avLst/>
          </a:prstGeom>
          <a:noFill/>
        </p:spPr>
        <p:txBody>
          <a:bodyPr wrap="square" rtlCol="0">
            <a:spAutoFit/>
          </a:bodyPr>
          <a:lstStyle/>
          <a:p>
            <a:r>
              <a:rPr lang="en-US" sz="5500" b="1" spc="300">
                <a:solidFill>
                  <a:srgbClr val="00205B"/>
                </a:solidFill>
                <a:latin typeface="Alt Gothic Comp ATF" panose="020B0608040502040204" pitchFamily="34" charset="77"/>
              </a:rPr>
              <a:t>Areas of Responsibility- the Draw</a:t>
            </a:r>
          </a:p>
        </p:txBody>
      </p:sp>
    </p:spTree>
    <p:extLst>
      <p:ext uri="{BB962C8B-B14F-4D97-AF65-F5344CB8AC3E}">
        <p14:creationId xmlns:p14="http://schemas.microsoft.com/office/powerpoint/2010/main" val="115356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500"/>
                                  </p:stCondLst>
                                  <p:childTnLst>
                                    <p:set>
                                      <p:cBhvr>
                                        <p:cTn id="6" dur="1" fill="hold">
                                          <p:stCondLst>
                                            <p:cond delay="0"/>
                                          </p:stCondLst>
                                        </p:cTn>
                                        <p:tgtEl>
                                          <p:spTgt spid="78"/>
                                        </p:tgtEl>
                                        <p:attrNameLst>
                                          <p:attrName>style.visibility</p:attrName>
                                        </p:attrNameLst>
                                      </p:cBhvr>
                                      <p:to>
                                        <p:strVal val="visible"/>
                                      </p:to>
                                    </p:set>
                                    <p:animEffect transition="in" filter="blinds(horizontal)">
                                      <p:cBhvr>
                                        <p:cTn id="7" dur="500"/>
                                        <p:tgtEl>
                                          <p:spTgt spid="78"/>
                                        </p:tgtEl>
                                      </p:cBhvr>
                                    </p:animEffect>
                                  </p:childTnLst>
                                </p:cTn>
                              </p:par>
                              <p:par>
                                <p:cTn id="8" presetID="3" presetClass="entr" presetSubtype="10" fill="hold" grpId="0" nodeType="withEffect">
                                  <p:stCondLst>
                                    <p:cond delay="3000"/>
                                  </p:stCondLst>
                                  <p:childTnLst>
                                    <p:set>
                                      <p:cBhvr>
                                        <p:cTn id="9" dur="1" fill="hold">
                                          <p:stCondLst>
                                            <p:cond delay="0"/>
                                          </p:stCondLst>
                                        </p:cTn>
                                        <p:tgtEl>
                                          <p:spTgt spid="65"/>
                                        </p:tgtEl>
                                        <p:attrNameLst>
                                          <p:attrName>style.visibility</p:attrName>
                                        </p:attrNameLst>
                                      </p:cBhvr>
                                      <p:to>
                                        <p:strVal val="visible"/>
                                      </p:to>
                                    </p:set>
                                    <p:animEffect transition="in" filter="blinds(horizontal)">
                                      <p:cBhvr>
                                        <p:cTn id="1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6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omens ODP Template - 2023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278E3B03E5CFB4C9D9FF9D7A47D9477" ma:contentTypeVersion="13" ma:contentTypeDescription="Create a new document." ma:contentTypeScope="" ma:versionID="73c07635008193338341b95fbe0e0616">
  <xsd:schema xmlns:xsd="http://www.w3.org/2001/XMLSchema" xmlns:xs="http://www.w3.org/2001/XMLSchema" xmlns:p="http://schemas.microsoft.com/office/2006/metadata/properties" xmlns:ns2="099ff6c4-95a7-4a5a-8baf-c3dd76082624" xmlns:ns3="c6218dcc-f06c-44ff-a9bf-2cb8a2baea82" targetNamespace="http://schemas.microsoft.com/office/2006/metadata/properties" ma:root="true" ma:fieldsID="6dd7e92b55da2a23dcda1214f36800da" ns2:_="" ns3:_="">
    <xsd:import namespace="099ff6c4-95a7-4a5a-8baf-c3dd76082624"/>
    <xsd:import namespace="c6218dcc-f06c-44ff-a9bf-2cb8a2baea8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9ff6c4-95a7-4a5a-8baf-c3dd760826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6218dcc-f06c-44ff-a9bf-2cb8a2baea8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e81e2b3-d213-44ce-952f-7d23d4b9695b}" ma:internalName="TaxCatchAll" ma:showField="CatchAllData" ma:web="c6218dcc-f06c-44ff-a9bf-2cb8a2baea8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99ff6c4-95a7-4a5a-8baf-c3dd76082624">
      <Terms xmlns="http://schemas.microsoft.com/office/infopath/2007/PartnerControls"/>
    </lcf76f155ced4ddcb4097134ff3c332f>
    <TaxCatchAll xmlns="c6218dcc-f06c-44ff-a9bf-2cb8a2baea82" xsi:nil="true"/>
  </documentManagement>
</p:properties>
</file>

<file path=customXml/itemProps1.xml><?xml version="1.0" encoding="utf-8"?>
<ds:datastoreItem xmlns:ds="http://schemas.openxmlformats.org/officeDocument/2006/customXml" ds:itemID="{BA57BD7D-1B2A-4460-8BC7-D347C66110BA}">
  <ds:schemaRefs>
    <ds:schemaRef ds:uri="http://schemas.microsoft.com/sharepoint/v3/contenttype/forms"/>
  </ds:schemaRefs>
</ds:datastoreItem>
</file>

<file path=customXml/itemProps2.xml><?xml version="1.0" encoding="utf-8"?>
<ds:datastoreItem xmlns:ds="http://schemas.openxmlformats.org/officeDocument/2006/customXml" ds:itemID="{15530D31-F07C-4606-A4FE-370F410EF1E2}"/>
</file>

<file path=customXml/itemProps3.xml><?xml version="1.0" encoding="utf-8"?>
<ds:datastoreItem xmlns:ds="http://schemas.openxmlformats.org/officeDocument/2006/customXml" ds:itemID="{165E185A-0405-4A20-BECF-0E4BABEC212F}">
  <ds:schemaRefs>
    <ds:schemaRef ds:uri="http://purl.org/dc/terms/"/>
    <ds:schemaRef ds:uri="http://schemas.microsoft.com/office/2006/documentManagement/types"/>
    <ds:schemaRef ds:uri="http://www.w3.org/XML/1998/namespace"/>
    <ds:schemaRef ds:uri="http://purl.org/dc/elements/1.1/"/>
    <ds:schemaRef ds:uri="http://purl.org/dc/dcmitype/"/>
    <ds:schemaRef ds:uri="http://schemas.microsoft.com/office/infopath/2007/PartnerControls"/>
    <ds:schemaRef ds:uri="http://schemas.openxmlformats.org/package/2006/metadata/core-properties"/>
    <ds:schemaRef ds:uri="91965e93-ae8c-442d-9ec4-149738af66dd"/>
    <ds:schemaRef ds:uri="f4bcc57d-5958-4083-8f93-a1c6c20683a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Womens ODP Template - 2023 (1)</Template>
  <TotalTime>23</TotalTime>
  <Words>5796</Words>
  <Application>Microsoft Macintosh PowerPoint</Application>
  <PresentationFormat>Widescreen</PresentationFormat>
  <Paragraphs>788</Paragraphs>
  <Slides>63</Slides>
  <Notes>58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63</vt:i4>
      </vt:variant>
    </vt:vector>
  </HeadingPairs>
  <TitlesOfParts>
    <vt:vector size="77" baseType="lpstr">
      <vt:lpstr>Helvetica</vt:lpstr>
      <vt:lpstr>Obvia Wide</vt:lpstr>
      <vt:lpstr>Arial</vt:lpstr>
      <vt:lpstr>Alt Gothic Comp ATF Blk</vt:lpstr>
      <vt:lpstr>Tahoma</vt:lpstr>
      <vt:lpstr>Alt Gothic Comp ATF</vt:lpstr>
      <vt:lpstr>Book Antiqua</vt:lpstr>
      <vt:lpstr>Obvia</vt:lpstr>
      <vt:lpstr>Montserrat</vt:lpstr>
      <vt:lpstr>Calibri Light</vt:lpstr>
      <vt:lpstr>Calibri</vt:lpstr>
      <vt:lpstr>Wingdings</vt:lpstr>
      <vt:lpstr>Century</vt:lpstr>
      <vt:lpstr>Womens ODP Template - 2023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Brush, Liz</cp:lastModifiedBy>
  <cp:revision>3</cp:revision>
  <dcterms:created xsi:type="dcterms:W3CDTF">2021-08-11T16:38:25Z</dcterms:created>
  <dcterms:modified xsi:type="dcterms:W3CDTF">2023-10-25T19:33:00Z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0x010100C278E3B03E5CFB4C9D9FF9D7A47D9477</vt:lpwstr>
  </property>
</Properties>
</file>