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comments/modernComment_172_7B7A1502.xml" ContentType="application/vnd.ms-powerpoint.comments+xml"/>
  <Override PartName="/ppt/notesSlides/notesSlide3.xml" ContentType="application/vnd.openxmlformats-officedocument.presentationml.notesSlide+xml"/>
  <Override PartName="/ppt/comments/modernComment_1B5_6810613B.xml" ContentType="application/vnd.ms-powerpoint.comments+xml"/>
  <Override PartName="/ppt/notesSlides/notesSlide4.xml" ContentType="application/vnd.openxmlformats-officedocument.presentationml.notesSlide+xml"/>
  <Override PartName="/ppt/comments/modernComment_1B6_B7537F2.xml" ContentType="application/vnd.ms-powerpoint.comment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comments/modernComment_178_FD0452FF.xml" ContentType="application/vnd.ms-powerpoint.comments+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comments/modernComment_1B1_D7AEDD.xml" ContentType="application/vnd.ms-powerpoint.comments+xml"/>
  <Override PartName="/ppt/tags/tag11.xml" ContentType="application/vnd.openxmlformats-officedocument.presentationml.tags+xml"/>
  <Override PartName="/ppt/notesSlides/notesSlide10.xml" ContentType="application/vnd.openxmlformats-officedocument.presentationml.notesSlide+xml"/>
  <Override PartName="/ppt/comments/modernComment_1B2_331D978.xml" ContentType="application/vnd.ms-powerpoint.comments+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B7_409B3FD1.xml" ContentType="application/vnd.ms-powerpoint.comments+xml"/>
  <Override PartName="/ppt/tags/tag13.xml" ContentType="application/vnd.openxmlformats-officedocument.presentationml.tags+xml"/>
  <Override PartName="/ppt/notesSlides/notesSlide13.xml" ContentType="application/vnd.openxmlformats-officedocument.presentationml.notesSlide+xml"/>
  <Override PartName="/ppt/comments/modernComment_174_F9329751.xml" ContentType="application/vnd.ms-powerpoint.comments+xml"/>
  <Override PartName="/ppt/tags/tag14.xml" ContentType="application/vnd.openxmlformats-officedocument.presentationml.tags+xml"/>
  <Override PartName="/ppt/notesSlides/notesSlide14.xml" ContentType="application/vnd.openxmlformats-officedocument.presentationml.notesSlide+xml"/>
  <Override PartName="/ppt/comments/modernComment_1B9_36E39E8C.xml" ContentType="application/vnd.ms-powerpoint.comments+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2"/>
  </p:notesMasterIdLst>
  <p:handoutMasterIdLst>
    <p:handoutMasterId r:id="rId23"/>
  </p:handoutMasterIdLst>
  <p:sldIdLst>
    <p:sldId id="256" r:id="rId5"/>
    <p:sldId id="370" r:id="rId6"/>
    <p:sldId id="437" r:id="rId7"/>
    <p:sldId id="438" r:id="rId8"/>
    <p:sldId id="373" r:id="rId9"/>
    <p:sldId id="272" r:id="rId10"/>
    <p:sldId id="376" r:id="rId11"/>
    <p:sldId id="432" r:id="rId12"/>
    <p:sldId id="433" r:id="rId13"/>
    <p:sldId id="434" r:id="rId14"/>
    <p:sldId id="435" r:id="rId15"/>
    <p:sldId id="439" r:id="rId16"/>
    <p:sldId id="372" r:id="rId17"/>
    <p:sldId id="441" r:id="rId18"/>
    <p:sldId id="442" r:id="rId19"/>
    <p:sldId id="406" r:id="rId20"/>
    <p:sldId id="414" r:id="rId21"/>
  </p:sldIdLst>
  <p:sldSz cx="12192000" cy="6858000"/>
  <p:notesSz cx="6858000" cy="9144000"/>
  <p:embeddedFontLst>
    <p:embeddedFont>
      <p:font typeface="Alt Gothic Comp ATF" panose="020B0608040502040204" pitchFamily="34" charset="77"/>
      <p:regular r:id="rId24"/>
      <p:bold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Montserrat" pitchFamily="2" charset="77"/>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FCE318-12F9-4F0B-6FD7-8574B24DCA06}" name="Kristy Sligar" initials="KS" userId="abbc4e7505279a3a" providerId="Windows Live"/>
  <p188:author id="{5E7F8136-BB9A-8F20-EF1E-6BE21E353F52}" name="Tsering Short" initials="TS" userId="8f892eeefea9fca1"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en Blaine" initials="KB" lastIdx="1" clrIdx="0">
    <p:extLst>
      <p:ext uri="{19B8F6BF-5375-455C-9EA6-DF929625EA0E}">
        <p15:presenceInfo xmlns:p15="http://schemas.microsoft.com/office/powerpoint/2012/main" userId="7a7ee4a84c2fe55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FF0000"/>
    <a:srgbClr val="FF3300"/>
    <a:srgbClr val="97999B"/>
    <a:srgbClr val="53565A"/>
    <a:srgbClr val="00205B"/>
    <a:srgbClr val="C810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154"/>
    <p:restoredTop sz="71565" autoAdjust="0"/>
  </p:normalViewPr>
  <p:slideViewPr>
    <p:cSldViewPr snapToGrid="0">
      <p:cViewPr varScale="1">
        <p:scale>
          <a:sx n="90" d="100"/>
          <a:sy n="90" d="100"/>
        </p:scale>
        <p:origin x="1112" y="1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11.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s>
</file>

<file path=ppt/comments/modernComment_172_7B7A1502.xml><?xml version="1.0" encoding="utf-8"?>
<p188:cmLst xmlns:a="http://schemas.openxmlformats.org/drawingml/2006/main" xmlns:r="http://schemas.openxmlformats.org/officeDocument/2006/relationships" xmlns:p188="http://schemas.microsoft.com/office/powerpoint/2018/8/main">
  <p188:cm id="{EB650B0F-3B88-EF4C-B188-E81628CDEAB4}" authorId="{5E7F8136-BB9A-8F20-EF1E-6BE21E353F52}" status="resolved" created="2023-10-06T05:47:06.230" complete="100000">
    <pc:sldMkLst xmlns:pc="http://schemas.microsoft.com/office/powerpoint/2013/main/command">
      <pc:docMk/>
      <pc:sldMk cId="2071598338" sldId="370"/>
    </pc:sldMkLst>
    <p188:replyLst>
      <p188:reply id="{D1F21B77-0F50-45A2-8557-F2169DD5DC00}" authorId="{1EFCE318-12F9-4F0B-6FD7-8574B24DCA06}" created="2023-10-18T22:53:01.508">
        <p188:txBody>
          <a:bodyPr/>
          <a:lstStyle/>
          <a:p>
            <a:r>
              <a:rPr lang="en-US"/>
              <a:t>Changed arrow</a:t>
            </a:r>
          </a:p>
        </p188:txBody>
      </p188:reply>
    </p188:replyLst>
    <p188:txBody>
      <a:bodyPr/>
      <a:lstStyle/>
      <a:p>
        <a:r>
          <a:rPr lang="en-US"/>
          <a:t>The RL measurement starts from the Goal Line, so I can correct the diagram (it shows from the end line) if you are cool with that.</a:t>
        </a:r>
      </a:p>
    </p188:txBody>
    <p188:extLst>
      <p:ext xmlns:p="http://schemas.openxmlformats.org/presentationml/2006/main" uri="{57CB4572-C831-44C2-8A1C-0ADB6CCDFE69}">
        <p223:reactions xmlns:p223="http://schemas.microsoft.com/office/powerpoint/2022/03/main">
          <p223:rxn type="👍">
            <p223:instance time="2023-10-18T22:52:47.932" authorId="{1EFCE318-12F9-4F0B-6FD7-8574B24DCA06}"/>
          </p223:rxn>
        </p223:reactions>
      </p:ext>
    </p188:extLst>
  </p188:cm>
  <p188:cm id="{E406D599-36A7-A04B-A9A1-247EA0607950}" authorId="{5E7F8136-BB9A-8F20-EF1E-6BE21E353F52}" status="resolved" created="2023-10-06T06:09:16.963" complete="100000">
    <pc:sldMkLst xmlns:pc="http://schemas.microsoft.com/office/powerpoint/2013/main/command">
      <pc:docMk/>
      <pc:sldMk cId="2071598338" sldId="370"/>
    </pc:sldMkLst>
    <p188:replyLst>
      <p188:reply id="{C6B0ADC2-A134-4C50-A720-5BB0D6546B69}" authorId="{1EFCE318-12F9-4F0B-6FD7-8574B24DCA06}" created="2023-10-18T22:53:32.105">
        <p188:txBody>
          <a:bodyPr/>
          <a:lstStyle/>
          <a:p>
            <a:r>
              <a:rPr lang="en-US"/>
              <a:t>Yes . . I agree on the confusion</a:t>
            </a:r>
          </a:p>
        </p188:txBody>
      </p188:reply>
    </p188:replyLst>
    <p188:txBody>
      <a:bodyPr/>
      <a:lstStyle/>
      <a:p>
        <a:r>
          <a:rPr lang="en-US"/>
          <a:t>I have always felt that the above and below references are prone to confusion.  If they must be used, I have edited the “below” definition to specifically reference the end that the ball is in.  Just to clarify. Because independent of that reference tied to where the ball is, above/below alone doesn’t really explain where.
  </a:t>
        </a:r>
      </a:p>
    </p188:txBody>
    <p188:extLst>
      <p:ext xmlns:p="http://schemas.openxmlformats.org/presentationml/2006/main" uri="{57CB4572-C831-44C2-8A1C-0ADB6CCDFE69}">
        <p223:reactions xmlns:p223="http://schemas.microsoft.com/office/powerpoint/2022/03/main">
          <p223:rxn type="👍">
            <p223:instance time="2023-10-18T22:53:20.805" authorId="{1EFCE318-12F9-4F0B-6FD7-8574B24DCA06}"/>
          </p223:rxn>
        </p223:reactions>
      </p:ext>
    </p188:extLst>
  </p188:cm>
  <p188:cm id="{C3D0774E-26A8-A441-96DB-B7AC0F10299A}" authorId="{5E7F8136-BB9A-8F20-EF1E-6BE21E353F52}" status="resolved" created="2023-10-06T06:22:17.674" complete="100000">
    <pc:sldMkLst xmlns:pc="http://schemas.microsoft.com/office/powerpoint/2013/main/command">
      <pc:docMk/>
      <pc:sldMk cId="2071598338" sldId="370"/>
    </pc:sldMkLst>
    <p188:txBody>
      <a:bodyPr/>
      <a:lstStyle/>
      <a:p>
        <a:r>
          <a:rPr lang="en-US"/>
          <a:t>I put asterisks in the Presenter’s Notes where I added / changed something.</a:t>
        </a:r>
      </a:p>
    </p188:txBody>
  </p188:cm>
</p188:cmLst>
</file>

<file path=ppt/comments/modernComment_174_F9329751.xml><?xml version="1.0" encoding="utf-8"?>
<p188:cmLst xmlns:a="http://schemas.openxmlformats.org/drawingml/2006/main" xmlns:r="http://schemas.openxmlformats.org/officeDocument/2006/relationships" xmlns:p188="http://schemas.microsoft.com/office/powerpoint/2018/8/main">
  <p188:cm id="{15BABA34-57C8-D744-86E3-63D28B03094F}" authorId="{5E7F8136-BB9A-8F20-EF1E-6BE21E353F52}" status="resolved" created="2023-10-06T07:29:24.369" complete="100000">
    <pc:sldMkLst xmlns:pc="http://schemas.microsoft.com/office/powerpoint/2013/main/command">
      <pc:docMk/>
      <pc:sldMk cId="4180842321" sldId="372"/>
    </pc:sldMkLst>
    <p188:txBody>
      <a:bodyPr/>
      <a:lstStyle/>
      <a:p>
        <a:r>
          <a:rPr lang="en-US"/>
          <a:t>In the presenter’s notes: might want to indicate that the rule doesn’t force a team to always play 4 back - - they could have fewer. </a:t>
        </a:r>
      </a:p>
    </p188:txBody>
  </p188:cm>
  <p188:cm id="{412D8685-028B-6E49-B4B7-A8AC20E81944}" authorId="{5E7F8136-BB9A-8F20-EF1E-6BE21E353F52}" status="resolved" created="2023-10-06T07:38:13.255" complete="100000">
    <pc:sldMkLst xmlns:pc="http://schemas.microsoft.com/office/powerpoint/2013/main/command">
      <pc:docMk/>
      <pc:sldMk cId="4180842321" sldId="372"/>
    </pc:sldMkLst>
    <p188:replyLst>
      <p188:reply id="{8812E4E7-B522-4EC9-B9C0-5E0FBD8C39A4}" authorId="{1EFCE318-12F9-4F0B-6FD7-8574B24DCA06}" created="2023-10-19T00:14:26.252">
        <p188:txBody>
          <a:bodyPr/>
          <a:lstStyle/>
          <a:p>
            <a:r>
              <a:rPr lang="en-US"/>
              <a:t>Ha ha</a:t>
            </a:r>
          </a:p>
        </p188:txBody>
      </p188:reply>
    </p188:replyLst>
    <p188:txBody>
      <a:bodyPr/>
      <a:lstStyle/>
      <a:p>
        <a:r>
          <a:rPr lang="en-US"/>
          <a:t>I made the red colored team light orange so it didn’t make my eyes bleed </a:t>
        </a:r>
      </a:p>
    </p188:txBody>
    <p188:extLst>
      <p:ext xmlns:p="http://schemas.openxmlformats.org/presentationml/2006/main" uri="{57CB4572-C831-44C2-8A1C-0ADB6CCDFE69}">
        <p223:reactions xmlns:p223="http://schemas.microsoft.com/office/powerpoint/2022/03/main">
          <p223:rxn type="👍">
            <p223:instance time="2023-10-19T00:14:27.404" authorId="{1EFCE318-12F9-4F0B-6FD7-8574B24DCA06}"/>
          </p223:rxn>
        </p223:reactions>
      </p:ext>
    </p188:extLst>
  </p188:cm>
</p188:cmLst>
</file>

<file path=ppt/comments/modernComment_178_FD0452FF.xml><?xml version="1.0" encoding="utf-8"?>
<p188:cmLst xmlns:a="http://schemas.openxmlformats.org/drawingml/2006/main" xmlns:r="http://schemas.openxmlformats.org/officeDocument/2006/relationships" xmlns:p188="http://schemas.microsoft.com/office/powerpoint/2018/8/main">
  <p188:cm id="{28B0329C-37FE-A049-849A-FECA1245D6E9}" authorId="{5E7F8136-BB9A-8F20-EF1E-6BE21E353F52}" status="resolved" created="2023-10-06T07:00:44.597" complete="100000">
    <pc:sldMkLst xmlns:pc="http://schemas.microsoft.com/office/powerpoint/2013/main/command">
      <pc:docMk/>
      <pc:sldMk cId="4244919039" sldId="376"/>
    </pc:sldMkLst>
    <p188:replyLst>
      <p188:reply id="{2BB6FB16-BB75-4025-AC4C-B136D84BDCAF}" authorId="{1EFCE318-12F9-4F0B-6FD7-8574B24DCA06}" created="2023-10-18T23:18:54.959">
        <p188:txBody>
          <a:bodyPr/>
          <a:lstStyle/>
          <a:p>
            <a:r>
              <a:rPr lang="en-US"/>
              <a:t>Okay . . Think I fixed</a:t>
            </a:r>
          </a:p>
        </p188:txBody>
      </p188:reply>
    </p188:replyLst>
    <p188:txBody>
      <a:bodyPr/>
      <a:lstStyle/>
      <a:p>
        <a:r>
          <a:rPr lang="en-US"/>
          <a:t>It looks like X (defense) was in violation, then O shoots on her same color Goalie!  Also, if X is in violation as defense, I don’t see how they had too many folks (counting X there are 7 field players and one goalie, albeit wearing the wrong color). We should add another X if the idea is that they are Offside?</a:t>
        </a:r>
      </a:p>
    </p188:txBody>
  </p188:cm>
</p188:cmLst>
</file>

<file path=ppt/comments/modernComment_1B1_D7AEDD.xml><?xml version="1.0" encoding="utf-8"?>
<p188:cmLst xmlns:a="http://schemas.openxmlformats.org/drawingml/2006/main" xmlns:r="http://schemas.openxmlformats.org/officeDocument/2006/relationships" xmlns:p188="http://schemas.microsoft.com/office/powerpoint/2018/8/main">
  <p188:cm id="{16A282C8-CED1-504E-AF31-2072A207A397}" authorId="{5E7F8136-BB9A-8F20-EF1E-6BE21E353F52}" status="resolved" created="2023-10-06T07:04:07.180" complete="100000">
    <pc:sldMkLst xmlns:pc="http://schemas.microsoft.com/office/powerpoint/2013/main/command">
      <pc:docMk/>
      <pc:sldMk cId="14135005" sldId="433"/>
    </pc:sldMkLst>
    <p188:replyLst>
      <p188:reply id="{708A6635-1DE2-4B31-AF35-FF619A3560CB}" authorId="{1EFCE318-12F9-4F0B-6FD7-8574B24DCA06}" created="2023-10-18T23:42:30.070">
        <p188:txBody>
          <a:bodyPr/>
          <a:lstStyle/>
          <a:p>
            <a:r>
              <a:rPr lang="en-US"/>
              <a:t>fixed</a:t>
            </a:r>
          </a:p>
        </p188:txBody>
      </p188:reply>
    </p188:replyLst>
    <p188:txBody>
      <a:bodyPr/>
      <a:lstStyle/>
      <a:p>
        <a:r>
          <a:rPr lang="en-US"/>
          <a:t>Title: OFFENSE</a:t>
        </a:r>
      </a:p>
    </p188:txBody>
    <p188:extLst>
      <p:ext xmlns:p="http://schemas.openxmlformats.org/presentationml/2006/main" uri="{57CB4572-C831-44C2-8A1C-0ADB6CCDFE69}">
        <p223:reactions xmlns:p223="http://schemas.microsoft.com/office/powerpoint/2022/03/main">
          <p223:rxn type="👍">
            <p223:instance time="2023-10-18T23:42:26.217" authorId="{1EFCE318-12F9-4F0B-6FD7-8574B24DCA06}"/>
          </p223:rxn>
        </p223:reactions>
      </p:ext>
    </p188:extLst>
  </p188:cm>
  <p188:cm id="{5B6D0A9E-6009-D34C-8D8A-C9EC2C539D0B}" authorId="{5E7F8136-BB9A-8F20-EF1E-6BE21E353F52}" status="resolved" created="2023-10-06T07:05:20.421" complete="100000">
    <ac:deMkLst xmlns:ac="http://schemas.microsoft.com/office/drawing/2013/main/command">
      <pc:docMk xmlns:pc="http://schemas.microsoft.com/office/powerpoint/2013/main/command"/>
      <pc:sldMk xmlns:pc="http://schemas.microsoft.com/office/powerpoint/2013/main/command" cId="14135005" sldId="433"/>
      <ac:spMk id="2" creationId="{4667FE6D-16B4-AC27-D081-2FD99B9D9F8E}"/>
    </ac:deMkLst>
    <p188:replyLst>
      <p188:reply id="{34916C9C-9515-439A-A8C1-DD34513F177C}" authorId="{1EFCE318-12F9-4F0B-6FD7-8574B24DCA06}" created="2023-10-18T23:42:24.675">
        <p188:txBody>
          <a:bodyPr/>
          <a:lstStyle/>
          <a:p>
            <a:r>
              <a:rPr lang="en-US"/>
              <a:t>fixed</a:t>
            </a:r>
          </a:p>
        </p188:txBody>
      </p188:reply>
    </p188:replyLst>
    <p188:txBody>
      <a:bodyPr/>
      <a:lstStyle/>
      <a:p>
        <a:r>
          <a:rPr lang="en-US"/>
          <a:t>Instead of “Attack awarded free position at the spot of the ball” should it be “non-offending team awarded …”?</a:t>
        </a:r>
      </a:p>
    </p188:txBody>
    <p188:extLst>
      <p:ext xmlns:p="http://schemas.openxmlformats.org/presentationml/2006/main" uri="{57CB4572-C831-44C2-8A1C-0ADB6CCDFE69}">
        <p223:reactions xmlns:p223="http://schemas.microsoft.com/office/powerpoint/2022/03/main">
          <p223:rxn type="👍">
            <p223:instance time="2023-10-18T23:42:15.878" authorId="{1EFCE318-12F9-4F0B-6FD7-8574B24DCA06}"/>
          </p223:rxn>
        </p223:reactions>
      </p:ext>
    </p188:extLst>
  </p188:cm>
</p188:cmLst>
</file>

<file path=ppt/comments/modernComment_1B2_331D978.xml><?xml version="1.0" encoding="utf-8"?>
<p188:cmLst xmlns:a="http://schemas.openxmlformats.org/drawingml/2006/main" xmlns:r="http://schemas.openxmlformats.org/officeDocument/2006/relationships" xmlns:p188="http://schemas.microsoft.com/office/powerpoint/2018/8/main">
  <p188:cm id="{03859B02-E4C4-3D46-9EE2-7D576BE67053}" authorId="{5E7F8136-BB9A-8F20-EF1E-6BE21E353F52}" status="resolved" created="2023-10-06T07:09:15.590" complete="100000">
    <pc:sldMkLst xmlns:pc="http://schemas.microsoft.com/office/powerpoint/2013/main/command">
      <pc:docMk/>
      <pc:sldMk cId="53598584" sldId="434"/>
    </pc:sldMkLst>
    <p188:replyLst>
      <p188:reply id="{D780F77F-D94E-46A2-BD90-625C009B553F}" authorId="{1EFCE318-12F9-4F0B-6FD7-8574B24DCA06}" created="2023-10-18T23:43:47.229">
        <p188:txBody>
          <a:bodyPr/>
          <a:lstStyle/>
          <a:p>
            <a:r>
              <a:rPr lang="en-US"/>
              <a:t>fixed</a:t>
            </a:r>
          </a:p>
        </p188:txBody>
      </p188:reply>
    </p188:replyLst>
    <p188:txBody>
      <a:bodyPr/>
      <a:lstStyle/>
      <a:p>
        <a:r>
          <a:rPr lang="en-US"/>
          <a:t>Here’s another slide where it would help to know if it’s ok for a defender awarded the ball to Self Start when there is a 10 goal differential.  Is it confirmed that if there is not a 10GD, that the defender would have to wait for a whistle start? (making it different than most other penalties where D wins the ball in the CSA above GLE?</a:t>
        </a:r>
      </a:p>
    </p188:txBody>
    <p188:extLst>
      <p:ext xmlns:p="http://schemas.openxmlformats.org/presentationml/2006/main" uri="{57CB4572-C831-44C2-8A1C-0ADB6CCDFE69}">
        <p223:reactions xmlns:p223="http://schemas.microsoft.com/office/powerpoint/2022/03/main">
          <p223:rxn type="👍">
            <p223:instance time="2023-10-18T23:43:43.536" authorId="{1EFCE318-12F9-4F0B-6FD7-8574B24DCA06}"/>
          </p223:rxn>
        </p223:reactions>
      </p:ext>
    </p188:extLst>
  </p188:cm>
</p188:cmLst>
</file>

<file path=ppt/comments/modernComment_1B5_6810613B.xml><?xml version="1.0" encoding="utf-8"?>
<p188:cmLst xmlns:a="http://schemas.openxmlformats.org/drawingml/2006/main" xmlns:r="http://schemas.openxmlformats.org/officeDocument/2006/relationships" xmlns:p188="http://schemas.microsoft.com/office/powerpoint/2018/8/main">
  <p188:cm id="{B0AE71FE-25DE-524F-82C0-184E573B1CAE}" authorId="{5E7F8136-BB9A-8F20-EF1E-6BE21E353F52}" status="resolved" created="2023-10-06T06:25:10.476" complete="100000">
    <pc:sldMkLst xmlns:pc="http://schemas.microsoft.com/office/powerpoint/2013/main/command">
      <pc:docMk/>
      <pc:sldMk cId="1745903931" sldId="437"/>
    </pc:sldMkLst>
    <p188:txBody>
      <a:bodyPr/>
      <a:lstStyle/>
      <a:p>
        <a:r>
          <a:rPr lang="en-US"/>
          <a:t>I love this slide to nail down the terms.  Suggestion: where it says “This is orange’s restraining line.”  I think it is one of their two RLs, right?  So this might say: “This is orange’s restraining line when play is in offensive end”  Or maybe we can put in the title: RESTRAINING LINE: BALL IN OFFENSIVE END. And change the next one accordingly (RESTRAINING LINE: BALL IN DEFENSIVE END).</a:t>
        </a:r>
      </a:p>
    </p188:txBody>
  </p188:cm>
</p188:cmLst>
</file>

<file path=ppt/comments/modernComment_1B6_B7537F2.xml><?xml version="1.0" encoding="utf-8"?>
<p188:cmLst xmlns:a="http://schemas.openxmlformats.org/drawingml/2006/main" xmlns:r="http://schemas.openxmlformats.org/officeDocument/2006/relationships" xmlns:p188="http://schemas.microsoft.com/office/powerpoint/2018/8/main">
  <p188:cm id="{A75B3885-8194-AE49-BC44-4F8A69B919E3}" authorId="{5E7F8136-BB9A-8F20-EF1E-6BE21E353F52}" status="resolved" created="2023-10-06T06:26:18.287" complete="100000">
    <pc:sldMkLst xmlns:pc="http://schemas.microsoft.com/office/powerpoint/2013/main/command">
      <pc:docMk/>
      <pc:sldMk cId="192231410" sldId="438"/>
    </pc:sldMkLst>
    <p188:replyLst>
      <p188:reply id="{ED8B6E53-7571-4B49-879E-C66CF2E3B28B}" authorId="{1EFCE318-12F9-4F0B-6FD7-8574B24DCA06}" created="2023-10-18T23:00:01.584">
        <p188:txBody>
          <a:bodyPr/>
          <a:lstStyle/>
          <a:p>
            <a:r>
              <a:rPr lang="en-US"/>
              <a:t>Done ☺️</a:t>
            </a:r>
          </a:p>
        </p188:txBody>
      </p188:reply>
    </p188:replyLst>
    <p188:txBody>
      <a:bodyPr/>
      <a:lstStyle/>
      <a:p>
        <a:r>
          <a:rPr lang="en-US"/>
          <a:t>Would it help to put a yellow ball in the correct ends, respectively?
</a:t>
        </a:r>
      </a:p>
    </p188:txBody>
    <p188:extLst>
      <p:ext xmlns:p="http://schemas.openxmlformats.org/presentationml/2006/main" uri="{57CB4572-C831-44C2-8A1C-0ADB6CCDFE69}">
        <p223:reactions xmlns:p223="http://schemas.microsoft.com/office/powerpoint/2022/03/main">
          <p223:rxn type="👍">
            <p223:instance time="2023-10-18T23:00:03.131" authorId="{1EFCE318-12F9-4F0B-6FD7-8574B24DCA06}"/>
          </p223:rxn>
        </p223:reactions>
      </p:ext>
    </p188:extLst>
  </p188:cm>
</p188:cmLst>
</file>

<file path=ppt/comments/modernComment_1B7_409B3FD1.xml><?xml version="1.0" encoding="utf-8"?>
<p188:cmLst xmlns:a="http://schemas.openxmlformats.org/drawingml/2006/main" xmlns:r="http://schemas.openxmlformats.org/officeDocument/2006/relationships" xmlns:p188="http://schemas.microsoft.com/office/powerpoint/2018/8/main">
  <p188:cm id="{71A1D243-D376-EE40-A1D4-0919E7520489}" authorId="{5E7F8136-BB9A-8F20-EF1E-6BE21E353F52}" status="resolved" created="2023-10-06T07:21:20.303" complete="100000">
    <pc:sldMkLst xmlns:pc="http://schemas.microsoft.com/office/powerpoint/2013/main/command">
      <pc:docMk/>
      <pc:sldMk cId="1083916241" sldId="439"/>
    </pc:sldMkLst>
    <p188:replyLst>
      <p188:reply id="{769F2886-9074-4D0D-BC06-0361217578D3}" authorId="{1EFCE318-12F9-4F0B-6FD7-8574B24DCA06}" created="2023-10-19T00:12:25.775">
        <p188:txBody>
          <a:bodyPr/>
          <a:lstStyle/>
          <a:p>
            <a:r>
              <a:rPr lang="en-US"/>
              <a:t>fixed</a:t>
            </a:r>
          </a:p>
        </p188:txBody>
      </p188:reply>
    </p188:replyLst>
    <p188:txBody>
      <a:bodyPr/>
      <a:lstStyle/>
      <a:p>
        <a:r>
          <a:rPr lang="en-US"/>
          <a:t>INADVERT*E*NT WHISTLE</a:t>
        </a:r>
      </a:p>
    </p188:txBody>
    <p188:extLst>
      <p:ext xmlns:p="http://schemas.openxmlformats.org/presentationml/2006/main" uri="{57CB4572-C831-44C2-8A1C-0ADB6CCDFE69}">
        <p223:reactions xmlns:p223="http://schemas.microsoft.com/office/powerpoint/2022/03/main">
          <p223:rxn type="👍">
            <p223:instance time="2023-10-18T23:44:28.364" authorId="{1EFCE318-12F9-4F0B-6FD7-8574B24DCA06}"/>
          </p223:rxn>
        </p223:reactions>
      </p:ext>
    </p188:extLst>
  </p188:cm>
</p188:cmLst>
</file>

<file path=ppt/comments/modernComment_1B9_36E39E8C.xml><?xml version="1.0" encoding="utf-8"?>
<p188:cmLst xmlns:a="http://schemas.openxmlformats.org/drawingml/2006/main" xmlns:r="http://schemas.openxmlformats.org/officeDocument/2006/relationships" xmlns:p188="http://schemas.microsoft.com/office/powerpoint/2018/8/main">
  <p188:cm id="{67B08FAD-71BD-6B4A-9234-9D561D6D762F}" authorId="{5E7F8136-BB9A-8F20-EF1E-6BE21E353F52}" status="resolved" created="2023-10-06T07:30:32.570" complete="100000">
    <pc:sldMkLst xmlns:pc="http://schemas.microsoft.com/office/powerpoint/2013/main/command">
      <pc:docMk/>
      <pc:sldMk cId="920886924" sldId="441"/>
    </pc:sldMkLst>
    <p188:replyLst>
      <p188:reply id="{A6982DA3-BAF8-4CA5-944C-B8B62130EB28}" authorId="{1EFCE318-12F9-4F0B-6FD7-8574B24DCA06}" created="2023-10-19T00:18:36.775">
        <p188:txBody>
          <a:bodyPr/>
          <a:lstStyle/>
          <a:p>
            <a:r>
              <a:rPr lang="en-US"/>
              <a:t>fixed</a:t>
            </a:r>
          </a:p>
        </p188:txBody>
      </p188:reply>
    </p188:replyLst>
    <p188:txBody>
      <a:bodyPr/>
      <a:lstStyle/>
      <a:p>
        <a:r>
          <a:rPr lang="en-US"/>
          <a:t>Wouldn’t we signal T.O. after whistling to stop play? Unless there is a 10GD?
And feel free to remove all those asterisks I added to show you where I made a change or had a question! ;)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05E1A4-E961-6445-A826-5DB9D44B7F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EB68FE-2614-CA42-A646-5AD12BEF0A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D0BFB4-5ED5-0945-A110-9CC2134AD699}" type="datetimeFigureOut">
              <a:rPr lang="en-US" smtClean="0"/>
              <a:t>1/8/24</a:t>
            </a:fld>
            <a:endParaRPr lang="en-US"/>
          </a:p>
        </p:txBody>
      </p:sp>
      <p:sp>
        <p:nvSpPr>
          <p:cNvPr id="4" name="Footer Placeholder 3">
            <a:extLst>
              <a:ext uri="{FF2B5EF4-FFF2-40B4-BE49-F238E27FC236}">
                <a16:creationId xmlns:a16="http://schemas.microsoft.com/office/drawing/2014/main" id="{95C765DC-5BF6-874B-84A2-C54CAF70F2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97891-ACD2-624C-A89A-75A801D2D3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91641C-4456-754F-A6A0-0518F613EBE6}" type="slidenum">
              <a:rPr lang="en-US" smtClean="0"/>
              <a:t>‹#›</a:t>
            </a:fld>
            <a:endParaRPr lang="en-US"/>
          </a:p>
        </p:txBody>
      </p:sp>
    </p:spTree>
    <p:extLst>
      <p:ext uri="{BB962C8B-B14F-4D97-AF65-F5344CB8AC3E}">
        <p14:creationId xmlns:p14="http://schemas.microsoft.com/office/powerpoint/2010/main" val="3652389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2F19E-FDE9-4FFE-9D36-2B109B0F1202}" type="datetimeFigureOut">
              <a:rPr lang="en-US" smtClean="0"/>
              <a:t>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CC983-638D-420E-95C6-3AA9A1B506DB}" type="slidenum">
              <a:rPr lang="en-US" smtClean="0"/>
              <a:t>‹#›</a:t>
            </a:fld>
            <a:endParaRPr lang="en-US"/>
          </a:p>
        </p:txBody>
      </p:sp>
    </p:spTree>
    <p:extLst>
      <p:ext uri="{BB962C8B-B14F-4D97-AF65-F5344CB8AC3E}">
        <p14:creationId xmlns:p14="http://schemas.microsoft.com/office/powerpoint/2010/main" val="39378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of topic</a:t>
            </a:r>
            <a:r>
              <a:rPr lang="en-US" baseline="0" dirty="0"/>
              <a:t> and presenter(s)</a:t>
            </a:r>
            <a:endParaRPr lang="en-US" dirty="0"/>
          </a:p>
        </p:txBody>
      </p:sp>
      <p:sp>
        <p:nvSpPr>
          <p:cNvPr id="4" name="Slide Number Placeholder 3"/>
          <p:cNvSpPr>
            <a:spLocks noGrp="1"/>
          </p:cNvSpPr>
          <p:nvPr>
            <p:ph type="sldNum" sz="quarter" idx="5"/>
          </p:nvPr>
        </p:nvSpPr>
        <p:spPr/>
        <p:txBody>
          <a:bodyPr/>
          <a:lstStyle/>
          <a:p>
            <a:fld id="{EEACC983-638D-420E-95C6-3AA9A1B506DB}" type="slidenum">
              <a:rPr lang="en-US" smtClean="0"/>
              <a:t>1</a:t>
            </a:fld>
            <a:endParaRPr lang="en-US"/>
          </a:p>
        </p:txBody>
      </p:sp>
    </p:spTree>
    <p:extLst>
      <p:ext uri="{BB962C8B-B14F-4D97-AF65-F5344CB8AC3E}">
        <p14:creationId xmlns:p14="http://schemas.microsoft.com/office/powerpoint/2010/main" val="118506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Tx/>
              <a:buNone/>
            </a:pPr>
            <a:r>
              <a:rPr lang="en-US" baseline="0" dirty="0"/>
              <a:t>Call time out (unless 10 Goal Diff.)</a:t>
            </a:r>
          </a:p>
          <a:p>
            <a:pPr marL="0" lvl="0" indent="0" rtl="0">
              <a:buFontTx/>
              <a:buNone/>
            </a:pPr>
            <a:endParaRPr lang="en-US" baseline="0" dirty="0"/>
          </a:p>
          <a:p>
            <a:pPr marL="0" lvl="0" indent="0" rtl="0">
              <a:buFontTx/>
              <a:buNone/>
            </a:pPr>
            <a:r>
              <a:rPr lang="en-US" baseline="0" dirty="0"/>
              <a:t>Correct the offside first (nearest player to the RL goes back) </a:t>
            </a:r>
            <a:r>
              <a:rPr lang="en-US" b="1" baseline="0" dirty="0"/>
              <a:t>(click)</a:t>
            </a:r>
          </a:p>
          <a:p>
            <a:pPr marL="0" lvl="0" indent="0" rtl="0">
              <a:buFontTx/>
              <a:buNone/>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Above  GLE – spot of the foul, but no closer than 8m to the GC </a:t>
            </a:r>
            <a:r>
              <a:rPr lang="en-US" b="1" baseline="0" dirty="0"/>
              <a:t>(click)</a:t>
            </a:r>
          </a:p>
          <a:p>
            <a:pPr marL="0" lvl="0" indent="0" rtl="0">
              <a:buFontTx/>
              <a:buNone/>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Closest opponent 4m behind </a:t>
            </a:r>
            <a:r>
              <a:rPr lang="en-US" b="1" baseline="0"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lvl="0" indent="0" rtl="0">
              <a:buFontTx/>
              <a:buNone/>
            </a:pPr>
            <a:endParaRPr lang="en-US" baseline="0" dirty="0"/>
          </a:p>
        </p:txBody>
      </p:sp>
      <p:sp>
        <p:nvSpPr>
          <p:cNvPr id="4" name="Slide Number Placeholder 3"/>
          <p:cNvSpPr>
            <a:spLocks noGrp="1"/>
          </p:cNvSpPr>
          <p:nvPr>
            <p:ph type="sldNum" sz="quarter" idx="10"/>
          </p:nvPr>
        </p:nvSpPr>
        <p:spPr/>
        <p:txBody>
          <a:bodyPr/>
          <a:lstStyle/>
          <a:p>
            <a:fld id="{299BC4E7-9C93-418D-8FFB-44F24D5E02CB}" type="slidenum">
              <a:rPr lang="en-US" smtClean="0"/>
              <a:pPr/>
              <a:t>10</a:t>
            </a:fld>
            <a:endParaRPr lang="en-US"/>
          </a:p>
        </p:txBody>
      </p:sp>
    </p:spTree>
    <p:extLst>
      <p:ext uri="{BB962C8B-B14F-4D97-AF65-F5344CB8AC3E}">
        <p14:creationId xmlns:p14="http://schemas.microsoft.com/office/powerpoint/2010/main" val="3077425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Tx/>
              <a:buNone/>
            </a:pPr>
            <a:r>
              <a:rPr lang="en-US" baseline="0" dirty="0"/>
              <a:t>Call time out (unless 10 Goal Differential).</a:t>
            </a:r>
          </a:p>
          <a:p>
            <a:pPr marL="0" lvl="0" indent="0" rtl="0">
              <a:buFontTx/>
              <a:buNone/>
            </a:pPr>
            <a:endParaRPr lang="en-US" baseline="0" dirty="0"/>
          </a:p>
          <a:p>
            <a:pPr marL="0" lvl="0" indent="0" rtl="0">
              <a:buFontTx/>
              <a:buNone/>
            </a:pPr>
            <a:r>
              <a:rPr lang="en-US" baseline="0" dirty="0"/>
              <a:t>Correct the offside first (nearest player to the RL goes back)</a:t>
            </a:r>
          </a:p>
          <a:p>
            <a:pPr marL="0" lvl="0" indent="0" rtl="0">
              <a:buFontTx/>
              <a:buNone/>
            </a:pPr>
            <a:endParaRPr lang="en-US" baseline="0" dirty="0"/>
          </a:p>
          <a:p>
            <a:pPr marL="0" lvl="0" indent="0" rtl="0">
              <a:buFontTx/>
              <a:buNone/>
            </a:pPr>
            <a:r>
              <a:rPr lang="en-US" baseline="0" dirty="0"/>
              <a:t>Below GLE – set up on nearest dot </a:t>
            </a:r>
          </a:p>
          <a:p>
            <a:pPr marL="0" lvl="0" indent="0" rtl="0">
              <a:buFontTx/>
              <a:buNone/>
            </a:pPr>
            <a:endParaRPr lang="en-US" baseline="0" dirty="0"/>
          </a:p>
          <a:p>
            <a:pPr marL="0" lvl="0" indent="0" rtl="0">
              <a:buFontTx/>
              <a:buNone/>
            </a:pPr>
            <a:r>
              <a:rPr lang="en-US" baseline="0" dirty="0"/>
              <a:t>Whistle Start</a:t>
            </a:r>
          </a:p>
          <a:p>
            <a:pPr marL="0" lvl="0" indent="0" rtl="0">
              <a:buFontTx/>
              <a:buNone/>
            </a:pPr>
            <a:endParaRPr lang="en-US" baseline="0" dirty="0"/>
          </a:p>
          <a:p>
            <a:pPr marL="0" lvl="0" indent="0" rtl="0">
              <a:buFontTx/>
              <a:buNone/>
            </a:pPr>
            <a:endParaRPr lang="en-US" baseline="0" dirty="0"/>
          </a:p>
        </p:txBody>
      </p:sp>
      <p:sp>
        <p:nvSpPr>
          <p:cNvPr id="4" name="Slide Number Placeholder 3"/>
          <p:cNvSpPr>
            <a:spLocks noGrp="1"/>
          </p:cNvSpPr>
          <p:nvPr>
            <p:ph type="sldNum" sz="quarter" idx="10"/>
          </p:nvPr>
        </p:nvSpPr>
        <p:spPr/>
        <p:txBody>
          <a:bodyPr/>
          <a:lstStyle/>
          <a:p>
            <a:fld id="{299BC4E7-9C93-418D-8FFB-44F24D5E02CB}" type="slidenum">
              <a:rPr lang="en-US" smtClean="0"/>
              <a:pPr/>
              <a:t>11</a:t>
            </a:fld>
            <a:endParaRPr lang="en-US"/>
          </a:p>
        </p:txBody>
      </p:sp>
    </p:spTree>
    <p:extLst>
      <p:ext uri="{BB962C8B-B14F-4D97-AF65-F5344CB8AC3E}">
        <p14:creationId xmlns:p14="http://schemas.microsoft.com/office/powerpoint/2010/main" val="2191140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If two players are equidistant from the ball, AP will be used to determine which team receives possession.</a:t>
            </a:r>
            <a:endParaRPr lang="en-US" dirty="0"/>
          </a:p>
          <a:p>
            <a:endParaRPr lang="en-US" dirty="0"/>
          </a:p>
          <a:p>
            <a:r>
              <a:rPr lang="en-US" dirty="0"/>
              <a:t>An offsetting foul situation can also arise if, for instance, the defense has a player offside and, while you are holding the</a:t>
            </a:r>
          </a:p>
          <a:p>
            <a:r>
              <a:rPr lang="en-US" dirty="0"/>
              <a:t>whistle, the attack commits some other foul. The spot of the ball at the time play was stopped will determine where</a:t>
            </a:r>
          </a:p>
          <a:p>
            <a:r>
              <a:rPr lang="en-US" dirty="0"/>
              <a:t>alternate possession will be awarded.</a:t>
            </a:r>
          </a:p>
          <a:p>
            <a:endParaRPr lang="en-US" dirty="0"/>
          </a:p>
          <a:p>
            <a:r>
              <a:rPr lang="en-US" dirty="0"/>
              <a:t>Time out will be called for Alternate Possessions (except for a 10 goal differential). Play will always be restarted with the official’s whistle. Self-starts are not permitted (even with a 10 GD).</a:t>
            </a:r>
          </a:p>
          <a:p>
            <a:endParaRPr lang="en-US" dirty="0"/>
          </a:p>
          <a:p>
            <a:r>
              <a:rPr lang="en-US" dirty="0"/>
              <a:t>If a whistle has been blown for an offside foul, and it is discovered that no one is in fact offside, it is considered an inadvertent</a:t>
            </a:r>
          </a:p>
          <a:p>
            <a:r>
              <a:rPr lang="en-US" dirty="0"/>
              <a:t>whistle and time out is called (unless there is a 10 GD).</a:t>
            </a:r>
          </a:p>
          <a:p>
            <a:endParaRPr lang="en-US" dirty="0"/>
          </a:p>
          <a:p>
            <a:r>
              <a:rPr lang="en-US" dirty="0"/>
              <a:t>The player who was in possession of, or nearest to, the ball at the time play was stopped will be awarded the ball. Play is</a:t>
            </a:r>
          </a:p>
          <a:p>
            <a:r>
              <a:rPr lang="en-US" dirty="0"/>
              <a:t>restarted at the spot of the ball when the ball is outside the CSA. If the ball is inside the CSA, play will resume at the dot. In</a:t>
            </a:r>
          </a:p>
          <a:p>
            <a:r>
              <a:rPr lang="en-US" dirty="0"/>
              <a:t>both instances, all other players are no closer than 4m to the ball carrier. If two players are equidistant from the ball, the</a:t>
            </a:r>
          </a:p>
          <a:p>
            <a:r>
              <a:rPr lang="en-US" dirty="0"/>
              <a:t>alternate possession procedure (AP) will be used to determine which team receives possession.</a:t>
            </a:r>
          </a:p>
          <a:p>
            <a:endParaRPr lang="en-US" dirty="0"/>
          </a:p>
          <a:p>
            <a:r>
              <a:rPr lang="en-US" dirty="0"/>
              <a:t>Play will be restarted with the official’s whistle. Self-starts are not permitted following an Inadvertent whistle.</a:t>
            </a:r>
          </a:p>
        </p:txBody>
      </p:sp>
      <p:sp>
        <p:nvSpPr>
          <p:cNvPr id="4" name="Slide Number Placeholder 3"/>
          <p:cNvSpPr>
            <a:spLocks noGrp="1"/>
          </p:cNvSpPr>
          <p:nvPr>
            <p:ph type="sldNum" sz="quarter" idx="5"/>
          </p:nvPr>
        </p:nvSpPr>
        <p:spPr/>
        <p:txBody>
          <a:bodyPr/>
          <a:lstStyle/>
          <a:p>
            <a:fld id="{EEACC983-638D-420E-95C6-3AA9A1B506DB}" type="slidenum">
              <a:rPr lang="en-US" smtClean="0"/>
              <a:t>12</a:t>
            </a:fld>
            <a:endParaRPr lang="en-US"/>
          </a:p>
        </p:txBody>
      </p:sp>
    </p:spTree>
    <p:extLst>
      <p:ext uri="{BB962C8B-B14F-4D97-AF65-F5344CB8AC3E}">
        <p14:creationId xmlns:p14="http://schemas.microsoft.com/office/powerpoint/2010/main" val="475781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i="1" baseline="0" dirty="0"/>
              <a:t>Click to start animation</a:t>
            </a:r>
          </a:p>
          <a:p>
            <a:pPr>
              <a:buFontTx/>
              <a:buNone/>
            </a:pPr>
            <a:endParaRPr lang="en-US" baseline="0" dirty="0"/>
          </a:p>
          <a:p>
            <a:pPr>
              <a:buFontTx/>
              <a:buNone/>
            </a:pPr>
            <a:r>
              <a:rPr lang="en-US" baseline="0" dirty="0"/>
              <a:t>IN ATTACKING END: Attack team “playing down” (one) will only be allowed six field players</a:t>
            </a:r>
          </a:p>
          <a:p>
            <a:pPr>
              <a:buFontTx/>
              <a:buNone/>
            </a:pPr>
            <a:endParaRPr lang="en-US" baseline="0" dirty="0"/>
          </a:p>
          <a:p>
            <a:pPr>
              <a:buFontTx/>
              <a:buNone/>
            </a:pPr>
            <a:r>
              <a:rPr lang="en-US" baseline="0" dirty="0"/>
              <a:t>IN DEFENDING END: Defense team “playing down” (one) will only be allowed seven players (usually goalie plus six) </a:t>
            </a:r>
          </a:p>
          <a:p>
            <a:pPr>
              <a:buFontTx/>
              <a:buNone/>
            </a:pPr>
            <a:endParaRPr lang="en-US" baseline="0" dirty="0"/>
          </a:p>
          <a:p>
            <a:pPr marL="0" indent="0">
              <a:buFontTx/>
              <a:buNone/>
            </a:pPr>
            <a:r>
              <a:rPr lang="en-US" baseline="0" dirty="0"/>
              <a:t>On the other side of the field… there are usually (in the non-ball end of the field):</a:t>
            </a:r>
          </a:p>
          <a:p>
            <a:pPr marL="457200" lvl="1" indent="0">
              <a:buFontTx/>
              <a:buNone/>
            </a:pPr>
            <a:r>
              <a:rPr lang="en-US" baseline="0" dirty="0"/>
              <a:t>4 field players from defending team</a:t>
            </a:r>
          </a:p>
          <a:p>
            <a:pPr marL="457200" lvl="1" indent="0">
              <a:buFontTx/>
              <a:buNone/>
            </a:pPr>
            <a:r>
              <a:rPr lang="en-US" baseline="0" dirty="0"/>
              <a:t>4 field players and their goalie from team on attack</a:t>
            </a:r>
          </a:p>
          <a:p>
            <a:pPr marL="0" lvl="0" indent="0">
              <a:buFontTx/>
              <a:buNone/>
            </a:pPr>
            <a:r>
              <a:rPr lang="en-US" baseline="0" dirty="0"/>
              <a:t> But this number could be lower if the teams agreed to play with fewer players.</a:t>
            </a:r>
          </a:p>
          <a:p>
            <a:pPr marL="0" lvl="0" indent="0">
              <a:buFontTx/>
              <a:buNone/>
            </a:pPr>
            <a:endParaRPr lang="en-US" baseline="0" dirty="0"/>
          </a:p>
          <a:p>
            <a:endParaRPr lang="en-US" b="0" baseline="0" dirty="0"/>
          </a:p>
        </p:txBody>
      </p:sp>
      <p:sp>
        <p:nvSpPr>
          <p:cNvPr id="4" name="Slide Number Placeholder 3"/>
          <p:cNvSpPr>
            <a:spLocks noGrp="1"/>
          </p:cNvSpPr>
          <p:nvPr>
            <p:ph type="sldNum" sz="quarter" idx="10"/>
          </p:nvPr>
        </p:nvSpPr>
        <p:spPr/>
        <p:txBody>
          <a:bodyPr/>
          <a:lstStyle/>
          <a:p>
            <a:fld id="{470EDDC1-50F2-40E0-BFE3-3BD456263642}" type="slidenum">
              <a:rPr lang="en-US" smtClean="0"/>
              <a:pPr/>
              <a:t>13</a:t>
            </a:fld>
            <a:endParaRPr lang="en-US"/>
          </a:p>
        </p:txBody>
      </p:sp>
    </p:spTree>
    <p:extLst>
      <p:ext uri="{BB962C8B-B14F-4D97-AF65-F5344CB8AC3E}">
        <p14:creationId xmlns:p14="http://schemas.microsoft.com/office/powerpoint/2010/main" val="2637409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holding the whistle on an offside foul by the defense and another foul is called on either team, you must step in</a:t>
            </a:r>
          </a:p>
          <a:p>
            <a:r>
              <a:rPr lang="en-US" dirty="0"/>
              <a:t>and indicate the offside foul and correct the offside situation.</a:t>
            </a:r>
          </a:p>
          <a:p>
            <a:endParaRPr lang="en-US" dirty="0"/>
          </a:p>
          <a:p>
            <a:r>
              <a:rPr lang="en-US" dirty="0"/>
              <a:t>If the defense has committed the additional foul, determine if the foul is major or minor, and position of ball</a:t>
            </a:r>
          </a:p>
          <a:p>
            <a:r>
              <a:rPr lang="en-US" dirty="0"/>
              <a:t>You will always correct the Offsides if still necessary, but the Penalty depends on what kind (location and/or severity) of </a:t>
            </a:r>
            <a:r>
              <a:rPr lang="en-US" dirty="0" err="1"/>
              <a:t>add’l</a:t>
            </a:r>
            <a:r>
              <a:rPr lang="en-US" dirty="0"/>
              <a:t> Defensive foul it is… (see next slide)</a:t>
            </a:r>
          </a:p>
        </p:txBody>
      </p:sp>
      <p:sp>
        <p:nvSpPr>
          <p:cNvPr id="4" name="Slide Number Placeholder 3"/>
          <p:cNvSpPr>
            <a:spLocks noGrp="1"/>
          </p:cNvSpPr>
          <p:nvPr>
            <p:ph type="sldNum" sz="quarter" idx="5"/>
          </p:nvPr>
        </p:nvSpPr>
        <p:spPr/>
        <p:txBody>
          <a:bodyPr/>
          <a:lstStyle/>
          <a:p>
            <a:fld id="{EEACC983-638D-420E-95C6-3AA9A1B506DB}" type="slidenum">
              <a:rPr lang="en-US" smtClean="0"/>
              <a:t>14</a:t>
            </a:fld>
            <a:endParaRPr lang="en-US"/>
          </a:p>
        </p:txBody>
      </p:sp>
    </p:spTree>
    <p:extLst>
      <p:ext uri="{BB962C8B-B14F-4D97-AF65-F5344CB8AC3E}">
        <p14:creationId xmlns:p14="http://schemas.microsoft.com/office/powerpoint/2010/main" val="1302349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Ball is outside the CSA</a:t>
            </a:r>
          </a:p>
          <a:p>
            <a:r>
              <a:rPr lang="en-US" dirty="0"/>
              <a:t>1. If additional defense foul was a major foul: whistle to stop play. Correct the offsides, closest defense player goes</a:t>
            </a:r>
          </a:p>
          <a:p>
            <a:r>
              <a:rPr lang="en-US" dirty="0"/>
              <a:t>4m behind the free position.</a:t>
            </a:r>
          </a:p>
          <a:p>
            <a:r>
              <a:rPr lang="en-US" dirty="0"/>
              <a:t>2. If additional defense foul was a minor foul: whistle to stop play. Correct the offsides, closest defense player goes</a:t>
            </a:r>
          </a:p>
          <a:p>
            <a:r>
              <a:rPr lang="en-US" dirty="0"/>
              <a:t>4m </a:t>
            </a:r>
            <a:r>
              <a:rPr lang="en-US" strike="sngStrike" dirty="0"/>
              <a:t>away</a:t>
            </a:r>
            <a:r>
              <a:rPr lang="en-US" dirty="0"/>
              <a:t> from the free position.</a:t>
            </a:r>
          </a:p>
          <a:p>
            <a:endParaRPr lang="en-US" dirty="0"/>
          </a:p>
          <a:p>
            <a:r>
              <a:rPr lang="en-US" dirty="0"/>
              <a:t>b. Ball is outside the 8m arc, but inside the 12m fan</a:t>
            </a:r>
          </a:p>
          <a:p>
            <a:r>
              <a:rPr lang="en-US" dirty="0"/>
              <a:t>If additional foul is a major foul or a minor foul: whistle to stop play. Correct the offsides. Free position for closest attack</a:t>
            </a:r>
          </a:p>
          <a:p>
            <a:r>
              <a:rPr lang="en-US" dirty="0"/>
              <a:t>player at the top of the 12m fan. Closest defense player 4m behind. Clear the lane.</a:t>
            </a:r>
          </a:p>
          <a:p>
            <a:endParaRPr lang="en-US" dirty="0"/>
          </a:p>
          <a:p>
            <a:r>
              <a:rPr lang="en-US" dirty="0"/>
              <a:t>c. Ball is inside the 8m arc</a:t>
            </a:r>
          </a:p>
          <a:p>
            <a:r>
              <a:rPr lang="en-US" dirty="0"/>
              <a:t>1. If additional defense foul was a major foul: whistle to stop play. Correct the offsides. Free position for closest</a:t>
            </a:r>
          </a:p>
          <a:p>
            <a:r>
              <a:rPr lang="en-US" dirty="0"/>
              <a:t>attack player at the 8m hash closest to the spot of the foul. Closest defense player 4m behind.</a:t>
            </a:r>
          </a:p>
          <a:p>
            <a:r>
              <a:rPr lang="en-US" dirty="0"/>
              <a:t>2. If defense foul was a minor foul: whistle to stop play. Correct the offsides. Free position for closest attack player</a:t>
            </a:r>
          </a:p>
          <a:p>
            <a:r>
              <a:rPr lang="en-US" dirty="0"/>
              <a:t>at the top of the 12m fan. Closest defense player 4m behind. Clear the lane.</a:t>
            </a:r>
          </a:p>
          <a:p>
            <a:endParaRPr lang="en-US" dirty="0"/>
          </a:p>
          <a:p>
            <a:r>
              <a:rPr lang="en-US" dirty="0"/>
              <a:t>Note: When an official blows the whistle for a foul by the defense, and another defender is found to be offside, the official</a:t>
            </a:r>
          </a:p>
          <a:p>
            <a:r>
              <a:rPr lang="en-US" dirty="0"/>
              <a:t>must first determine if the defensive foul is a major or a minor. If the foul is minor, penalize the major offside foul. If the foul</a:t>
            </a:r>
          </a:p>
          <a:p>
            <a:r>
              <a:rPr lang="en-US" dirty="0"/>
              <a:t>is major, penalize according to Rule 10, Penalties.</a:t>
            </a:r>
          </a:p>
        </p:txBody>
      </p:sp>
      <p:sp>
        <p:nvSpPr>
          <p:cNvPr id="4" name="Slide Number Placeholder 3"/>
          <p:cNvSpPr>
            <a:spLocks noGrp="1"/>
          </p:cNvSpPr>
          <p:nvPr>
            <p:ph type="sldNum" sz="quarter" idx="5"/>
          </p:nvPr>
        </p:nvSpPr>
        <p:spPr/>
        <p:txBody>
          <a:bodyPr/>
          <a:lstStyle/>
          <a:p>
            <a:fld id="{EEACC983-638D-420E-95C6-3AA9A1B506DB}" type="slidenum">
              <a:rPr lang="en-US" smtClean="0"/>
              <a:t>15</a:t>
            </a:fld>
            <a:endParaRPr lang="en-US"/>
          </a:p>
        </p:txBody>
      </p:sp>
    </p:spTree>
    <p:extLst>
      <p:ext uri="{BB962C8B-B14F-4D97-AF65-F5344CB8AC3E}">
        <p14:creationId xmlns:p14="http://schemas.microsoft.com/office/powerpoint/2010/main" val="1651285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i="1" dirty="0"/>
              <a:t>Three clicks to bring up questions</a:t>
            </a:r>
          </a:p>
          <a:p>
            <a:pPr marL="228600" indent="-228600">
              <a:buAutoNum type="arabicPeriod"/>
            </a:pPr>
            <a:endParaRPr lang="en-US" dirty="0"/>
          </a:p>
          <a:p>
            <a:pPr marL="228600" indent="-228600">
              <a:buAutoNum type="arabicPeriod"/>
            </a:pPr>
            <a:r>
              <a:rPr lang="en-US" dirty="0"/>
              <a:t>First check to be sure of player counts.  If no cards and no players down on either team and</a:t>
            </a:r>
            <a:r>
              <a:rPr lang="en-US" baseline="0" dirty="0"/>
              <a:t> both teams do not have illegal number of players Below the restraining line (i.e. in the end where the ball is) do not make this call.  </a:t>
            </a:r>
          </a:p>
          <a:p>
            <a:pPr marL="228600" indent="-228600">
              <a:buAutoNum type="arabicPeriod"/>
            </a:pPr>
            <a:endParaRPr lang="en-US" dirty="0"/>
          </a:p>
          <a:p>
            <a:pPr marL="228600" indent="-228600">
              <a:buAutoNum type="arabicPeriod"/>
            </a:pPr>
            <a:r>
              <a:rPr lang="en-US" baseline="0" dirty="0"/>
              <a:t>Officials’ Discretion – not required to call if they are not influencing play at all.</a:t>
            </a:r>
          </a:p>
          <a:p>
            <a:pPr marL="228600" indent="-228600">
              <a:buAutoNum type="arabicPeriod"/>
            </a:pPr>
            <a:endParaRPr lang="en-US" baseline="0" dirty="0"/>
          </a:p>
          <a:p>
            <a:pPr marL="228600" indent="-228600">
              <a:buAutoNum type="arabicPeriod"/>
            </a:pPr>
            <a:r>
              <a:rPr lang="en-US" baseline="0" dirty="0"/>
              <a:t>No. If the next draw has been taken, then a goal stands: it’s considered too late to “not count” or take it back.  But if the Attack Offside is discovered before that draw occurs, then the goal is disallowed.  **Someone’s going to ask about the Penalty set up here: just penalize the </a:t>
            </a:r>
            <a:r>
              <a:rPr lang="en-US" baseline="0" dirty="0" err="1"/>
              <a:t>Att</a:t>
            </a:r>
            <a:r>
              <a:rPr lang="en-US" baseline="0" dirty="0"/>
              <a:t> Offside by correcting </a:t>
            </a:r>
            <a:r>
              <a:rPr lang="en-US" baseline="0" dirty="0" err="1"/>
              <a:t>Att</a:t>
            </a:r>
            <a:r>
              <a:rPr lang="en-US" baseline="0" dirty="0"/>
              <a:t> players, then giving ball to Defense (location determined by location of ball closest to time of discovery (in goal or 12M?) at the 8m or 12m and nearest </a:t>
            </a:r>
            <a:r>
              <a:rPr lang="en-US" baseline="0" dirty="0" err="1"/>
              <a:t>Att</a:t>
            </a:r>
            <a:r>
              <a:rPr lang="en-US" baseline="0" dirty="0"/>
              <a:t> 4 m behind.</a:t>
            </a:r>
            <a:endParaRPr lang="en-US" dirty="0"/>
          </a:p>
        </p:txBody>
      </p:sp>
      <p:sp>
        <p:nvSpPr>
          <p:cNvPr id="4" name="Slide Number Placeholder 3"/>
          <p:cNvSpPr>
            <a:spLocks noGrp="1"/>
          </p:cNvSpPr>
          <p:nvPr>
            <p:ph type="sldNum" sz="quarter" idx="10"/>
          </p:nvPr>
        </p:nvSpPr>
        <p:spPr/>
        <p:txBody>
          <a:bodyPr/>
          <a:lstStyle/>
          <a:p>
            <a:fld id="{B87BCE93-F59F-43D0-A5FC-D4E8671850E2}" type="slidenum">
              <a:rPr lang="en-US" smtClean="0"/>
              <a:pPr/>
              <a:t>16</a:t>
            </a:fld>
            <a:endParaRPr lang="en-US"/>
          </a:p>
        </p:txBody>
      </p:sp>
    </p:spTree>
    <p:extLst>
      <p:ext uri="{BB962C8B-B14F-4D97-AF65-F5344CB8AC3E}">
        <p14:creationId xmlns:p14="http://schemas.microsoft.com/office/powerpoint/2010/main" val="1247337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“Below the Restraining Line” refers to the area between the end line and the restraining line, as soon as the ball crosses into that area. </a:t>
            </a:r>
          </a:p>
          <a:p>
            <a:pPr marL="0" indent="0">
              <a:buFontTx/>
              <a:buNone/>
            </a:pPr>
            <a:endParaRPr lang="en-US" dirty="0"/>
          </a:p>
          <a:p>
            <a:pPr marL="0" indent="0">
              <a:buFontTx/>
              <a:buNone/>
            </a:pPr>
            <a:r>
              <a:rPr lang="en-US" dirty="0"/>
              <a:t>When </a:t>
            </a:r>
            <a:r>
              <a:rPr lang="en-US" baseline="0" dirty="0"/>
              <a:t>the ball is in either end, the players remaining “Above” (sometimes called “behind”) the restraining line (whether defense or attack) MAY NOT touch or step over the line with their feet/body, but MAY reach over with their sticks and even touch the ground to pick up a ball.</a:t>
            </a:r>
          </a:p>
          <a:p>
            <a:endParaRPr lang="en-US" dirty="0"/>
          </a:p>
          <a:p>
            <a:r>
              <a:rPr lang="en-US" dirty="0"/>
              <a:t>8 Players in Defensive end = maximum limit (usually comprised of 7 plus the goalie); or fewer, depending on number of players serving a card, if any.</a:t>
            </a:r>
          </a:p>
          <a:p>
            <a:r>
              <a:rPr lang="en-US" dirty="0"/>
              <a:t>7 Players in the Offensive end = maximum limit; or fewer, depending on number of players serving a card, if any.</a:t>
            </a:r>
          </a:p>
          <a:p>
            <a:endParaRPr lang="en-US" dirty="0"/>
          </a:p>
          <a:p>
            <a:r>
              <a:rPr lang="en-US" dirty="0"/>
              <a:t>Note: If a team has </a:t>
            </a:r>
            <a:r>
              <a:rPr lang="en-US" b="1" u="sng" dirty="0"/>
              <a:t>elected</a:t>
            </a:r>
            <a:r>
              <a:rPr lang="en-US" dirty="0"/>
              <a:t> to play with fewer than 12 players, they may have fewer players *behind* the</a:t>
            </a:r>
          </a:p>
          <a:p>
            <a:r>
              <a:rPr lang="en-US" dirty="0"/>
              <a:t>restraining line (meaning in the end of the field without the ball). </a:t>
            </a:r>
          </a:p>
          <a:p>
            <a:endParaRPr lang="en-US" dirty="0"/>
          </a:p>
        </p:txBody>
      </p:sp>
      <p:sp>
        <p:nvSpPr>
          <p:cNvPr id="4" name="Slide Number Placeholder 3"/>
          <p:cNvSpPr>
            <a:spLocks noGrp="1"/>
          </p:cNvSpPr>
          <p:nvPr>
            <p:ph type="sldNum" sz="quarter" idx="10"/>
          </p:nvPr>
        </p:nvSpPr>
        <p:spPr/>
        <p:txBody>
          <a:bodyPr/>
          <a:lstStyle/>
          <a:p>
            <a:fld id="{470EDDC1-50F2-40E0-BFE3-3BD456263642}" type="slidenum">
              <a:rPr lang="en-US" smtClean="0"/>
              <a:pPr/>
              <a:t>2</a:t>
            </a:fld>
            <a:endParaRPr lang="en-US"/>
          </a:p>
        </p:txBody>
      </p:sp>
    </p:spTree>
    <p:extLst>
      <p:ext uri="{BB962C8B-B14F-4D97-AF65-F5344CB8AC3E}">
        <p14:creationId xmlns:p14="http://schemas.microsoft.com/office/powerpoint/2010/main" val="2297303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orange goalie is here </a:t>
            </a:r>
            <a:r>
              <a:rPr lang="en-US"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is Orange’s offensive restraining line </a:t>
            </a:r>
            <a:r>
              <a:rPr lang="en-US" b="1" dirty="0"/>
              <a:t>(Click)</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Orange has 7 players in their offensive end </a:t>
            </a:r>
            <a:r>
              <a:rPr lang="en-US" b="1" dirty="0"/>
              <a:t>(Click)</a:t>
            </a:r>
            <a:endParaRPr lang="en-US" b="0" dirty="0"/>
          </a:p>
          <a:p>
            <a:r>
              <a:rPr lang="en-US" b="0" dirty="0"/>
              <a:t>And orange has 5 players (1 goalie and 4 field players) in their defensive end</a:t>
            </a:r>
          </a:p>
        </p:txBody>
      </p:sp>
      <p:sp>
        <p:nvSpPr>
          <p:cNvPr id="4" name="Slide Number Placeholder 3"/>
          <p:cNvSpPr>
            <a:spLocks noGrp="1"/>
          </p:cNvSpPr>
          <p:nvPr>
            <p:ph type="sldNum" sz="quarter" idx="5"/>
          </p:nvPr>
        </p:nvSpPr>
        <p:spPr/>
        <p:txBody>
          <a:bodyPr/>
          <a:lstStyle/>
          <a:p>
            <a:fld id="{EEACC983-638D-420E-95C6-3AA9A1B506DB}" type="slidenum">
              <a:rPr lang="en-US" smtClean="0"/>
              <a:t>3</a:t>
            </a:fld>
            <a:endParaRPr lang="en-US"/>
          </a:p>
        </p:txBody>
      </p:sp>
    </p:spTree>
    <p:extLst>
      <p:ext uri="{BB962C8B-B14F-4D97-AF65-F5344CB8AC3E}">
        <p14:creationId xmlns:p14="http://schemas.microsoft.com/office/powerpoint/2010/main" val="3341083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Orange goalie is still here </a:t>
            </a:r>
            <a:r>
              <a:rPr lang="en-US" b="1" dirty="0"/>
              <a:t>(Click)</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orange’s defensive restraining line, Orange has 8 players in their defensive end </a:t>
            </a:r>
            <a:r>
              <a:rPr lang="en-US" b="1" dirty="0"/>
              <a:t>(Click)</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orange has 4 players in their offensive end</a:t>
            </a:r>
          </a:p>
        </p:txBody>
      </p:sp>
      <p:sp>
        <p:nvSpPr>
          <p:cNvPr id="4" name="Slide Number Placeholder 3"/>
          <p:cNvSpPr>
            <a:spLocks noGrp="1"/>
          </p:cNvSpPr>
          <p:nvPr>
            <p:ph type="sldNum" sz="quarter" idx="5"/>
          </p:nvPr>
        </p:nvSpPr>
        <p:spPr/>
        <p:txBody>
          <a:bodyPr/>
          <a:lstStyle/>
          <a:p>
            <a:fld id="{EEACC983-638D-420E-95C6-3AA9A1B506DB}" type="slidenum">
              <a:rPr lang="en-US" smtClean="0"/>
              <a:t>4</a:t>
            </a:fld>
            <a:endParaRPr lang="en-US"/>
          </a:p>
        </p:txBody>
      </p:sp>
    </p:spTree>
    <p:extLst>
      <p:ext uri="{BB962C8B-B14F-4D97-AF65-F5344CB8AC3E}">
        <p14:creationId xmlns:p14="http://schemas.microsoft.com/office/powerpoint/2010/main" val="2424118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part of the foot on or over the line or touching the ground beyond the line is considered a violation. </a:t>
            </a:r>
          </a:p>
          <a:p>
            <a:r>
              <a:rPr lang="en-US" dirty="0"/>
              <a:t>Players may reach over with their stick (which may be touching the ground) to play the ball if no part of the foot is on or over the line.</a:t>
            </a:r>
          </a:p>
          <a:p>
            <a:endParaRPr lang="en-US" dirty="0"/>
          </a:p>
          <a:p>
            <a:r>
              <a:rPr lang="en-US" dirty="0"/>
              <a:t>Violation of the restraining line rule is considered a major foul. Officials indicate a violation by raising the arm straight up</a:t>
            </a:r>
          </a:p>
          <a:p>
            <a:r>
              <a:rPr lang="en-US" dirty="0"/>
              <a:t>over the head with the palm open. </a:t>
            </a:r>
          </a:p>
          <a:p>
            <a:endParaRPr lang="en-US" dirty="0"/>
          </a:p>
          <a:p>
            <a:r>
              <a:rPr lang="en-US" dirty="0"/>
              <a:t>When the whistle is sounded to make the call, the open palm should be closed into a fist.</a:t>
            </a:r>
          </a:p>
          <a:p>
            <a:endParaRPr lang="en-US" dirty="0"/>
          </a:p>
          <a:p>
            <a:r>
              <a:rPr lang="en-US" dirty="0"/>
              <a:t>Players may exchange places on either side of the restraining line during play, but a player *switching places* must have both feet above the restraining line before a teammate can go below it.</a:t>
            </a:r>
          </a:p>
        </p:txBody>
      </p:sp>
      <p:sp>
        <p:nvSpPr>
          <p:cNvPr id="4" name="Slide Number Placeholder 3"/>
          <p:cNvSpPr>
            <a:spLocks noGrp="1"/>
          </p:cNvSpPr>
          <p:nvPr>
            <p:ph type="sldNum" sz="quarter" idx="5"/>
          </p:nvPr>
        </p:nvSpPr>
        <p:spPr/>
        <p:txBody>
          <a:bodyPr/>
          <a:lstStyle/>
          <a:p>
            <a:fld id="{EEACC983-638D-420E-95C6-3AA9A1B506DB}" type="slidenum">
              <a:rPr lang="en-US" smtClean="0"/>
              <a:t>5</a:t>
            </a:fld>
            <a:endParaRPr lang="en-US"/>
          </a:p>
        </p:txBody>
      </p:sp>
    </p:spTree>
    <p:extLst>
      <p:ext uri="{BB962C8B-B14F-4D97-AF65-F5344CB8AC3E}">
        <p14:creationId xmlns:p14="http://schemas.microsoft.com/office/powerpoint/2010/main" val="592191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signal.  Different foul.  Different administration!</a:t>
            </a:r>
          </a:p>
          <a:p>
            <a:endParaRPr lang="en-US" dirty="0"/>
          </a:p>
        </p:txBody>
      </p:sp>
      <p:sp>
        <p:nvSpPr>
          <p:cNvPr id="4" name="Slide Number Placeholder 3"/>
          <p:cNvSpPr>
            <a:spLocks noGrp="1"/>
          </p:cNvSpPr>
          <p:nvPr>
            <p:ph type="sldNum" sz="quarter" idx="10"/>
          </p:nvPr>
        </p:nvSpPr>
        <p:spPr/>
        <p:txBody>
          <a:bodyPr/>
          <a:lstStyle/>
          <a:p>
            <a:fld id="{C031A17F-ADE7-4125-9F8F-0DB4A7CC75DC}" type="slidenum">
              <a:rPr lang="en-US" smtClean="0"/>
              <a:t>6</a:t>
            </a:fld>
            <a:endParaRPr lang="en-US"/>
          </a:p>
        </p:txBody>
      </p:sp>
    </p:spTree>
    <p:extLst>
      <p:ext uri="{BB962C8B-B14F-4D97-AF65-F5344CB8AC3E}">
        <p14:creationId xmlns:p14="http://schemas.microsoft.com/office/powerpoint/2010/main" val="1922650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Tx/>
              <a:buNone/>
            </a:pPr>
            <a:r>
              <a:rPr lang="en-US" baseline="0" dirty="0"/>
              <a:t>Hand up in the air for suspected Offside – blow whistle when you see it.</a:t>
            </a:r>
          </a:p>
          <a:p>
            <a:pPr marL="0" lvl="0" indent="0" rtl="0">
              <a:buFontTx/>
              <a:buNone/>
            </a:pPr>
            <a:endParaRPr lang="en-US" baseline="0" dirty="0"/>
          </a:p>
          <a:p>
            <a:pPr marL="0" lvl="0" indent="0" rtl="0">
              <a:buFontTx/>
              <a:buNone/>
            </a:pPr>
            <a:r>
              <a:rPr lang="en-US" baseline="0" dirty="0"/>
              <a:t>Call time out (*unless 10 goal differential). (The asterisk in the slide reminds us that if a 10 goal differential exists, the 2024 rule says do not call a TO - - like for AP &amp; Official TO’s, Offside is always a whistle start. No self start).</a:t>
            </a:r>
          </a:p>
          <a:p>
            <a:pPr marL="0" lvl="0" indent="0" rtl="0">
              <a:buFontTx/>
              <a:buNone/>
            </a:pPr>
            <a:endParaRPr lang="en-US" baseline="0" dirty="0"/>
          </a:p>
          <a:p>
            <a:pPr marL="0" lvl="0" indent="0" rtl="0">
              <a:buFontTx/>
              <a:buNone/>
            </a:pPr>
            <a:r>
              <a:rPr lang="en-US" baseline="0" dirty="0"/>
              <a:t>Correct the offside first (nearest player to the RL goes back) </a:t>
            </a:r>
            <a:r>
              <a:rPr lang="en-US" b="1" baseline="0" dirty="0"/>
              <a:t>(Click)</a:t>
            </a:r>
          </a:p>
          <a:p>
            <a:pPr marL="0" lvl="0" indent="0" rtl="0">
              <a:buFontTx/>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dirty="0"/>
              <a:t>Attack awarded free position at the </a:t>
            </a:r>
            <a:r>
              <a:rPr lang="en-US" sz="1200" b="1" u="sng" dirty="0"/>
              <a:t>center of the 12m</a:t>
            </a:r>
            <a:r>
              <a:rPr lang="en-US" sz="1200" dirty="0"/>
              <a:t> fan </a:t>
            </a:r>
            <a:r>
              <a:rPr lang="en-US" b="1" baseline="0" dirty="0"/>
              <a:t>(Click)</a:t>
            </a:r>
          </a:p>
          <a:p>
            <a:pPr marL="0" indent="0">
              <a:buFont typeface="Arial"/>
              <a:buNone/>
            </a:pPr>
            <a:endParaRPr lang="en-US" sz="1200"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dirty="0"/>
              <a:t>Closest opponent 4m behind </a:t>
            </a:r>
            <a:r>
              <a:rPr lang="en-US" b="1" baseline="0" dirty="0"/>
              <a:t>(Click)</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200"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dirty="0"/>
              <a:t>Clear penalty lane  </a:t>
            </a:r>
            <a:r>
              <a:rPr lang="en-US" b="1" baseline="0" dirty="0"/>
              <a:t>(Click)</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200"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200" dirty="0">
              <a:cs typeface="Calibri" panose="020F0502020204030204"/>
            </a:endParaRPr>
          </a:p>
          <a:p>
            <a:pPr marL="0" indent="0">
              <a:buFont typeface="Arial"/>
              <a:buNone/>
            </a:pPr>
            <a:endParaRPr lang="en-US" sz="1200" dirty="0">
              <a:cs typeface="Calibri" panose="020F0502020204030204"/>
            </a:endParaRPr>
          </a:p>
          <a:p>
            <a:pPr marL="0" lvl="0" indent="0" rtl="0">
              <a:buFontTx/>
              <a:buNone/>
            </a:pPr>
            <a:endParaRPr lang="en-US" baseline="0" dirty="0"/>
          </a:p>
        </p:txBody>
      </p:sp>
      <p:sp>
        <p:nvSpPr>
          <p:cNvPr id="4" name="Slide Number Placeholder 3"/>
          <p:cNvSpPr>
            <a:spLocks noGrp="1"/>
          </p:cNvSpPr>
          <p:nvPr>
            <p:ph type="sldNum" sz="quarter" idx="10"/>
          </p:nvPr>
        </p:nvSpPr>
        <p:spPr/>
        <p:txBody>
          <a:bodyPr/>
          <a:lstStyle/>
          <a:p>
            <a:fld id="{299BC4E7-9C93-418D-8FFB-44F24D5E02CB}" type="slidenum">
              <a:rPr lang="en-US" smtClean="0"/>
              <a:pPr/>
              <a:t>7</a:t>
            </a:fld>
            <a:endParaRPr lang="en-US"/>
          </a:p>
        </p:txBody>
      </p:sp>
    </p:spTree>
    <p:extLst>
      <p:ext uri="{BB962C8B-B14F-4D97-AF65-F5344CB8AC3E}">
        <p14:creationId xmlns:p14="http://schemas.microsoft.com/office/powerpoint/2010/main" val="2556797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Tx/>
              <a:buNone/>
            </a:pPr>
            <a:r>
              <a:rPr lang="en-US" baseline="0" dirty="0"/>
              <a:t>Call time out.</a:t>
            </a:r>
          </a:p>
          <a:p>
            <a:pPr marL="0" lvl="0" indent="0" rtl="0">
              <a:buFontTx/>
              <a:buNone/>
            </a:pPr>
            <a:endParaRPr lang="en-US" baseline="0" dirty="0"/>
          </a:p>
          <a:p>
            <a:pPr marL="0" lvl="0" indent="0" rtl="0">
              <a:buFontTx/>
              <a:buNone/>
            </a:pPr>
            <a:r>
              <a:rPr lang="en-US" baseline="0" dirty="0"/>
              <a:t>Correct the offside first (nearest player to the RL goes back)</a:t>
            </a:r>
          </a:p>
          <a:p>
            <a:pPr marL="0" lvl="0" indent="0" rtl="0">
              <a:buFontTx/>
              <a:buNone/>
            </a:pPr>
            <a:endParaRPr lang="en-US" baseline="0" dirty="0"/>
          </a:p>
          <a:p>
            <a:pPr marL="0" lvl="0" indent="0" rtl="0">
              <a:buFontTx/>
              <a:buNone/>
            </a:pPr>
            <a:r>
              <a:rPr lang="en-US" baseline="0" dirty="0"/>
              <a:t>Below GLE – set up on nearest dot </a:t>
            </a:r>
          </a:p>
          <a:p>
            <a:pPr marL="0" lvl="0" indent="0" rtl="0">
              <a:buFontTx/>
              <a:buNone/>
            </a:pPr>
            <a:endParaRPr lang="en-US" baseline="0" dirty="0"/>
          </a:p>
          <a:p>
            <a:pPr marL="0" lvl="0" indent="0" rtl="0">
              <a:buFontTx/>
              <a:buNone/>
            </a:pPr>
            <a:r>
              <a:rPr lang="en-US" baseline="0" dirty="0"/>
              <a:t>*The asterisk reminds us that if there is a 10 goal differential, we do not call Time Out.  (The rule book clearly states it still must be a whistle start; no self starts from Offside, AP or Official TO)</a:t>
            </a:r>
          </a:p>
        </p:txBody>
      </p:sp>
      <p:sp>
        <p:nvSpPr>
          <p:cNvPr id="4" name="Slide Number Placeholder 3"/>
          <p:cNvSpPr>
            <a:spLocks noGrp="1"/>
          </p:cNvSpPr>
          <p:nvPr>
            <p:ph type="sldNum" sz="quarter" idx="10"/>
          </p:nvPr>
        </p:nvSpPr>
        <p:spPr/>
        <p:txBody>
          <a:bodyPr/>
          <a:lstStyle/>
          <a:p>
            <a:fld id="{299BC4E7-9C93-418D-8FFB-44F24D5E02CB}" type="slidenum">
              <a:rPr lang="en-US" smtClean="0"/>
              <a:pPr/>
              <a:t>8</a:t>
            </a:fld>
            <a:endParaRPr lang="en-US"/>
          </a:p>
        </p:txBody>
      </p:sp>
    </p:spTree>
    <p:extLst>
      <p:ext uri="{BB962C8B-B14F-4D97-AF65-F5344CB8AC3E}">
        <p14:creationId xmlns:p14="http://schemas.microsoft.com/office/powerpoint/2010/main" val="356632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Tx/>
              <a:buNone/>
            </a:pPr>
            <a:r>
              <a:rPr lang="en-US" baseline="0" dirty="0"/>
              <a:t>Call time out.</a:t>
            </a:r>
          </a:p>
          <a:p>
            <a:pPr marL="0" lvl="0" indent="0" rtl="0">
              <a:buFontTx/>
              <a:buNone/>
            </a:pPr>
            <a:endParaRPr lang="en-US" baseline="0" dirty="0"/>
          </a:p>
          <a:p>
            <a:pPr marL="0" lvl="0" indent="0" rtl="0">
              <a:buFontTx/>
              <a:buNone/>
            </a:pPr>
            <a:r>
              <a:rPr lang="en-US" baseline="0" dirty="0"/>
              <a:t>Correct the offside first (nearest player to the RL goes back)</a:t>
            </a:r>
          </a:p>
          <a:p>
            <a:pPr marL="0" lvl="0" indent="0" rtl="0">
              <a:buFontTx/>
              <a:buNone/>
            </a:pPr>
            <a:endParaRPr lang="en-US" baseline="0" dirty="0"/>
          </a:p>
          <a:p>
            <a:pPr marL="0" lvl="0" indent="0" rtl="0">
              <a:buFontTx/>
              <a:buNone/>
            </a:pPr>
            <a:r>
              <a:rPr lang="en-US" baseline="0" dirty="0"/>
              <a:t>Outside the CSA – still requires a time out!  </a:t>
            </a:r>
          </a:p>
          <a:p>
            <a:pPr marL="0" lvl="0" indent="0" rtl="0">
              <a:buFontTx/>
              <a:buNone/>
            </a:pPr>
            <a:endParaRPr lang="en-US" baseline="0" dirty="0"/>
          </a:p>
          <a:p>
            <a:pPr marL="0" lvl="0" indent="0" rtl="0">
              <a:buFontTx/>
              <a:buNone/>
            </a:pPr>
            <a:r>
              <a:rPr lang="en-US" baseline="0" dirty="0"/>
              <a:t>*Unless there is a 10 goal differential…</a:t>
            </a:r>
          </a:p>
        </p:txBody>
      </p:sp>
      <p:sp>
        <p:nvSpPr>
          <p:cNvPr id="4" name="Slide Number Placeholder 3"/>
          <p:cNvSpPr>
            <a:spLocks noGrp="1"/>
          </p:cNvSpPr>
          <p:nvPr>
            <p:ph type="sldNum" sz="quarter" idx="10"/>
          </p:nvPr>
        </p:nvSpPr>
        <p:spPr/>
        <p:txBody>
          <a:bodyPr/>
          <a:lstStyle/>
          <a:p>
            <a:fld id="{299BC4E7-9C93-418D-8FFB-44F24D5E02CB}" type="slidenum">
              <a:rPr lang="en-US" smtClean="0"/>
              <a:pPr/>
              <a:t>9</a:t>
            </a:fld>
            <a:endParaRPr lang="en-US"/>
          </a:p>
        </p:txBody>
      </p:sp>
    </p:spTree>
    <p:extLst>
      <p:ext uri="{BB962C8B-B14F-4D97-AF65-F5344CB8AC3E}">
        <p14:creationId xmlns:p14="http://schemas.microsoft.com/office/powerpoint/2010/main" val="3028645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06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556C7CD2-9AAF-6B49-ABDE-2450210A15EE}"/>
              </a:ext>
            </a:extLst>
          </p:cNvPr>
          <p:cNvPicPr>
            <a:picLocks noChangeAspect="1"/>
          </p:cNvPicPr>
          <p:nvPr userDrawn="1"/>
        </p:nvPicPr>
        <p:blipFill>
          <a:blip r:embed="rId3"/>
          <a:stretch>
            <a:fillRect/>
          </a:stretch>
        </p:blipFill>
        <p:spPr>
          <a:xfrm>
            <a:off x="1337186" y="752167"/>
            <a:ext cx="9517627" cy="5353665"/>
          </a:xfrm>
          <a:prstGeom prst="rect">
            <a:avLst/>
          </a:prstGeom>
        </p:spPr>
      </p:pic>
    </p:spTree>
    <p:extLst>
      <p:ext uri="{BB962C8B-B14F-4D97-AF65-F5344CB8AC3E}">
        <p14:creationId xmlns:p14="http://schemas.microsoft.com/office/powerpoint/2010/main" val="3837012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EED0D07D-3451-224A-A6EE-CD4426839D0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56566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Chart, box and whisker chart&#10;&#10;Description automatically generated">
            <a:extLst>
              <a:ext uri="{FF2B5EF4-FFF2-40B4-BE49-F238E27FC236}">
                <a16:creationId xmlns:a16="http://schemas.microsoft.com/office/drawing/2014/main" id="{830DA10A-0992-BD47-81A8-1960A25022DA}"/>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88666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Header/Ful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9404"/>
            <a:ext cx="10972800" cy="614361"/>
          </a:xfrm>
        </p:spPr>
        <p:txBody>
          <a:bodyPr/>
          <a:lstStyle>
            <a:lvl1pPr>
              <a:defRPr>
                <a:solidFill>
                  <a:srgbClr val="003E7E"/>
                </a:solidFill>
              </a:defRPr>
            </a:lvl1pPr>
          </a:lstStyle>
          <a:p>
            <a:r>
              <a:rPr lang="en-US"/>
              <a:t>Topic Heading</a:t>
            </a:r>
          </a:p>
        </p:txBody>
      </p:sp>
      <p:sp>
        <p:nvSpPr>
          <p:cNvPr id="3" name="Content Placeholder 2"/>
          <p:cNvSpPr>
            <a:spLocks noGrp="1"/>
          </p:cNvSpPr>
          <p:nvPr>
            <p:ph idx="1"/>
          </p:nvPr>
        </p:nvSpPr>
        <p:spPr>
          <a:xfrm>
            <a:off x="812800" y="1193800"/>
            <a:ext cx="10769600" cy="4876800"/>
          </a:xfrm>
        </p:spPr>
        <p:txBody>
          <a:bodyPr/>
          <a:lstStyle>
            <a:lvl1pPr marL="457165" indent="-457165">
              <a:buFont typeface="Wingdings" panose="05000000000000000000" pitchFamily="2" charset="2"/>
              <a:buChar char="§"/>
              <a:defRPr>
                <a:solidFill>
                  <a:srgbClr val="00073B"/>
                </a:solidFill>
              </a:defRPr>
            </a:lvl1pPr>
            <a:lvl2pPr>
              <a:defRPr>
                <a:solidFill>
                  <a:srgbClr val="00073B"/>
                </a:solidFill>
              </a:defRPr>
            </a:lvl2pPr>
            <a:lvl3pPr>
              <a:defRPr>
                <a:solidFill>
                  <a:srgbClr val="00073B"/>
                </a:solidFill>
              </a:defRPr>
            </a:lvl3pPr>
            <a:lvl4pPr>
              <a:defRPr>
                <a:solidFill>
                  <a:srgbClr val="00073B"/>
                </a:solidFill>
              </a:defRPr>
            </a:lvl4pPr>
            <a:lvl5pPr>
              <a:defRPr>
                <a:solidFill>
                  <a:srgbClr val="00073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93190256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ull Field">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4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USLACROSSE.ARBITERSPORTS.COM | USLACROSSE.ORG</a:t>
            </a:r>
          </a:p>
        </p:txBody>
      </p:sp>
      <p:grpSp>
        <p:nvGrpSpPr>
          <p:cNvPr id="97" name="Group 96"/>
          <p:cNvGrpSpPr/>
          <p:nvPr userDrawn="1"/>
        </p:nvGrpSpPr>
        <p:grpSpPr>
          <a:xfrm>
            <a:off x="367144" y="475045"/>
            <a:ext cx="11434965" cy="5654139"/>
            <a:chOff x="269788" y="1602077"/>
            <a:chExt cx="8903338" cy="4590414"/>
          </a:xfrm>
        </p:grpSpPr>
        <p:grpSp>
          <p:nvGrpSpPr>
            <p:cNvPr id="98" name="Group 97"/>
            <p:cNvGrpSpPr/>
            <p:nvPr/>
          </p:nvGrpSpPr>
          <p:grpSpPr>
            <a:xfrm>
              <a:off x="269788" y="2932439"/>
              <a:ext cx="2096210" cy="2158395"/>
              <a:chOff x="-146978" y="2568076"/>
              <a:chExt cx="2286000" cy="2293269"/>
            </a:xfrm>
          </p:grpSpPr>
          <p:cxnSp>
            <p:nvCxnSpPr>
              <p:cNvPr id="132" name="Straight Connector 131"/>
              <p:cNvCxnSpPr/>
              <p:nvPr/>
            </p:nvCxnSpPr>
            <p:spPr>
              <a:xfrm flipV="1">
                <a:off x="996022"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985851"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Arc 133"/>
              <p:cNvSpPr/>
              <p:nvPr/>
            </p:nvSpPr>
            <p:spPr>
              <a:xfrm>
                <a:off x="-146978"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41" name="Arc 140"/>
              <p:cNvSpPr/>
              <p:nvPr/>
            </p:nvSpPr>
            <p:spPr>
              <a:xfrm rot="5400000">
                <a:off x="-146978" y="2568076"/>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147" name="Straight Connector 146"/>
              <p:cNvCxnSpPr/>
              <p:nvPr/>
            </p:nvCxnSpPr>
            <p:spPr>
              <a:xfrm rot="2700000" flipV="1">
                <a:off x="1167624" y="3097797"/>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8900000">
                <a:off x="1157667"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Arc 148"/>
              <p:cNvSpPr/>
              <p:nvPr/>
            </p:nvSpPr>
            <p:spPr>
              <a:xfrm>
                <a:off x="317302" y="3066188"/>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50" name="Arc 149"/>
              <p:cNvSpPr/>
              <p:nvPr/>
            </p:nvSpPr>
            <p:spPr>
              <a:xfrm flipV="1">
                <a:off x="317303" y="3066157"/>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151" name="Straight Connector 150"/>
              <p:cNvCxnSpPr/>
              <p:nvPr/>
            </p:nvCxnSpPr>
            <p:spPr>
              <a:xfrm>
                <a:off x="985851"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985848"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59964"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1146584" y="3030842"/>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11502"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405043" y="4138876"/>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1578413"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541456"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1450016" y="3241038"/>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flipH="1">
              <a:off x="7076915" y="2932438"/>
              <a:ext cx="2096211" cy="2158396"/>
              <a:chOff x="-400522" y="2568075"/>
              <a:chExt cx="2286000" cy="2293270"/>
            </a:xfrm>
          </p:grpSpPr>
          <p:cxnSp>
            <p:nvCxnSpPr>
              <p:cNvPr id="115" name="Straight Connector 114"/>
              <p:cNvCxnSpPr/>
              <p:nvPr/>
            </p:nvCxnSpPr>
            <p:spPr>
              <a:xfrm flipV="1">
                <a:off x="742480"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732309"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Arc 116"/>
              <p:cNvSpPr/>
              <p:nvPr/>
            </p:nvSpPr>
            <p:spPr>
              <a:xfrm>
                <a:off x="-400522"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18" name="Arc 117"/>
              <p:cNvSpPr/>
              <p:nvPr/>
            </p:nvSpPr>
            <p:spPr>
              <a:xfrm rot="5400000">
                <a:off x="-400522" y="2568075"/>
                <a:ext cx="2286000" cy="2285999"/>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119" name="Straight Connector 118"/>
              <p:cNvCxnSpPr/>
              <p:nvPr/>
            </p:nvCxnSpPr>
            <p:spPr>
              <a:xfrm rot="2700000" flipV="1">
                <a:off x="914081" y="309779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8900000">
                <a:off x="904125"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Arc 120"/>
              <p:cNvSpPr/>
              <p:nvPr/>
            </p:nvSpPr>
            <p:spPr>
              <a:xfrm>
                <a:off x="63758" y="3066188"/>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22" name="Arc 121"/>
              <p:cNvSpPr/>
              <p:nvPr/>
            </p:nvSpPr>
            <p:spPr>
              <a:xfrm flipV="1">
                <a:off x="63757" y="3030843"/>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123" name="Straight Connector 122"/>
              <p:cNvCxnSpPr/>
              <p:nvPr/>
            </p:nvCxnSpPr>
            <p:spPr>
              <a:xfrm>
                <a:off x="732307"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32305"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906421"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893042" y="3030843"/>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357959"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151501" y="4138876"/>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1324870"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287913"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1196473" y="3241037"/>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a:off x="457200" y="1870436"/>
              <a:ext cx="8540765" cy="43031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a:solidFill>
                  <a:schemeClr val="accent1"/>
                </a:solidFill>
              </a:endParaRPr>
            </a:p>
          </p:txBody>
        </p:sp>
        <p:cxnSp>
          <p:nvCxnSpPr>
            <p:cNvPr id="101" name="Straight Connector 100"/>
            <p:cNvCxnSpPr/>
            <p:nvPr/>
          </p:nvCxnSpPr>
          <p:spPr>
            <a:xfrm>
              <a:off x="6387074" y="1889385"/>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069078" y="1861954"/>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108273" y="3798300"/>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a:solidFill>
                  <a:schemeClr val="accent1"/>
                </a:solidFill>
              </a:endParaRPr>
            </a:p>
          </p:txBody>
        </p:sp>
        <p:sp>
          <p:nvSpPr>
            <p:cNvPr id="104" name="Oval 103"/>
            <p:cNvSpPr/>
            <p:nvPr/>
          </p:nvSpPr>
          <p:spPr>
            <a:xfrm>
              <a:off x="7915398" y="3799903"/>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a:solidFill>
                  <a:schemeClr val="accent1"/>
                </a:solidFill>
              </a:endParaRPr>
            </a:p>
          </p:txBody>
        </p:sp>
        <p:cxnSp>
          <p:nvCxnSpPr>
            <p:cNvPr id="105" name="Straight Connector 104"/>
            <p:cNvCxnSpPr/>
            <p:nvPr/>
          </p:nvCxnSpPr>
          <p:spPr>
            <a:xfrm>
              <a:off x="1327024"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125019"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264629" y="1602077"/>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204951" y="1612250"/>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727580" y="3757976"/>
              <a:ext cx="0" cy="430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4041780" y="3295991"/>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11" name="Straight Connector 110"/>
            <p:cNvCxnSpPr/>
            <p:nvPr/>
          </p:nvCxnSpPr>
          <p:spPr>
            <a:xfrm flipH="1">
              <a:off x="877552" y="3401228"/>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877551" y="4628830"/>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527422" y="3410333"/>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8528211" y="4628859"/>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5231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alf Field Vertical Goal Down">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2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USLACROSSE.ARBITERSPORTS.COM | USLACROSSE.ORG</a:t>
            </a:r>
          </a:p>
        </p:txBody>
      </p:sp>
      <p:grpSp>
        <p:nvGrpSpPr>
          <p:cNvPr id="3" name="Group 2"/>
          <p:cNvGrpSpPr/>
          <p:nvPr userDrawn="1"/>
        </p:nvGrpSpPr>
        <p:grpSpPr>
          <a:xfrm>
            <a:off x="415003" y="482600"/>
            <a:ext cx="11346557" cy="5588000"/>
            <a:chOff x="379106" y="529005"/>
            <a:chExt cx="8509918" cy="3960631"/>
          </a:xfrm>
        </p:grpSpPr>
        <p:sp>
          <p:nvSpPr>
            <p:cNvPr id="49" name="Shape 14"/>
            <p:cNvSpPr/>
            <p:nvPr/>
          </p:nvSpPr>
          <p:spPr>
            <a:xfrm flipH="1" flipV="1">
              <a:off x="395654" y="543924"/>
              <a:ext cx="0" cy="3945712"/>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a:p>
          </p:txBody>
        </p:sp>
        <p:sp>
          <p:nvSpPr>
            <p:cNvPr id="51" name="Shape 17"/>
            <p:cNvSpPr/>
            <p:nvPr/>
          </p:nvSpPr>
          <p:spPr>
            <a:xfrm flipV="1">
              <a:off x="386863" y="4458890"/>
              <a:ext cx="8502161" cy="21086"/>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a:p>
          </p:txBody>
        </p:sp>
        <p:sp>
          <p:nvSpPr>
            <p:cNvPr id="65" name="Shape 14"/>
            <p:cNvSpPr/>
            <p:nvPr userDrawn="1"/>
          </p:nvSpPr>
          <p:spPr>
            <a:xfrm flipH="1" flipV="1">
              <a:off x="8889022" y="529005"/>
              <a:ext cx="0" cy="3938932"/>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a:p>
          </p:txBody>
        </p:sp>
        <p:sp>
          <p:nvSpPr>
            <p:cNvPr id="68" name="Shape 16"/>
            <p:cNvSpPr/>
            <p:nvPr userDrawn="1"/>
          </p:nvSpPr>
          <p:spPr>
            <a:xfrm>
              <a:off x="379106" y="543924"/>
              <a:ext cx="8508391" cy="0"/>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a:p>
          </p:txBody>
        </p:sp>
      </p:grpSp>
      <p:grpSp>
        <p:nvGrpSpPr>
          <p:cNvPr id="5" name="Group 4"/>
          <p:cNvGrpSpPr>
            <a:grpSpLocks noChangeAspect="1"/>
          </p:cNvGrpSpPr>
          <p:nvPr userDrawn="1"/>
        </p:nvGrpSpPr>
        <p:grpSpPr>
          <a:xfrm rot="16200000">
            <a:off x="3363913" y="1484173"/>
            <a:ext cx="5407679" cy="5339973"/>
            <a:chOff x="275358" y="1585266"/>
            <a:chExt cx="2019194" cy="1993916"/>
          </a:xfrm>
        </p:grpSpPr>
        <p:cxnSp>
          <p:nvCxnSpPr>
            <p:cNvPr id="23" name="Straight Connector 22"/>
            <p:cNvCxnSpPr/>
            <p:nvPr userDrawn="1"/>
          </p:nvCxnSpPr>
          <p:spPr>
            <a:xfrm flipV="1">
              <a:off x="1284955" y="1590106"/>
              <a:ext cx="0" cy="795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1275971" y="2784144"/>
              <a:ext cx="0" cy="795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Arc 24"/>
            <p:cNvSpPr/>
            <p:nvPr userDrawn="1"/>
          </p:nvSpPr>
          <p:spPr>
            <a:xfrm>
              <a:off x="275358" y="1591586"/>
              <a:ext cx="2019194" cy="1987596"/>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26" name="Arc 25"/>
            <p:cNvSpPr/>
            <p:nvPr userDrawn="1"/>
          </p:nvSpPr>
          <p:spPr>
            <a:xfrm rot="5400000">
              <a:off x="291157" y="1569467"/>
              <a:ext cx="1987596" cy="2019194"/>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27" name="Straight Connector 26"/>
            <p:cNvCxnSpPr/>
            <p:nvPr userDrawn="1"/>
          </p:nvCxnSpPr>
          <p:spPr>
            <a:xfrm rot="2700000" flipV="1">
              <a:off x="1436529" y="2045840"/>
              <a:ext cx="0" cy="397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rot="18900000">
              <a:off x="1427734" y="2725929"/>
              <a:ext cx="0" cy="397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Arc 28"/>
            <p:cNvSpPr/>
            <p:nvPr userDrawn="1"/>
          </p:nvSpPr>
          <p:spPr>
            <a:xfrm>
              <a:off x="685450" y="2018357"/>
              <a:ext cx="1181039" cy="1134055"/>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30" name="Arc 29"/>
            <p:cNvSpPr/>
            <p:nvPr userDrawn="1"/>
          </p:nvSpPr>
          <p:spPr>
            <a:xfrm flipV="1">
              <a:off x="685451" y="2018330"/>
              <a:ext cx="1181039" cy="1134055"/>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31" name="Straight Connector 30"/>
            <p:cNvCxnSpPr/>
            <p:nvPr userDrawn="1"/>
          </p:nvCxnSpPr>
          <p:spPr>
            <a:xfrm>
              <a:off x="1275971" y="2018357"/>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275968" y="3152411"/>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429763" y="3093571"/>
              <a:ext cx="40384" cy="7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H="1">
              <a:off x="1417944" y="1987625"/>
              <a:ext cx="40374" cy="7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1828600" y="2583904"/>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1646238" y="2951021"/>
              <a:ext cx="56537"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V="1">
              <a:off x="1799373" y="2347893"/>
              <a:ext cx="80768" cy="372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1766730" y="2791669"/>
              <a:ext cx="80768"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V="1">
              <a:off x="1685962" y="2170383"/>
              <a:ext cx="56537"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userDrawn="1"/>
          </p:nvSpPr>
          <p:spPr>
            <a:xfrm>
              <a:off x="1083037" y="2385145"/>
              <a:ext cx="403839" cy="39751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a:solidFill>
                  <a:schemeClr val="accent1"/>
                </a:solidFill>
              </a:endParaRPr>
            </a:p>
          </p:txBody>
        </p:sp>
        <p:cxnSp>
          <p:nvCxnSpPr>
            <p:cNvPr id="41" name="Straight Connector 40"/>
            <p:cNvCxnSpPr/>
            <p:nvPr userDrawn="1"/>
          </p:nvCxnSpPr>
          <p:spPr>
            <a:xfrm>
              <a:off x="1293751" y="2484692"/>
              <a:ext cx="0" cy="1984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H="1">
              <a:off x="860792" y="2018332"/>
              <a:ext cx="22762" cy="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H="1">
              <a:off x="860791" y="3152385"/>
              <a:ext cx="22762" cy="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2981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29096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USLACROSSE.ARBITERSPORTS.COM | USLACROSSE.ORG</a:t>
            </a:r>
          </a:p>
        </p:txBody>
      </p:sp>
    </p:spTree>
    <p:extLst>
      <p:ext uri="{BB962C8B-B14F-4D97-AF65-F5344CB8AC3E}">
        <p14:creationId xmlns:p14="http://schemas.microsoft.com/office/powerpoint/2010/main" val="745838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Header/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425" y="231496"/>
            <a:ext cx="10972800" cy="614361"/>
          </a:xfrm>
        </p:spPr>
        <p:txBody>
          <a:bodyPr/>
          <a:lstStyle>
            <a:lvl1pPr>
              <a:defRPr/>
            </a:lvl1pPr>
          </a:lstStyle>
          <a:p>
            <a:r>
              <a:rPr lang="en-US"/>
              <a:t>Topic Heading</a:t>
            </a:r>
          </a:p>
        </p:txBody>
      </p:sp>
      <p:sp>
        <p:nvSpPr>
          <p:cNvPr id="3" name="Content Placeholder 2"/>
          <p:cNvSpPr>
            <a:spLocks noGrp="1"/>
          </p:cNvSpPr>
          <p:nvPr>
            <p:ph sz="half" idx="1"/>
          </p:nvPr>
        </p:nvSpPr>
        <p:spPr>
          <a:xfrm>
            <a:off x="729581" y="1092200"/>
            <a:ext cx="5340452" cy="5080000"/>
          </a:xfrm>
        </p:spPr>
        <p:txBody>
          <a:bodyPr/>
          <a:lstStyle>
            <a:lvl1pPr>
              <a:defRPr sz="3911"/>
            </a:lvl1pPr>
            <a:lvl2pPr>
              <a:defRPr sz="3556"/>
            </a:lvl2pPr>
            <a:lvl3pPr>
              <a:defRPr sz="3200"/>
            </a:lvl3pPr>
            <a:lvl4pPr>
              <a:defRPr sz="2844"/>
            </a:lvl4pPr>
            <a:lvl5pPr>
              <a:defRPr sz="2489"/>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9777" y="1092200"/>
            <a:ext cx="5340448" cy="5080000"/>
          </a:xfrm>
        </p:spPr>
        <p:txBody>
          <a:bodyPr/>
          <a:lstStyle>
            <a:lvl1pPr>
              <a:defRPr sz="3911"/>
            </a:lvl1pPr>
            <a:lvl2pPr>
              <a:defRPr sz="3556"/>
            </a:lvl2pPr>
            <a:lvl3pPr>
              <a:defRPr sz="3200"/>
            </a:lvl3pPr>
            <a:lvl4pPr>
              <a:defRPr sz="2844"/>
            </a:lvl4pPr>
            <a:lvl5pPr>
              <a:defRPr sz="2489"/>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764200561"/>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Header/Caption/Content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02" y="724374"/>
            <a:ext cx="3807887" cy="701855"/>
          </a:xfrm>
        </p:spPr>
        <p:txBody>
          <a:bodyPr anchor="b">
            <a:noAutofit/>
          </a:bodyPr>
          <a:lstStyle>
            <a:lvl1pPr algn="l">
              <a:defRPr sz="3556" b="1">
                <a:solidFill>
                  <a:srgbClr val="003E7E"/>
                </a:solidFill>
              </a:defRPr>
            </a:lvl1pPr>
          </a:lstStyle>
          <a:p>
            <a:r>
              <a:rPr lang="en-US"/>
              <a:t>Topic Heading</a:t>
            </a:r>
          </a:p>
        </p:txBody>
      </p:sp>
      <p:sp>
        <p:nvSpPr>
          <p:cNvPr id="3" name="Content Placeholder 2"/>
          <p:cNvSpPr>
            <a:spLocks noGrp="1"/>
          </p:cNvSpPr>
          <p:nvPr>
            <p:ph idx="1"/>
          </p:nvPr>
        </p:nvSpPr>
        <p:spPr>
          <a:xfrm>
            <a:off x="4766735" y="733250"/>
            <a:ext cx="6815668" cy="5400385"/>
          </a:xfrm>
        </p:spPr>
        <p:txBody>
          <a:bodyPr/>
          <a:lstStyle>
            <a:lvl1pPr>
              <a:defRPr sz="3911">
                <a:solidFill>
                  <a:srgbClr val="00073B"/>
                </a:solidFill>
              </a:defRPr>
            </a:lvl1pPr>
            <a:lvl2pPr>
              <a:defRPr sz="3556">
                <a:solidFill>
                  <a:srgbClr val="00073B"/>
                </a:solidFill>
              </a:defRPr>
            </a:lvl2pPr>
            <a:lvl3pPr>
              <a:defRPr sz="3200">
                <a:solidFill>
                  <a:srgbClr val="00073B"/>
                </a:solidFill>
              </a:defRPr>
            </a:lvl3pPr>
            <a:lvl4pPr>
              <a:defRPr sz="2844">
                <a:solidFill>
                  <a:srgbClr val="00073B"/>
                </a:solidFill>
              </a:defRPr>
            </a:lvl4pPr>
            <a:lvl5pPr>
              <a:defRPr sz="2489">
                <a:solidFill>
                  <a:srgbClr val="00073B"/>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812802" y="1435106"/>
            <a:ext cx="3807887" cy="4698529"/>
          </a:xfrm>
        </p:spPr>
        <p:txBody>
          <a:bodyPr>
            <a:normAutofit/>
          </a:bodyPr>
          <a:lstStyle>
            <a:lvl1pPr marL="0" indent="0">
              <a:buNone/>
              <a:defRPr sz="2489">
                <a:solidFill>
                  <a:srgbClr val="E51937"/>
                </a:solidFill>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5" indent="0">
              <a:buNone/>
              <a:defRPr sz="1200"/>
            </a:lvl7pPr>
            <a:lvl8pPr marL="4266880" indent="0">
              <a:buNone/>
              <a:defRPr sz="1200"/>
            </a:lvl8pPr>
            <a:lvl9pPr marL="4876435" indent="0">
              <a:buNone/>
              <a:defRPr sz="1200"/>
            </a:lvl9pPr>
          </a:lstStyle>
          <a:p>
            <a:pPr lvl="0"/>
            <a:r>
              <a:rPr lang="en-US"/>
              <a:t>Sub-heading  or Text</a:t>
            </a:r>
          </a:p>
        </p:txBody>
      </p:sp>
    </p:spTree>
    <p:custDataLst>
      <p:tags r:id="rId1"/>
    </p:custDataLst>
    <p:extLst>
      <p:ext uri="{BB962C8B-B14F-4D97-AF65-F5344CB8AC3E}">
        <p14:creationId xmlns:p14="http://schemas.microsoft.com/office/powerpoint/2010/main" val="287522144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559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Field Lef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6" name="Content Placeholder 3"/>
          <p:cNvSpPr>
            <a:spLocks noGrp="1"/>
          </p:cNvSpPr>
          <p:nvPr>
            <p:ph sz="half" idx="2"/>
          </p:nvPr>
        </p:nvSpPr>
        <p:spPr>
          <a:xfrm>
            <a:off x="6577161" y="742002"/>
            <a:ext cx="5384800" cy="5641676"/>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USLACROSSE.ARBITERSPORTS.COM | USLACROSSE.ORG</a:t>
            </a:r>
          </a:p>
        </p:txBody>
      </p:sp>
      <p:pic>
        <p:nvPicPr>
          <p:cNvPr id="34" name="Picture 33"/>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0"/>
          <a:stretch/>
        </p:blipFill>
        <p:spPr>
          <a:xfrm rot="10800000">
            <a:off x="628074" y="787401"/>
            <a:ext cx="5506265" cy="5664748"/>
          </a:xfrm>
          <a:prstGeom prst="rect">
            <a:avLst/>
          </a:prstGeom>
        </p:spPr>
      </p:pic>
    </p:spTree>
    <p:extLst>
      <p:ext uri="{BB962C8B-B14F-4D97-AF65-F5344CB8AC3E}">
        <p14:creationId xmlns:p14="http://schemas.microsoft.com/office/powerpoint/2010/main" val="139322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774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85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181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74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67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3493DEA7-2AD4-B244-90B9-78A075AE8D14}"/>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2548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C68AEAC-C45B-504B-870C-B339C10E5E9E}"/>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90403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683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1.xml"/><Relationship Id="rId4" Type="http://schemas.microsoft.com/office/2018/10/relationships/comments" Target="../comments/modernComment_1B2_331D97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microsoft.com/office/2018/10/relationships/comments" Target="../comments/modernComment_1B7_409B3FD1.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13.xml"/><Relationship Id="rId4" Type="http://schemas.microsoft.com/office/2018/10/relationships/comments" Target="../comments/modernComment_174_F932975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26.png"/><Relationship Id="rId5" Type="http://schemas.openxmlformats.org/officeDocument/2006/relationships/image" Target="../media/image25.jpeg"/><Relationship Id="rId4" Type="http://schemas.microsoft.com/office/2018/10/relationships/comments" Target="../comments/modernComment_1B9_36E39E8C.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5.xml"/><Relationship Id="rId4" Type="http://schemas.microsoft.com/office/2018/10/relationships/comments" Target="../comments/modernComment_172_7B7A150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B5_6810613B.xm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B6_B7537F2.xml"/><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8.xml"/><Relationship Id="rId4" Type="http://schemas.microsoft.com/office/2018/10/relationships/comments" Target="../comments/modernComment_178_FD0452FF.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22.jpeg"/><Relationship Id="rId4" Type="http://schemas.microsoft.com/office/2018/10/relationships/comments" Target="../comments/modernComment_1B1_D7AEDD.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501F6D-8646-4541-BF4F-4D5A0B9DE8F6}"/>
              </a:ext>
            </a:extLst>
          </p:cNvPr>
          <p:cNvSpPr txBox="1"/>
          <p:nvPr/>
        </p:nvSpPr>
        <p:spPr>
          <a:xfrm>
            <a:off x="1681840" y="5509846"/>
            <a:ext cx="9305950" cy="707886"/>
          </a:xfrm>
          <a:prstGeom prst="rect">
            <a:avLst/>
          </a:prstGeom>
          <a:noFill/>
        </p:spPr>
        <p:txBody>
          <a:bodyPr wrap="square" rtlCol="0">
            <a:spAutoFit/>
          </a:bodyPr>
          <a:lstStyle/>
          <a:p>
            <a:pPr algn="r"/>
            <a:r>
              <a:rPr lang="en-US" sz="4000" b="0" i="0" spc="600" dirty="0">
                <a:solidFill>
                  <a:schemeClr val="bg1"/>
                </a:solidFill>
                <a:latin typeface="Alt Gothic Comp ATF" panose="020B0608040502040204" pitchFamily="34" charset="77"/>
              </a:rPr>
              <a:t>Offside Foul</a:t>
            </a:r>
          </a:p>
        </p:txBody>
      </p:sp>
    </p:spTree>
    <p:extLst>
      <p:ext uri="{BB962C8B-B14F-4D97-AF65-F5344CB8AC3E}">
        <p14:creationId xmlns:p14="http://schemas.microsoft.com/office/powerpoint/2010/main" val="3788717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42E43BF-0C7D-0516-728A-86E54701C6AC}"/>
              </a:ext>
            </a:extLst>
          </p:cNvPr>
          <p:cNvSpPr/>
          <p:nvPr/>
        </p:nvSpPr>
        <p:spPr>
          <a:xfrm>
            <a:off x="9159788" y="2995647"/>
            <a:ext cx="165253" cy="176270"/>
          </a:xfrm>
          <a:prstGeom prst="ellips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idx="4294967295"/>
          </p:nvPr>
        </p:nvSpPr>
        <p:spPr>
          <a:xfrm>
            <a:off x="0" y="187325"/>
            <a:ext cx="10972800" cy="1016000"/>
          </a:xfrm>
        </p:spPr>
        <p:txBody>
          <a:bodyPr>
            <a:noAutofit/>
          </a:bodyPr>
          <a:lstStyle/>
          <a:p>
            <a:pPr algn="ctr"/>
            <a:r>
              <a:rPr lang="en-US" b="1" dirty="0"/>
              <a:t>OFFSIDE PENALTY ADMINISTRATION: OFFENSE</a:t>
            </a:r>
          </a:p>
        </p:txBody>
      </p:sp>
      <p:sp>
        <p:nvSpPr>
          <p:cNvPr id="7" name="Rectangle 6">
            <a:extLst>
              <a:ext uri="{FF2B5EF4-FFF2-40B4-BE49-F238E27FC236}">
                <a16:creationId xmlns:a16="http://schemas.microsoft.com/office/drawing/2014/main" id="{16397AD5-2E22-1076-2C5B-7F8AE5DEDDDD}"/>
              </a:ext>
            </a:extLst>
          </p:cNvPr>
          <p:cNvSpPr/>
          <p:nvPr/>
        </p:nvSpPr>
        <p:spPr>
          <a:xfrm>
            <a:off x="402224" y="5364538"/>
            <a:ext cx="9287081" cy="992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Reminder: Call Time Out to administer the penalty unless there is a 10 goal differential</a:t>
            </a:r>
          </a:p>
        </p:txBody>
      </p:sp>
      <p:sp>
        <p:nvSpPr>
          <p:cNvPr id="6" name="TextBox 5">
            <a:extLst>
              <a:ext uri="{FF2B5EF4-FFF2-40B4-BE49-F238E27FC236}">
                <a16:creationId xmlns:a16="http://schemas.microsoft.com/office/drawing/2014/main" id="{EE4D521E-0FE3-BF67-B1A4-D698DCDF35A2}"/>
              </a:ext>
            </a:extLst>
          </p:cNvPr>
          <p:cNvSpPr txBox="1"/>
          <p:nvPr/>
        </p:nvSpPr>
        <p:spPr>
          <a:xfrm>
            <a:off x="236483" y="1384525"/>
            <a:ext cx="6117022" cy="3231654"/>
          </a:xfrm>
          <a:prstGeom prst="rect">
            <a:avLst/>
          </a:prstGeom>
          <a:solidFill>
            <a:schemeClr val="accent1">
              <a:lumMod val="40000"/>
              <a:lumOff val="60000"/>
            </a:schemeClr>
          </a:solidFill>
        </p:spPr>
        <p:txBody>
          <a:bodyPr wrap="square" rtlCol="0">
            <a:spAutoFit/>
          </a:bodyPr>
          <a:lstStyle/>
          <a:p>
            <a:pPr lvl="0"/>
            <a:r>
              <a:rPr lang="en-US" sz="2800" b="1" u="sng" dirty="0"/>
              <a:t>INSIDE THE CSA, ABOVE THE GLE</a:t>
            </a:r>
          </a:p>
          <a:p>
            <a:pPr lvl="0"/>
            <a:endParaRPr lang="en-US" sz="1400" b="1" u="sng" dirty="0"/>
          </a:p>
          <a:p>
            <a:pPr lvl="0"/>
            <a:r>
              <a:rPr lang="en-US" sz="2400" dirty="0"/>
              <a:t>Correct the offside</a:t>
            </a:r>
          </a:p>
          <a:p>
            <a:pPr lvl="0"/>
            <a:endParaRPr lang="en-US" sz="800" dirty="0"/>
          </a:p>
          <a:p>
            <a:pPr lvl="0"/>
            <a:r>
              <a:rPr lang="en-US" sz="2400" dirty="0"/>
              <a:t>Defense awarded free position at </a:t>
            </a:r>
            <a:r>
              <a:rPr lang="en-US" sz="2400" b="1" u="sng" dirty="0"/>
              <a:t>spot of the ball</a:t>
            </a:r>
            <a:r>
              <a:rPr lang="en-US" sz="2400" dirty="0"/>
              <a:t> (no closer than 8m to the goal circle)</a:t>
            </a:r>
          </a:p>
          <a:p>
            <a:pPr lvl="0"/>
            <a:endParaRPr lang="en-US" sz="800" dirty="0"/>
          </a:p>
          <a:p>
            <a:pPr lvl="0"/>
            <a:r>
              <a:rPr lang="en-US" sz="2400" dirty="0"/>
              <a:t>Closest opponent 4m behind</a:t>
            </a:r>
          </a:p>
          <a:p>
            <a:pPr lvl="0"/>
            <a:endParaRPr lang="en-US" sz="800" dirty="0">
              <a:cs typeface="Calibri"/>
            </a:endParaRPr>
          </a:p>
          <a:p>
            <a:pPr lvl="0"/>
            <a:r>
              <a:rPr lang="en-US" sz="2400" dirty="0">
                <a:cs typeface="Calibri"/>
              </a:rPr>
              <a:t>Whistle start</a:t>
            </a:r>
          </a:p>
          <a:p>
            <a:endParaRPr lang="en-US" dirty="0"/>
          </a:p>
        </p:txBody>
      </p:sp>
      <p:sp>
        <p:nvSpPr>
          <p:cNvPr id="3" name="TextBox 2">
            <a:extLst>
              <a:ext uri="{FF2B5EF4-FFF2-40B4-BE49-F238E27FC236}">
                <a16:creationId xmlns:a16="http://schemas.microsoft.com/office/drawing/2014/main" id="{D4E3476B-C29D-982F-7BE6-78950DA9374E}"/>
              </a:ext>
            </a:extLst>
          </p:cNvPr>
          <p:cNvSpPr txBox="1"/>
          <p:nvPr/>
        </p:nvSpPr>
        <p:spPr>
          <a:xfrm>
            <a:off x="7881937" y="881062"/>
            <a:ext cx="9524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Offsides called</a:t>
            </a:r>
            <a:endParaRPr lang="en-US" dirty="0"/>
          </a:p>
        </p:txBody>
      </p:sp>
      <p:sp>
        <p:nvSpPr>
          <p:cNvPr id="5" name="TextBox 4">
            <a:extLst>
              <a:ext uri="{FF2B5EF4-FFF2-40B4-BE49-F238E27FC236}">
                <a16:creationId xmlns:a16="http://schemas.microsoft.com/office/drawing/2014/main" id="{B7D3DCAD-8D84-7CEC-478F-6C4B0038160E}"/>
              </a:ext>
            </a:extLst>
          </p:cNvPr>
          <p:cNvSpPr txBox="1"/>
          <p:nvPr/>
        </p:nvSpPr>
        <p:spPr>
          <a:xfrm>
            <a:off x="7177087" y="2021681"/>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538CD5"/>
                </a:solidFill>
                <a:cs typeface="Calibri"/>
              </a:rPr>
              <a:t>x</a:t>
            </a:r>
            <a:endParaRPr lang="en-US"/>
          </a:p>
        </p:txBody>
      </p:sp>
      <p:sp>
        <p:nvSpPr>
          <p:cNvPr id="8" name="TextBox 7">
            <a:extLst>
              <a:ext uri="{FF2B5EF4-FFF2-40B4-BE49-F238E27FC236}">
                <a16:creationId xmlns:a16="http://schemas.microsoft.com/office/drawing/2014/main" id="{FA199B3C-7843-7D2D-46F8-403D99AB3D64}"/>
              </a:ext>
            </a:extLst>
          </p:cNvPr>
          <p:cNvSpPr txBox="1"/>
          <p:nvPr/>
        </p:nvSpPr>
        <p:spPr>
          <a:xfrm>
            <a:off x="8974931" y="1676400"/>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538CD5"/>
                </a:solidFill>
                <a:cs typeface="Calibri"/>
              </a:rPr>
              <a:t>x</a:t>
            </a:r>
            <a:endParaRPr lang="en-US" dirty="0"/>
          </a:p>
        </p:txBody>
      </p:sp>
      <p:sp>
        <p:nvSpPr>
          <p:cNvPr id="10" name="TextBox 9">
            <a:extLst>
              <a:ext uri="{FF2B5EF4-FFF2-40B4-BE49-F238E27FC236}">
                <a16:creationId xmlns:a16="http://schemas.microsoft.com/office/drawing/2014/main" id="{4A1E4E28-7998-F0B8-FDD8-AC3EE523B7C4}"/>
              </a:ext>
            </a:extLst>
          </p:cNvPr>
          <p:cNvSpPr txBox="1"/>
          <p:nvPr/>
        </p:nvSpPr>
        <p:spPr>
          <a:xfrm>
            <a:off x="8070056" y="3474244"/>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538CD5"/>
                </a:solidFill>
                <a:cs typeface="Calibri"/>
              </a:rPr>
              <a:t>x</a:t>
            </a:r>
            <a:endParaRPr lang="en-US" dirty="0"/>
          </a:p>
        </p:txBody>
      </p:sp>
      <p:sp>
        <p:nvSpPr>
          <p:cNvPr id="11" name="TextBox 10">
            <a:extLst>
              <a:ext uri="{FF2B5EF4-FFF2-40B4-BE49-F238E27FC236}">
                <a16:creationId xmlns:a16="http://schemas.microsoft.com/office/drawing/2014/main" id="{CD14A5DA-E3FE-235A-4BD7-72EBC507F9CC}"/>
              </a:ext>
            </a:extLst>
          </p:cNvPr>
          <p:cNvSpPr txBox="1"/>
          <p:nvPr/>
        </p:nvSpPr>
        <p:spPr>
          <a:xfrm>
            <a:off x="9689306" y="1164431"/>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538CD5"/>
                </a:solidFill>
                <a:cs typeface="Calibri"/>
              </a:rPr>
              <a:t>x</a:t>
            </a:r>
            <a:endParaRPr lang="en-US"/>
          </a:p>
        </p:txBody>
      </p:sp>
      <p:sp>
        <p:nvSpPr>
          <p:cNvPr id="12" name="TextBox 11">
            <a:extLst>
              <a:ext uri="{FF2B5EF4-FFF2-40B4-BE49-F238E27FC236}">
                <a16:creationId xmlns:a16="http://schemas.microsoft.com/office/drawing/2014/main" id="{3BF4B898-1B36-9F47-81E2-97852E44F1BD}"/>
              </a:ext>
            </a:extLst>
          </p:cNvPr>
          <p:cNvSpPr txBox="1"/>
          <p:nvPr/>
        </p:nvSpPr>
        <p:spPr>
          <a:xfrm>
            <a:off x="8974931" y="4700587"/>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538CD5"/>
                </a:solidFill>
                <a:cs typeface="Calibri"/>
              </a:rPr>
              <a:t>x</a:t>
            </a:r>
            <a:endParaRPr lang="en-US"/>
          </a:p>
        </p:txBody>
      </p:sp>
      <p:sp>
        <p:nvSpPr>
          <p:cNvPr id="13" name="TextBox 12">
            <a:extLst>
              <a:ext uri="{FF2B5EF4-FFF2-40B4-BE49-F238E27FC236}">
                <a16:creationId xmlns:a16="http://schemas.microsoft.com/office/drawing/2014/main" id="{DB9146BC-CA5D-7B77-BFD3-E880D27DED72}"/>
              </a:ext>
            </a:extLst>
          </p:cNvPr>
          <p:cNvSpPr txBox="1"/>
          <p:nvPr/>
        </p:nvSpPr>
        <p:spPr>
          <a:xfrm>
            <a:off x="9229334" y="3346785"/>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538CD5"/>
                </a:solidFill>
                <a:cs typeface="Calibri"/>
              </a:rPr>
              <a:t>x</a:t>
            </a:r>
            <a:endParaRPr lang="en-US" dirty="0"/>
          </a:p>
        </p:txBody>
      </p:sp>
      <p:sp>
        <p:nvSpPr>
          <p:cNvPr id="14" name="TextBox 13">
            <a:extLst>
              <a:ext uri="{FF2B5EF4-FFF2-40B4-BE49-F238E27FC236}">
                <a16:creationId xmlns:a16="http://schemas.microsoft.com/office/drawing/2014/main" id="{664A58E8-049B-5CB2-011D-D5D966A91DD4}"/>
              </a:ext>
            </a:extLst>
          </p:cNvPr>
          <p:cNvSpPr txBox="1"/>
          <p:nvPr/>
        </p:nvSpPr>
        <p:spPr>
          <a:xfrm>
            <a:off x="8070056" y="1795462"/>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538CD5"/>
                </a:solidFill>
                <a:cs typeface="Calibri"/>
              </a:rPr>
              <a:t>x</a:t>
            </a:r>
            <a:endParaRPr lang="en-US" dirty="0"/>
          </a:p>
        </p:txBody>
      </p:sp>
      <p:sp>
        <p:nvSpPr>
          <p:cNvPr id="15" name="TextBox 14">
            <a:extLst>
              <a:ext uri="{FF2B5EF4-FFF2-40B4-BE49-F238E27FC236}">
                <a16:creationId xmlns:a16="http://schemas.microsoft.com/office/drawing/2014/main" id="{84FE9A55-2AA4-7256-0E7E-01EB25D6F1D1}"/>
              </a:ext>
            </a:extLst>
          </p:cNvPr>
          <p:cNvSpPr txBox="1"/>
          <p:nvPr/>
        </p:nvSpPr>
        <p:spPr>
          <a:xfrm>
            <a:off x="9616968" y="3127204"/>
            <a:ext cx="49291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4472C4"/>
                </a:solidFill>
                <a:cs typeface="Calibri"/>
              </a:rPr>
              <a:t>G</a:t>
            </a:r>
            <a:endParaRPr lang="en-US" dirty="0">
              <a:solidFill>
                <a:srgbClr val="4472C4"/>
              </a:solidFill>
            </a:endParaRPr>
          </a:p>
        </p:txBody>
      </p:sp>
      <p:sp>
        <p:nvSpPr>
          <p:cNvPr id="16" name="TextBox 15">
            <a:extLst>
              <a:ext uri="{FF2B5EF4-FFF2-40B4-BE49-F238E27FC236}">
                <a16:creationId xmlns:a16="http://schemas.microsoft.com/office/drawing/2014/main" id="{7E1EC24F-3D60-38F5-6280-AE5D48E80960}"/>
              </a:ext>
            </a:extLst>
          </p:cNvPr>
          <p:cNvSpPr txBox="1"/>
          <p:nvPr/>
        </p:nvSpPr>
        <p:spPr>
          <a:xfrm>
            <a:off x="8355806" y="2224087"/>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0000"/>
                </a:solidFill>
                <a:cs typeface="Calibri"/>
              </a:rPr>
              <a:t>o</a:t>
            </a:r>
            <a:endParaRPr lang="en-US"/>
          </a:p>
        </p:txBody>
      </p:sp>
      <p:sp>
        <p:nvSpPr>
          <p:cNvPr id="17" name="TextBox 16">
            <a:extLst>
              <a:ext uri="{FF2B5EF4-FFF2-40B4-BE49-F238E27FC236}">
                <a16:creationId xmlns:a16="http://schemas.microsoft.com/office/drawing/2014/main" id="{9E77BE01-0F0D-0515-D4BB-269E1EC232C5}"/>
              </a:ext>
            </a:extLst>
          </p:cNvPr>
          <p:cNvSpPr txBox="1"/>
          <p:nvPr/>
        </p:nvSpPr>
        <p:spPr>
          <a:xfrm>
            <a:off x="9844088" y="1450181"/>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0000"/>
                </a:solidFill>
                <a:cs typeface="Calibri"/>
              </a:rPr>
              <a:t>o</a:t>
            </a:r>
            <a:endParaRPr lang="en-US"/>
          </a:p>
        </p:txBody>
      </p:sp>
      <p:sp>
        <p:nvSpPr>
          <p:cNvPr id="18" name="TextBox 17">
            <a:extLst>
              <a:ext uri="{FF2B5EF4-FFF2-40B4-BE49-F238E27FC236}">
                <a16:creationId xmlns:a16="http://schemas.microsoft.com/office/drawing/2014/main" id="{D3173771-5C2A-6A05-A618-623A06895EA4}"/>
              </a:ext>
            </a:extLst>
          </p:cNvPr>
          <p:cNvSpPr txBox="1"/>
          <p:nvPr/>
        </p:nvSpPr>
        <p:spPr>
          <a:xfrm>
            <a:off x="9003895" y="2589466"/>
            <a:ext cx="20916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0000"/>
                </a:solidFill>
                <a:cs typeface="Calibri"/>
              </a:rPr>
              <a:t>o</a:t>
            </a:r>
            <a:endParaRPr lang="en-US" dirty="0"/>
          </a:p>
        </p:txBody>
      </p:sp>
      <p:sp>
        <p:nvSpPr>
          <p:cNvPr id="19" name="TextBox 18">
            <a:extLst>
              <a:ext uri="{FF2B5EF4-FFF2-40B4-BE49-F238E27FC236}">
                <a16:creationId xmlns:a16="http://schemas.microsoft.com/office/drawing/2014/main" id="{BF858BF8-67D7-271A-6F32-3E0A5700B1D5}"/>
              </a:ext>
            </a:extLst>
          </p:cNvPr>
          <p:cNvSpPr txBox="1"/>
          <p:nvPr/>
        </p:nvSpPr>
        <p:spPr>
          <a:xfrm>
            <a:off x="8257494" y="3714178"/>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0000"/>
                </a:solidFill>
                <a:cs typeface="Calibri"/>
              </a:rPr>
              <a:t>o</a:t>
            </a:r>
            <a:endParaRPr lang="en-US" dirty="0"/>
          </a:p>
        </p:txBody>
      </p:sp>
      <p:sp>
        <p:nvSpPr>
          <p:cNvPr id="20" name="TextBox 19">
            <a:extLst>
              <a:ext uri="{FF2B5EF4-FFF2-40B4-BE49-F238E27FC236}">
                <a16:creationId xmlns:a16="http://schemas.microsoft.com/office/drawing/2014/main" id="{51BA0D3A-4E5D-94D6-0CDC-61B4BE98FA72}"/>
              </a:ext>
            </a:extLst>
          </p:cNvPr>
          <p:cNvSpPr txBox="1"/>
          <p:nvPr/>
        </p:nvSpPr>
        <p:spPr>
          <a:xfrm>
            <a:off x="9011655" y="3452568"/>
            <a:ext cx="33612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0000"/>
                </a:solidFill>
                <a:cs typeface="Calibri"/>
              </a:rPr>
              <a:t>o</a:t>
            </a:r>
            <a:endParaRPr lang="en-US" dirty="0"/>
          </a:p>
        </p:txBody>
      </p:sp>
      <p:sp>
        <p:nvSpPr>
          <p:cNvPr id="21" name="TextBox 20">
            <a:extLst>
              <a:ext uri="{FF2B5EF4-FFF2-40B4-BE49-F238E27FC236}">
                <a16:creationId xmlns:a16="http://schemas.microsoft.com/office/drawing/2014/main" id="{D59A5447-3C75-76CA-D1AD-DFC85389CA8D}"/>
              </a:ext>
            </a:extLst>
          </p:cNvPr>
          <p:cNvSpPr txBox="1"/>
          <p:nvPr/>
        </p:nvSpPr>
        <p:spPr>
          <a:xfrm>
            <a:off x="8748713" y="4867275"/>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0000"/>
                </a:solidFill>
                <a:cs typeface="Calibri"/>
              </a:rPr>
              <a:t>o</a:t>
            </a:r>
            <a:endParaRPr lang="en-US"/>
          </a:p>
        </p:txBody>
      </p:sp>
      <p:sp>
        <p:nvSpPr>
          <p:cNvPr id="22" name="TextBox 21">
            <a:extLst>
              <a:ext uri="{FF2B5EF4-FFF2-40B4-BE49-F238E27FC236}">
                <a16:creationId xmlns:a16="http://schemas.microsoft.com/office/drawing/2014/main" id="{E827B434-99FF-5CE4-69F1-32801DA15A95}"/>
              </a:ext>
            </a:extLst>
          </p:cNvPr>
          <p:cNvSpPr txBox="1"/>
          <p:nvPr/>
        </p:nvSpPr>
        <p:spPr>
          <a:xfrm>
            <a:off x="9213056" y="1854994"/>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0000"/>
                </a:solidFill>
                <a:cs typeface="Calibri"/>
              </a:rPr>
              <a:t>o</a:t>
            </a:r>
            <a:endParaRPr lang="en-US"/>
          </a:p>
        </p:txBody>
      </p:sp>
      <p:sp>
        <p:nvSpPr>
          <p:cNvPr id="23" name="TextBox 22">
            <a:extLst>
              <a:ext uri="{FF2B5EF4-FFF2-40B4-BE49-F238E27FC236}">
                <a16:creationId xmlns:a16="http://schemas.microsoft.com/office/drawing/2014/main" id="{66659B4C-F261-9E65-9168-C0ADEDDF61C9}"/>
              </a:ext>
            </a:extLst>
          </p:cNvPr>
          <p:cNvSpPr txBox="1"/>
          <p:nvPr/>
        </p:nvSpPr>
        <p:spPr>
          <a:xfrm>
            <a:off x="9479754" y="2795376"/>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538CD5"/>
                </a:solidFill>
                <a:cs typeface="Calibri"/>
              </a:rPr>
              <a:t>x</a:t>
            </a:r>
            <a:endParaRPr lang="en-US" dirty="0"/>
          </a:p>
        </p:txBody>
      </p:sp>
      <p:sp>
        <p:nvSpPr>
          <p:cNvPr id="24" name="TextBox 23">
            <a:extLst>
              <a:ext uri="{FF2B5EF4-FFF2-40B4-BE49-F238E27FC236}">
                <a16:creationId xmlns:a16="http://schemas.microsoft.com/office/drawing/2014/main" id="{FC7C23F1-B506-448F-EC3C-FA89AE494702}"/>
              </a:ext>
            </a:extLst>
          </p:cNvPr>
          <p:cNvSpPr txBox="1"/>
          <p:nvPr/>
        </p:nvSpPr>
        <p:spPr>
          <a:xfrm>
            <a:off x="6945079" y="3986060"/>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538CD5"/>
                </a:solidFill>
                <a:cs typeface="Calibri"/>
              </a:rPr>
              <a:t>x</a:t>
            </a:r>
            <a:endParaRPr lang="en-US" dirty="0"/>
          </a:p>
        </p:txBody>
      </p:sp>
      <p:sp>
        <p:nvSpPr>
          <p:cNvPr id="25" name="TextBox 24">
            <a:extLst>
              <a:ext uri="{FF2B5EF4-FFF2-40B4-BE49-F238E27FC236}">
                <a16:creationId xmlns:a16="http://schemas.microsoft.com/office/drawing/2014/main" id="{C7EE6BD3-CBA7-BF8E-6901-7C29B7C9B8FC}"/>
              </a:ext>
            </a:extLst>
          </p:cNvPr>
          <p:cNvSpPr txBox="1"/>
          <p:nvPr/>
        </p:nvSpPr>
        <p:spPr>
          <a:xfrm>
            <a:off x="7820189" y="2583954"/>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0000"/>
                </a:solidFill>
                <a:cs typeface="Calibri"/>
              </a:rPr>
              <a:t>o</a:t>
            </a:r>
            <a:endParaRPr lang="en-US" dirty="0"/>
          </a:p>
        </p:txBody>
      </p:sp>
      <p:sp>
        <p:nvSpPr>
          <p:cNvPr id="26" name="Oval 25">
            <a:extLst>
              <a:ext uri="{FF2B5EF4-FFF2-40B4-BE49-F238E27FC236}">
                <a16:creationId xmlns:a16="http://schemas.microsoft.com/office/drawing/2014/main" id="{4E1E7F5E-FAE4-06B3-F857-057A83E53508}"/>
              </a:ext>
            </a:extLst>
          </p:cNvPr>
          <p:cNvSpPr/>
          <p:nvPr/>
        </p:nvSpPr>
        <p:spPr>
          <a:xfrm>
            <a:off x="8758704" y="3204177"/>
            <a:ext cx="165253" cy="176270"/>
          </a:xfrm>
          <a:prstGeom prst="ellips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5359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29167E-6 -4.81481E-6 L -0.03867 0.03264 " pathEditMode="relative" rAng="0" ptsTypes="AA">
                                      <p:cBhvr>
                                        <p:cTn id="10" dur="2000" fill="hold"/>
                                        <p:tgtEl>
                                          <p:spTgt spid="25"/>
                                        </p:tgtEl>
                                        <p:attrNameLst>
                                          <p:attrName>ppt_x</p:attrName>
                                          <p:attrName>ppt_y</p:attrName>
                                        </p:attrNameLst>
                                      </p:cBhvr>
                                      <p:rCtr x="-1940" y="162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8.33333E-7 -1.48148E-6 L -0.06237 0.03704 " pathEditMode="relative" rAng="0" ptsTypes="AA">
                                      <p:cBhvr>
                                        <p:cTn id="14" dur="2000" fill="hold"/>
                                        <p:tgtEl>
                                          <p:spTgt spid="23"/>
                                        </p:tgtEl>
                                        <p:attrNameLst>
                                          <p:attrName>ppt_x</p:attrName>
                                          <p:attrName>ppt_y</p:attrName>
                                        </p:attrNameLst>
                                      </p:cBhvr>
                                      <p:rCtr x="-3125" y="1852"/>
                                    </p:animMotion>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par>
                                <p:cTn id="22" presetID="42" presetClass="path" presetSubtype="0" accel="50000" decel="50000" fill="hold" grpId="0" nodeType="withEffect">
                                  <p:stCondLst>
                                    <p:cond delay="0"/>
                                  </p:stCondLst>
                                  <p:childTnLst>
                                    <p:animMotion origin="layout" path="M 0.00612 0.01366 L 0.00312 0.06875 " pathEditMode="relative" rAng="0" ptsTypes="AA">
                                      <p:cBhvr>
                                        <p:cTn id="23" dur="2000" fill="hold"/>
                                        <p:tgtEl>
                                          <p:spTgt spid="18"/>
                                        </p:tgtEl>
                                        <p:attrNameLst>
                                          <p:attrName>ppt_x</p:attrName>
                                          <p:attrName>ppt_y</p:attrName>
                                        </p:attrNameLst>
                                      </p:cBhvr>
                                      <p:rCtr x="-156" y="2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8" grpId="0"/>
      <p:bldP spid="23" grpId="0"/>
      <p:bldP spid="25" grpId="0"/>
      <p:bldP spid="26" grpId="0" animBg="1"/>
    </p:bldLst>
  </p:timing>
  <p:extLst>
    <p:ext uri="{6950BFC3-D8DA-4A85-94F7-54DA5524770B}">
      <p188:commentRel xmlns:p188="http://schemas.microsoft.com/office/powerpoint/2018/8/main" r:id="rId4"/>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609600" y="187430"/>
            <a:ext cx="10972800" cy="1016000"/>
          </a:xfrm>
        </p:spPr>
        <p:txBody>
          <a:bodyPr>
            <a:noAutofit/>
          </a:bodyPr>
          <a:lstStyle/>
          <a:p>
            <a:pPr algn="ctr"/>
            <a:r>
              <a:rPr lang="en-US" b="1" dirty="0"/>
              <a:t>OFFSIDE PENALTY ADMINISTRATION: OFFENSE</a:t>
            </a:r>
          </a:p>
        </p:txBody>
      </p:sp>
      <p:pic>
        <p:nvPicPr>
          <p:cNvPr id="2050" name="Picture 2">
            <a:extLst>
              <a:ext uri="{FF2B5EF4-FFF2-40B4-BE49-F238E27FC236}">
                <a16:creationId xmlns:a16="http://schemas.microsoft.com/office/drawing/2014/main" id="{9EFDB4DA-C1C0-D8B8-1D5A-51E284815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7817" y="1035584"/>
            <a:ext cx="7477700" cy="49851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6397AD5-2E22-1076-2C5B-7F8AE5DEDDDD}"/>
              </a:ext>
            </a:extLst>
          </p:cNvPr>
          <p:cNvSpPr/>
          <p:nvPr/>
        </p:nvSpPr>
        <p:spPr>
          <a:xfrm>
            <a:off x="236483" y="5756170"/>
            <a:ext cx="1141751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Reminder: Call Time Out to administer the penalty (unless there is a 10 goal differential)</a:t>
            </a:r>
          </a:p>
        </p:txBody>
      </p:sp>
      <p:sp>
        <p:nvSpPr>
          <p:cNvPr id="6" name="TextBox 5">
            <a:extLst>
              <a:ext uri="{FF2B5EF4-FFF2-40B4-BE49-F238E27FC236}">
                <a16:creationId xmlns:a16="http://schemas.microsoft.com/office/drawing/2014/main" id="{EE4D521E-0FE3-BF67-B1A4-D698DCDF35A2}"/>
              </a:ext>
            </a:extLst>
          </p:cNvPr>
          <p:cNvSpPr txBox="1"/>
          <p:nvPr/>
        </p:nvSpPr>
        <p:spPr>
          <a:xfrm>
            <a:off x="236483" y="1384525"/>
            <a:ext cx="4335517" cy="3877985"/>
          </a:xfrm>
          <a:prstGeom prst="rect">
            <a:avLst/>
          </a:prstGeom>
          <a:solidFill>
            <a:schemeClr val="tx2">
              <a:lumMod val="60000"/>
              <a:lumOff val="40000"/>
            </a:schemeClr>
          </a:solidFill>
        </p:spPr>
        <p:txBody>
          <a:bodyPr wrap="square" rtlCol="0">
            <a:spAutoFit/>
          </a:bodyPr>
          <a:lstStyle/>
          <a:p>
            <a:pPr lvl="0"/>
            <a:r>
              <a:rPr lang="en-US" sz="2800" b="1" u="sng" dirty="0"/>
              <a:t>INSIDE THE CSA, BELOW THE GLE</a:t>
            </a:r>
          </a:p>
          <a:p>
            <a:pPr lvl="0"/>
            <a:endParaRPr lang="en-US" sz="2800" b="1" u="sng" dirty="0"/>
          </a:p>
          <a:p>
            <a:pPr lvl="0"/>
            <a:r>
              <a:rPr lang="en-US" sz="2400" dirty="0"/>
              <a:t>Correct the offside</a:t>
            </a:r>
          </a:p>
          <a:p>
            <a:pPr lvl="0"/>
            <a:endParaRPr lang="en-US" sz="800" dirty="0"/>
          </a:p>
          <a:p>
            <a:pPr lvl="0"/>
            <a:r>
              <a:rPr lang="en-US" sz="2400" dirty="0"/>
              <a:t>Defense awarded free position at the </a:t>
            </a:r>
            <a:r>
              <a:rPr lang="en-US" sz="2400" b="1" u="sng" dirty="0"/>
              <a:t>nearest dot</a:t>
            </a:r>
          </a:p>
          <a:p>
            <a:pPr lvl="0"/>
            <a:endParaRPr lang="en-US" sz="800" dirty="0"/>
          </a:p>
          <a:p>
            <a:pPr lvl="0"/>
            <a:r>
              <a:rPr lang="en-US" sz="2400" dirty="0"/>
              <a:t>Closest opponent 4m behind</a:t>
            </a:r>
          </a:p>
          <a:p>
            <a:pPr lvl="0"/>
            <a:endParaRPr lang="en-US" sz="800" dirty="0">
              <a:cs typeface="Calibri"/>
            </a:endParaRPr>
          </a:p>
          <a:p>
            <a:pPr lvl="0"/>
            <a:r>
              <a:rPr lang="en-US" sz="2400" dirty="0">
                <a:cs typeface="Calibri"/>
              </a:rPr>
              <a:t>Whistle start</a:t>
            </a:r>
          </a:p>
          <a:p>
            <a:endParaRPr lang="en-US" dirty="0"/>
          </a:p>
        </p:txBody>
      </p:sp>
    </p:spTree>
    <p:custDataLst>
      <p:tags r:id="rId1"/>
    </p:custDataLst>
    <p:extLst>
      <p:ext uri="{BB962C8B-B14F-4D97-AF65-F5344CB8AC3E}">
        <p14:creationId xmlns:p14="http://schemas.microsoft.com/office/powerpoint/2010/main" val="3643975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0BF5E-934A-7A8E-1957-D22721E3660A}"/>
              </a:ext>
            </a:extLst>
          </p:cNvPr>
          <p:cNvSpPr txBox="1">
            <a:spLocks/>
          </p:cNvSpPr>
          <p:nvPr/>
        </p:nvSpPr>
        <p:spPr>
          <a:xfrm>
            <a:off x="770688" y="95952"/>
            <a:ext cx="6487885" cy="1016000"/>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OFFSETTING OFFSIDE FOULS</a:t>
            </a:r>
          </a:p>
        </p:txBody>
      </p:sp>
      <p:pic>
        <p:nvPicPr>
          <p:cNvPr id="3074" name="Picture 2" descr="No photo description available.">
            <a:extLst>
              <a:ext uri="{FF2B5EF4-FFF2-40B4-BE49-F238E27FC236}">
                <a16:creationId xmlns:a16="http://schemas.microsoft.com/office/drawing/2014/main" id="{DFB232CA-6C24-6A1D-2642-A7006D0D44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9734" y="411705"/>
            <a:ext cx="4742266" cy="522750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48DE9D5C-B5DB-8C9B-97D5-366883A4A188}"/>
              </a:ext>
            </a:extLst>
          </p:cNvPr>
          <p:cNvSpPr txBox="1">
            <a:spLocks/>
          </p:cNvSpPr>
          <p:nvPr/>
        </p:nvSpPr>
        <p:spPr>
          <a:xfrm>
            <a:off x="770687" y="2601644"/>
            <a:ext cx="6487885" cy="1016000"/>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INADVERTENT WHISTLE</a:t>
            </a:r>
          </a:p>
        </p:txBody>
      </p:sp>
      <p:sp>
        <p:nvSpPr>
          <p:cNvPr id="5" name="TextBox 4">
            <a:extLst>
              <a:ext uri="{FF2B5EF4-FFF2-40B4-BE49-F238E27FC236}">
                <a16:creationId xmlns:a16="http://schemas.microsoft.com/office/drawing/2014/main" id="{032C205F-D82C-4E71-C57D-B1DB67A187EF}"/>
              </a:ext>
            </a:extLst>
          </p:cNvPr>
          <p:cNvSpPr txBox="1"/>
          <p:nvPr/>
        </p:nvSpPr>
        <p:spPr>
          <a:xfrm>
            <a:off x="314011" y="3318930"/>
            <a:ext cx="7401240" cy="2677656"/>
          </a:xfrm>
          <a:prstGeom prst="rect">
            <a:avLst/>
          </a:prstGeom>
          <a:solidFill>
            <a:schemeClr val="tx2">
              <a:lumMod val="60000"/>
              <a:lumOff val="40000"/>
            </a:schemeClr>
          </a:solidFill>
        </p:spPr>
        <p:txBody>
          <a:bodyPr wrap="square" rtlCol="0">
            <a:spAutoFit/>
          </a:bodyPr>
          <a:lstStyle/>
          <a:p>
            <a:pPr algn="ctr"/>
            <a:r>
              <a:rPr lang="en-US" sz="2800" dirty="0"/>
              <a:t>If a whistle is blown for offsides, but no one is in fact offside, it is considered an</a:t>
            </a:r>
          </a:p>
          <a:p>
            <a:pPr algn="ctr"/>
            <a:r>
              <a:rPr lang="en-US" sz="2800" dirty="0"/>
              <a:t>inadvertent whistle.  </a:t>
            </a:r>
          </a:p>
          <a:p>
            <a:pPr algn="ctr"/>
            <a:r>
              <a:rPr lang="en-US" sz="2800" dirty="0"/>
              <a:t>The player who was in possession of, or nearest to the ball at the time play was stopped, will be awarded the ball. Whistle Start.</a:t>
            </a:r>
          </a:p>
        </p:txBody>
      </p:sp>
      <p:sp>
        <p:nvSpPr>
          <p:cNvPr id="3" name="TextBox 2">
            <a:extLst>
              <a:ext uri="{FF2B5EF4-FFF2-40B4-BE49-F238E27FC236}">
                <a16:creationId xmlns:a16="http://schemas.microsoft.com/office/drawing/2014/main" id="{58BF6624-AFDB-121B-22E3-A74498C7179E}"/>
              </a:ext>
            </a:extLst>
          </p:cNvPr>
          <p:cNvSpPr txBox="1"/>
          <p:nvPr/>
        </p:nvSpPr>
        <p:spPr>
          <a:xfrm>
            <a:off x="314011" y="796198"/>
            <a:ext cx="7782240" cy="1815882"/>
          </a:xfrm>
          <a:prstGeom prst="rect">
            <a:avLst/>
          </a:prstGeom>
          <a:solidFill>
            <a:schemeClr val="tx2">
              <a:lumMod val="60000"/>
              <a:lumOff val="40000"/>
            </a:schemeClr>
          </a:solidFill>
        </p:spPr>
        <p:txBody>
          <a:bodyPr wrap="square" rtlCol="0">
            <a:spAutoFit/>
          </a:bodyPr>
          <a:lstStyle/>
          <a:p>
            <a:pPr lvl="0" algn="ctr"/>
            <a:r>
              <a:rPr lang="en-US" sz="2800" dirty="0"/>
              <a:t>If players from both teams are offside, </a:t>
            </a:r>
          </a:p>
          <a:p>
            <a:pPr lvl="0" algn="ctr"/>
            <a:r>
              <a:rPr lang="en-US" sz="2800" dirty="0"/>
              <a:t>it is an offsetting foul situation. Players nearest to the restraining line from both teams will be moved back onside.</a:t>
            </a:r>
            <a:endParaRPr lang="en-US" dirty="0"/>
          </a:p>
        </p:txBody>
      </p:sp>
    </p:spTree>
    <p:extLst>
      <p:ext uri="{BB962C8B-B14F-4D97-AF65-F5344CB8AC3E}">
        <p14:creationId xmlns:p14="http://schemas.microsoft.com/office/powerpoint/2010/main" val="108391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3403600" y="74541"/>
            <a:ext cx="5384800" cy="660400"/>
          </a:xfrm>
        </p:spPr>
        <p:txBody>
          <a:bodyPr>
            <a:noAutofit/>
          </a:bodyPr>
          <a:lstStyle/>
          <a:p>
            <a:pPr marL="0" indent="0" algn="ctr">
              <a:buNone/>
            </a:pPr>
            <a:r>
              <a:rPr lang="en-US" sz="4400" b="1" dirty="0">
                <a:latin typeface="+mj-lt"/>
              </a:rPr>
              <a:t>PLAYING ”SHORT” </a:t>
            </a:r>
          </a:p>
        </p:txBody>
      </p:sp>
      <p:sp>
        <p:nvSpPr>
          <p:cNvPr id="11" name="Smiley Face 10"/>
          <p:cNvSpPr/>
          <p:nvPr/>
        </p:nvSpPr>
        <p:spPr>
          <a:xfrm>
            <a:off x="2538354" y="2617028"/>
            <a:ext cx="304798" cy="304800"/>
          </a:xfrm>
          <a:prstGeom prst="smileyFac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miley Face 13"/>
          <p:cNvSpPr/>
          <p:nvPr/>
        </p:nvSpPr>
        <p:spPr>
          <a:xfrm>
            <a:off x="1947887" y="4899700"/>
            <a:ext cx="304800" cy="304800"/>
          </a:xfrm>
          <a:prstGeom prst="smileyFace">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Smiley Face 14"/>
          <p:cNvSpPr/>
          <p:nvPr/>
        </p:nvSpPr>
        <p:spPr>
          <a:xfrm>
            <a:off x="1732903" y="2982630"/>
            <a:ext cx="304800" cy="304800"/>
          </a:xfrm>
          <a:prstGeom prst="smileyFace">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Smiley Face 15"/>
          <p:cNvSpPr/>
          <p:nvPr/>
        </p:nvSpPr>
        <p:spPr>
          <a:xfrm>
            <a:off x="2295155" y="1701800"/>
            <a:ext cx="304800" cy="304800"/>
          </a:xfrm>
          <a:prstGeom prst="smileyFace">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Smiley Face 16"/>
          <p:cNvSpPr/>
          <p:nvPr/>
        </p:nvSpPr>
        <p:spPr>
          <a:xfrm>
            <a:off x="3514856" y="1599599"/>
            <a:ext cx="304800" cy="304800"/>
          </a:xfrm>
          <a:prstGeom prst="smileyFace">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Smiley Face 17"/>
          <p:cNvSpPr/>
          <p:nvPr/>
        </p:nvSpPr>
        <p:spPr>
          <a:xfrm>
            <a:off x="3008024" y="3465015"/>
            <a:ext cx="304800" cy="304800"/>
          </a:xfrm>
          <a:prstGeom prst="smileyFace">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Smiley Face 29"/>
          <p:cNvSpPr/>
          <p:nvPr/>
        </p:nvSpPr>
        <p:spPr>
          <a:xfrm>
            <a:off x="2464481" y="3224341"/>
            <a:ext cx="301530" cy="304800"/>
          </a:xfrm>
          <a:prstGeom prst="smileyFac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Smiley Face 4"/>
          <p:cNvSpPr/>
          <p:nvPr/>
        </p:nvSpPr>
        <p:spPr>
          <a:xfrm>
            <a:off x="3830793" y="3022600"/>
            <a:ext cx="304800" cy="304800"/>
          </a:xfrm>
          <a:prstGeom prst="smileyFace">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Smiley Face 12"/>
          <p:cNvSpPr/>
          <p:nvPr/>
        </p:nvSpPr>
        <p:spPr>
          <a:xfrm>
            <a:off x="3524526" y="4445000"/>
            <a:ext cx="304800" cy="304800"/>
          </a:xfrm>
          <a:prstGeom prst="smileyFace">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TextBox 24"/>
          <p:cNvSpPr txBox="1"/>
          <p:nvPr/>
        </p:nvSpPr>
        <p:spPr>
          <a:xfrm>
            <a:off x="7961495" y="460375"/>
            <a:ext cx="4076930" cy="6124754"/>
          </a:xfrm>
          <a:prstGeom prst="rect">
            <a:avLst/>
          </a:prstGeom>
          <a:solidFill>
            <a:schemeClr val="accent1">
              <a:lumMod val="20000"/>
              <a:lumOff val="80000"/>
            </a:schemeClr>
          </a:solidFill>
        </p:spPr>
        <p:txBody>
          <a:bodyPr wrap="square" lIns="91440" tIns="45720" rIns="91440" bIns="45720" rtlCol="0" anchor="t">
            <a:spAutoFit/>
          </a:bodyPr>
          <a:lstStyle/>
          <a:p>
            <a:r>
              <a:rPr lang="en-US" sz="2800" dirty="0"/>
              <a:t>When a team is serving a penalty for a </a:t>
            </a:r>
            <a:r>
              <a:rPr lang="en-US" sz="2800" b="1" dirty="0"/>
              <a:t>card</a:t>
            </a:r>
            <a:r>
              <a:rPr lang="en-US" sz="2800" dirty="0"/>
              <a:t>, they will play short in both their </a:t>
            </a:r>
            <a:r>
              <a:rPr lang="en-US" sz="2800" b="1" i="1" dirty="0"/>
              <a:t>attacking and defensive ends</a:t>
            </a:r>
            <a:r>
              <a:rPr lang="en-US" sz="2800" dirty="0"/>
              <a:t>.</a:t>
            </a:r>
          </a:p>
          <a:p>
            <a:endParaRPr lang="en-US" sz="2800" dirty="0"/>
          </a:p>
          <a:p>
            <a:r>
              <a:rPr lang="en-US" sz="2800" dirty="0"/>
              <a:t>They may only have 6 players in their offensive end.</a:t>
            </a:r>
          </a:p>
          <a:p>
            <a:endParaRPr lang="en-US" sz="2800" dirty="0"/>
          </a:p>
          <a:p>
            <a:r>
              <a:rPr lang="en-US" sz="2800" dirty="0">
                <a:ea typeface="+mn-lt"/>
                <a:cs typeface="+mn-lt"/>
              </a:rPr>
              <a:t>They may only have 7 players in their defensive end (including the goalie.)</a:t>
            </a:r>
            <a:endParaRPr lang="en-US" dirty="0"/>
          </a:p>
          <a:p>
            <a:endParaRPr lang="en-US" sz="2800" dirty="0"/>
          </a:p>
        </p:txBody>
      </p:sp>
      <p:sp>
        <p:nvSpPr>
          <p:cNvPr id="6" name="Smiley Face 5"/>
          <p:cNvSpPr/>
          <p:nvPr/>
        </p:nvSpPr>
        <p:spPr>
          <a:xfrm>
            <a:off x="3042726" y="3109415"/>
            <a:ext cx="270098" cy="304800"/>
          </a:xfrm>
          <a:prstGeom prst="smileyFac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Smiley Face 8"/>
          <p:cNvSpPr/>
          <p:nvPr/>
        </p:nvSpPr>
        <p:spPr>
          <a:xfrm>
            <a:off x="3464056" y="3022600"/>
            <a:ext cx="270098" cy="304800"/>
          </a:xfrm>
          <a:prstGeom prst="smileyFac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Smiley Face 9"/>
          <p:cNvSpPr/>
          <p:nvPr/>
        </p:nvSpPr>
        <p:spPr>
          <a:xfrm>
            <a:off x="3271184" y="2402168"/>
            <a:ext cx="304800" cy="304800"/>
          </a:xfrm>
          <a:prstGeom prst="smileyFac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Smiley Face 38"/>
          <p:cNvSpPr/>
          <p:nvPr/>
        </p:nvSpPr>
        <p:spPr>
          <a:xfrm>
            <a:off x="5621311" y="3727227"/>
            <a:ext cx="304800" cy="279400"/>
          </a:xfrm>
          <a:prstGeom prst="smileyFac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Smiley Face 39"/>
          <p:cNvSpPr/>
          <p:nvPr/>
        </p:nvSpPr>
        <p:spPr>
          <a:xfrm>
            <a:off x="5486400" y="3370617"/>
            <a:ext cx="304800" cy="304800"/>
          </a:xfrm>
          <a:prstGeom prst="smileyFace">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Smiley Face 40"/>
          <p:cNvSpPr/>
          <p:nvPr/>
        </p:nvSpPr>
        <p:spPr>
          <a:xfrm>
            <a:off x="4559109" y="4827025"/>
            <a:ext cx="304800" cy="304800"/>
          </a:xfrm>
          <a:prstGeom prst="smileyFace">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Smiley Face 41"/>
          <p:cNvSpPr/>
          <p:nvPr/>
        </p:nvSpPr>
        <p:spPr>
          <a:xfrm>
            <a:off x="4553826" y="3431180"/>
            <a:ext cx="304800" cy="304800"/>
          </a:xfrm>
          <a:prstGeom prst="smileyFace">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Smiley Face 42"/>
          <p:cNvSpPr/>
          <p:nvPr/>
        </p:nvSpPr>
        <p:spPr>
          <a:xfrm>
            <a:off x="4803512" y="1402687"/>
            <a:ext cx="304800" cy="304800"/>
          </a:xfrm>
          <a:prstGeom prst="smileyFace">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Smiley Face 43"/>
          <p:cNvSpPr/>
          <p:nvPr/>
        </p:nvSpPr>
        <p:spPr>
          <a:xfrm>
            <a:off x="4642917" y="3008030"/>
            <a:ext cx="304800" cy="279400"/>
          </a:xfrm>
          <a:prstGeom prst="smileyFac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Smiley Face 44"/>
          <p:cNvSpPr/>
          <p:nvPr/>
        </p:nvSpPr>
        <p:spPr>
          <a:xfrm>
            <a:off x="4597175" y="4277418"/>
            <a:ext cx="304800" cy="279400"/>
          </a:xfrm>
          <a:prstGeom prst="smileyFac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Smiley Face 45"/>
          <p:cNvSpPr/>
          <p:nvPr/>
        </p:nvSpPr>
        <p:spPr>
          <a:xfrm>
            <a:off x="4670532" y="1919906"/>
            <a:ext cx="304800" cy="279400"/>
          </a:xfrm>
          <a:prstGeom prst="smileyFac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Smiley Face 3">
            <a:extLst>
              <a:ext uri="{FF2B5EF4-FFF2-40B4-BE49-F238E27FC236}">
                <a16:creationId xmlns:a16="http://schemas.microsoft.com/office/drawing/2014/main" id="{A4508622-F985-CE8C-5369-D91DFFD4614A}"/>
              </a:ext>
            </a:extLst>
          </p:cNvPr>
          <p:cNvSpPr/>
          <p:nvPr/>
        </p:nvSpPr>
        <p:spPr>
          <a:xfrm>
            <a:off x="3456771" y="3714527"/>
            <a:ext cx="270098" cy="304800"/>
          </a:xfrm>
          <a:prstGeom prst="smileyFac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Smiley Face 11">
            <a:extLst>
              <a:ext uri="{FF2B5EF4-FFF2-40B4-BE49-F238E27FC236}">
                <a16:creationId xmlns:a16="http://schemas.microsoft.com/office/drawing/2014/main" id="{9D3AA5A2-FFD1-FD8B-4C2C-933474C7C484}"/>
              </a:ext>
            </a:extLst>
          </p:cNvPr>
          <p:cNvSpPr/>
          <p:nvPr/>
        </p:nvSpPr>
        <p:spPr>
          <a:xfrm>
            <a:off x="2663856" y="4021386"/>
            <a:ext cx="270098" cy="304800"/>
          </a:xfrm>
          <a:prstGeom prst="smileyFac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Smiley Face 18">
            <a:extLst>
              <a:ext uri="{FF2B5EF4-FFF2-40B4-BE49-F238E27FC236}">
                <a16:creationId xmlns:a16="http://schemas.microsoft.com/office/drawing/2014/main" id="{74871192-C55A-8DB6-FC9A-817D9A15FE85}"/>
              </a:ext>
            </a:extLst>
          </p:cNvPr>
          <p:cNvSpPr/>
          <p:nvPr/>
        </p:nvSpPr>
        <p:spPr>
          <a:xfrm>
            <a:off x="3081960" y="4245668"/>
            <a:ext cx="270098" cy="304800"/>
          </a:xfrm>
          <a:prstGeom prst="smileyFac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extBox 19">
            <a:extLst>
              <a:ext uri="{FF2B5EF4-FFF2-40B4-BE49-F238E27FC236}">
                <a16:creationId xmlns:a16="http://schemas.microsoft.com/office/drawing/2014/main" id="{160429D5-CD6D-E339-C2D2-94DEC79A98FA}"/>
              </a:ext>
            </a:extLst>
          </p:cNvPr>
          <p:cNvSpPr txBox="1"/>
          <p:nvPr/>
        </p:nvSpPr>
        <p:spPr>
          <a:xfrm>
            <a:off x="7370557" y="4597400"/>
            <a:ext cx="4403500" cy="523220"/>
          </a:xfrm>
          <a:prstGeom prst="rect">
            <a:avLst/>
          </a:prstGeom>
          <a:noFill/>
        </p:spPr>
        <p:txBody>
          <a:bodyPr wrap="square" lIns="91440" tIns="45720" rIns="91440" bIns="45720" rtlCol="0" anchor="t">
            <a:spAutoFit/>
          </a:bodyPr>
          <a:lstStyle/>
          <a:p>
            <a:endParaRPr lang="en-US" sz="2800" dirty="0">
              <a:cs typeface="Calibri"/>
            </a:endParaRPr>
          </a:p>
        </p:txBody>
      </p:sp>
      <p:sp>
        <p:nvSpPr>
          <p:cNvPr id="21" name="Oval 20">
            <a:extLst>
              <a:ext uri="{FF2B5EF4-FFF2-40B4-BE49-F238E27FC236}">
                <a16:creationId xmlns:a16="http://schemas.microsoft.com/office/drawing/2014/main" id="{2F5A782D-BA73-C3E6-AA97-37FB7F16DC7D}"/>
              </a:ext>
            </a:extLst>
          </p:cNvPr>
          <p:cNvSpPr/>
          <p:nvPr/>
        </p:nvSpPr>
        <p:spPr>
          <a:xfrm>
            <a:off x="1646374" y="4605447"/>
            <a:ext cx="863502" cy="954107"/>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D747A31-D2FA-32BB-CDEA-B01012D71DCF}"/>
              </a:ext>
            </a:extLst>
          </p:cNvPr>
          <p:cNvSpPr/>
          <p:nvPr/>
        </p:nvSpPr>
        <p:spPr>
          <a:xfrm>
            <a:off x="2991833" y="1986145"/>
            <a:ext cx="863502" cy="954107"/>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8084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5">
                                            <p:txEl>
                                              <p:pRg st="2" end="2"/>
                                            </p:txEl>
                                          </p:spTgt>
                                        </p:tgtEl>
                                        <p:attrNameLst>
                                          <p:attrName>style.visibility</p:attrName>
                                        </p:attrNameLst>
                                      </p:cBhvr>
                                      <p:to>
                                        <p:strVal val="visible"/>
                                      </p:to>
                                    </p:set>
                                    <p:animEffect transition="in" filter="dissolve">
                                      <p:cBhvr>
                                        <p:cTn id="7" dur="500"/>
                                        <p:tgtEl>
                                          <p:spTgt spid="25">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5">
                                            <p:txEl>
                                              <p:pRg st="4" end="4"/>
                                            </p:txEl>
                                          </p:spTgt>
                                        </p:tgtEl>
                                        <p:attrNameLst>
                                          <p:attrName>style.visibility</p:attrName>
                                        </p:attrNameLst>
                                      </p:cBhvr>
                                      <p:to>
                                        <p:strVal val="visible"/>
                                      </p:to>
                                    </p:set>
                                    <p:animEffect transition="in" filter="dissolve">
                                      <p:cBhvr>
                                        <p:cTn id="10" dur="500"/>
                                        <p:tgtEl>
                                          <p:spTgt spid="25">
                                            <p:txEl>
                                              <p:pRg st="4" end="4"/>
                                            </p:txEl>
                                          </p:spTgt>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par>
                                <p:cTn id="14" presetID="9" presetClass="exit" presetSubtype="0" fill="hold" grpId="0" nodeType="withEffect">
                                  <p:stCondLst>
                                    <p:cond delay="0"/>
                                  </p:stCondLst>
                                  <p:childTnLst>
                                    <p:animEffect transition="out" filter="dissolve">
                                      <p:cBhvr>
                                        <p:cTn id="15" dur="2000"/>
                                        <p:tgtEl>
                                          <p:spTgt spid="14"/>
                                        </p:tgtEl>
                                      </p:cBhvr>
                                    </p:animEffect>
                                    <p:set>
                                      <p:cBhvr>
                                        <p:cTn id="16" dur="1" fill="hold">
                                          <p:stCondLst>
                                            <p:cond delay="1999"/>
                                          </p:stCondLst>
                                        </p:cTn>
                                        <p:tgtEl>
                                          <p:spTgt spid="14"/>
                                        </p:tgtEl>
                                        <p:attrNameLst>
                                          <p:attrName>style.visibility</p:attrName>
                                        </p:attrNameLst>
                                      </p:cBhvr>
                                      <p:to>
                                        <p:strVal val="hidden"/>
                                      </p:to>
                                    </p:set>
                                  </p:childTnLst>
                                </p:cTn>
                              </p:par>
                            </p:childTnLst>
                          </p:cTn>
                        </p:par>
                        <p:par>
                          <p:cTn id="17" fill="hold">
                            <p:stCondLst>
                              <p:cond delay="2500"/>
                            </p:stCondLst>
                            <p:childTnLst>
                              <p:par>
                                <p:cTn id="18" presetID="1" presetClass="exit" presetSubtype="0" fill="hold" grpId="1" nodeType="afterEffect">
                                  <p:stCondLst>
                                    <p:cond delay="2000"/>
                                  </p:stCondLst>
                                  <p:childTnLst>
                                    <p:set>
                                      <p:cBhvr>
                                        <p:cTn id="19" dur="1" fill="hold">
                                          <p:stCondLst>
                                            <p:cond delay="0"/>
                                          </p:stCondLst>
                                        </p:cTn>
                                        <p:tgtEl>
                                          <p:spTgt spid="21"/>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par>
                                <p:cTn id="22" presetID="9" presetClass="exit" presetSubtype="0" fill="hold" grpId="0" nodeType="withEffect">
                                  <p:stCondLst>
                                    <p:cond delay="2000"/>
                                  </p:stCondLst>
                                  <p:childTnLst>
                                    <p:animEffect transition="out" filter="dissolve">
                                      <p:cBhvr>
                                        <p:cTn id="23" dur="2000"/>
                                        <p:tgtEl>
                                          <p:spTgt spid="10"/>
                                        </p:tgtEl>
                                      </p:cBhvr>
                                    </p:animEffect>
                                    <p:set>
                                      <p:cBhvr>
                                        <p:cTn id="24"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21" grpId="0" animBg="1"/>
      <p:bldP spid="21" grpId="1" animBg="1"/>
      <p:bldP spid="22" grpId="0" animBg="1"/>
    </p:bldLst>
  </p:timing>
  <p:extLst>
    <p:ext uri="{6950BFC3-D8DA-4A85-94F7-54DA5524770B}">
      <p188:commentRel xmlns:p188="http://schemas.microsoft.com/office/powerpoint/2018/8/main" r:id="rId4"/>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 SIGNALS">
            <a:extLst>
              <a:ext uri="{FF2B5EF4-FFF2-40B4-BE49-F238E27FC236}">
                <a16:creationId xmlns:a16="http://schemas.microsoft.com/office/drawing/2014/main" id="{F3530758-52FB-6F75-A92D-9A9828048D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864" y="3958839"/>
            <a:ext cx="1952458" cy="24920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999331" y="146103"/>
            <a:ext cx="10193337" cy="614363"/>
          </a:xfrm>
        </p:spPr>
        <p:txBody>
          <a:bodyPr>
            <a:noAutofit/>
          </a:bodyPr>
          <a:lstStyle/>
          <a:p>
            <a:pPr algn="ctr"/>
            <a:r>
              <a:rPr lang="en-US" sz="4000" b="1" dirty="0"/>
              <a:t>Held Whistle on Defense with Additional Fouls</a:t>
            </a:r>
          </a:p>
        </p:txBody>
      </p:sp>
      <p:sp>
        <p:nvSpPr>
          <p:cNvPr id="8" name="TextBox 7">
            <a:extLst>
              <a:ext uri="{FF2B5EF4-FFF2-40B4-BE49-F238E27FC236}">
                <a16:creationId xmlns:a16="http://schemas.microsoft.com/office/drawing/2014/main" id="{A56A6596-7AD2-4D48-A87F-3736B183DCEA}"/>
              </a:ext>
            </a:extLst>
          </p:cNvPr>
          <p:cNvSpPr txBox="1"/>
          <p:nvPr/>
        </p:nvSpPr>
        <p:spPr>
          <a:xfrm>
            <a:off x="159656" y="1009927"/>
            <a:ext cx="6662055" cy="3088089"/>
          </a:xfrm>
          <a:prstGeom prst="rect">
            <a:avLst/>
          </a:prstGeom>
          <a:solidFill>
            <a:schemeClr val="accent1">
              <a:lumMod val="40000"/>
              <a:lumOff val="60000"/>
            </a:schemeClr>
          </a:solidFill>
        </p:spPr>
        <p:txBody>
          <a:bodyPr wrap="square" lIns="91440" tIns="45720" rIns="91440" bIns="45720" rtlCol="0" anchor="t">
            <a:spAutoFit/>
          </a:bodyPr>
          <a:lstStyle/>
          <a:p>
            <a:pPr algn="ctr"/>
            <a:r>
              <a:rPr lang="en-US" sz="3467" b="1" dirty="0"/>
              <a:t>Attack</a:t>
            </a:r>
            <a:endParaRPr lang="en-US" sz="3467" dirty="0"/>
          </a:p>
          <a:p>
            <a:pPr algn="ctr"/>
            <a:r>
              <a:rPr lang="en-US" sz="3200" dirty="0"/>
              <a:t>Whistle to stop play, signal Time Out*</a:t>
            </a:r>
          </a:p>
          <a:p>
            <a:pPr algn="ctr"/>
            <a:r>
              <a:rPr lang="en-US" sz="3200" dirty="0"/>
              <a:t>Use the Alternate Possession procedure to determine which team will gain possession</a:t>
            </a:r>
          </a:p>
          <a:p>
            <a:pPr algn="ctr"/>
            <a:r>
              <a:rPr lang="en-US" sz="3200" dirty="0"/>
              <a:t>of the ball for the restart of play</a:t>
            </a:r>
          </a:p>
        </p:txBody>
      </p:sp>
      <p:sp>
        <p:nvSpPr>
          <p:cNvPr id="9" name="TextBox 8">
            <a:extLst>
              <a:ext uri="{FF2B5EF4-FFF2-40B4-BE49-F238E27FC236}">
                <a16:creationId xmlns:a16="http://schemas.microsoft.com/office/drawing/2014/main" id="{A94357B9-E459-4F49-A7D5-0175EE8CCB01}"/>
              </a:ext>
            </a:extLst>
          </p:cNvPr>
          <p:cNvSpPr txBox="1"/>
          <p:nvPr/>
        </p:nvSpPr>
        <p:spPr>
          <a:xfrm>
            <a:off x="7325838" y="1009928"/>
            <a:ext cx="4706505" cy="2595647"/>
          </a:xfrm>
          <a:prstGeom prst="rect">
            <a:avLst/>
          </a:prstGeom>
          <a:solidFill>
            <a:schemeClr val="accent4">
              <a:lumMod val="60000"/>
              <a:lumOff val="40000"/>
            </a:schemeClr>
          </a:solidFill>
        </p:spPr>
        <p:txBody>
          <a:bodyPr wrap="square" rtlCol="0">
            <a:spAutoFit/>
          </a:bodyPr>
          <a:lstStyle/>
          <a:p>
            <a:pPr algn="ctr"/>
            <a:r>
              <a:rPr lang="en-US" sz="3467" b="1" dirty="0"/>
              <a:t>Defense</a:t>
            </a:r>
            <a:endParaRPr lang="en-US" sz="3467" b="1" dirty="0">
              <a:solidFill>
                <a:srgbClr val="FF0000"/>
              </a:solidFill>
            </a:endParaRPr>
          </a:p>
          <a:p>
            <a:pPr algn="ctr"/>
            <a:r>
              <a:rPr lang="en-US" sz="3200" dirty="0"/>
              <a:t>Whistle to stop play, signal Time Out*</a:t>
            </a:r>
          </a:p>
          <a:p>
            <a:pPr algn="ctr"/>
            <a:r>
              <a:rPr lang="en-US" sz="3200" dirty="0"/>
              <a:t>Determine if foul was major or minor.</a:t>
            </a:r>
          </a:p>
        </p:txBody>
      </p:sp>
      <p:pic>
        <p:nvPicPr>
          <p:cNvPr id="5" name="Picture 4">
            <a:extLst>
              <a:ext uri="{FF2B5EF4-FFF2-40B4-BE49-F238E27FC236}">
                <a16:creationId xmlns:a16="http://schemas.microsoft.com/office/drawing/2014/main" id="{CA679BBE-142B-EBDE-1992-5E036F0514D1}"/>
              </a:ext>
            </a:extLst>
          </p:cNvPr>
          <p:cNvPicPr>
            <a:picLocks noChangeAspect="1"/>
          </p:cNvPicPr>
          <p:nvPr/>
        </p:nvPicPr>
        <p:blipFill rotWithShape="1">
          <a:blip r:embed="rId6"/>
          <a:srcRect t="30356"/>
          <a:stretch/>
        </p:blipFill>
        <p:spPr>
          <a:xfrm>
            <a:off x="2727204" y="4305071"/>
            <a:ext cx="3093024" cy="2288036"/>
          </a:xfrm>
          <a:prstGeom prst="rect">
            <a:avLst/>
          </a:prstGeom>
        </p:spPr>
      </p:pic>
      <p:sp>
        <p:nvSpPr>
          <p:cNvPr id="12" name="TextBox 11">
            <a:extLst>
              <a:ext uri="{FF2B5EF4-FFF2-40B4-BE49-F238E27FC236}">
                <a16:creationId xmlns:a16="http://schemas.microsoft.com/office/drawing/2014/main" id="{F8E7E02F-3A73-13CE-8F3C-3F2ECC1B3B81}"/>
              </a:ext>
            </a:extLst>
          </p:cNvPr>
          <p:cNvSpPr txBox="1"/>
          <p:nvPr/>
        </p:nvSpPr>
        <p:spPr>
          <a:xfrm>
            <a:off x="7325838" y="3855037"/>
            <a:ext cx="4706505" cy="2062103"/>
          </a:xfrm>
          <a:prstGeom prst="rect">
            <a:avLst/>
          </a:prstGeom>
          <a:solidFill>
            <a:schemeClr val="accent4">
              <a:lumMod val="60000"/>
              <a:lumOff val="40000"/>
            </a:schemeClr>
          </a:solidFill>
        </p:spPr>
        <p:txBody>
          <a:bodyPr wrap="square" rtlCol="0">
            <a:spAutoFit/>
          </a:bodyPr>
          <a:lstStyle/>
          <a:p>
            <a:pPr algn="ctr"/>
            <a:r>
              <a:rPr lang="en-US" sz="3200" dirty="0"/>
              <a:t>Determine if ball was outside CSA, outside 8M arc, but inside the 12M fan or inside 8M arc</a:t>
            </a:r>
          </a:p>
        </p:txBody>
      </p:sp>
      <p:sp>
        <p:nvSpPr>
          <p:cNvPr id="3" name="TextBox 2">
            <a:extLst>
              <a:ext uri="{FF2B5EF4-FFF2-40B4-BE49-F238E27FC236}">
                <a16:creationId xmlns:a16="http://schemas.microsoft.com/office/drawing/2014/main" id="{B8E91927-4D2C-2327-7A3E-E458DFD697B3}"/>
              </a:ext>
            </a:extLst>
          </p:cNvPr>
          <p:cNvSpPr txBox="1"/>
          <p:nvPr/>
        </p:nvSpPr>
        <p:spPr>
          <a:xfrm>
            <a:off x="1133346" y="6450921"/>
            <a:ext cx="1053494" cy="369332"/>
          </a:xfrm>
          <a:prstGeom prst="rect">
            <a:avLst/>
          </a:prstGeom>
          <a:noFill/>
        </p:spPr>
        <p:txBody>
          <a:bodyPr wrap="none" rtlCol="0">
            <a:spAutoFit/>
          </a:bodyPr>
          <a:lstStyle/>
          <a:p>
            <a:r>
              <a:rPr lang="en-US" dirty="0"/>
              <a:t>Time Out</a:t>
            </a:r>
          </a:p>
        </p:txBody>
      </p:sp>
      <p:sp>
        <p:nvSpPr>
          <p:cNvPr id="4" name="TextBox 3">
            <a:extLst>
              <a:ext uri="{FF2B5EF4-FFF2-40B4-BE49-F238E27FC236}">
                <a16:creationId xmlns:a16="http://schemas.microsoft.com/office/drawing/2014/main" id="{41F451E0-776F-ACFA-1B15-16D3ABD12DF6}"/>
              </a:ext>
            </a:extLst>
          </p:cNvPr>
          <p:cNvSpPr txBox="1"/>
          <p:nvPr/>
        </p:nvSpPr>
        <p:spPr>
          <a:xfrm>
            <a:off x="8668987" y="6227592"/>
            <a:ext cx="2705869" cy="369332"/>
          </a:xfrm>
          <a:prstGeom prst="rect">
            <a:avLst/>
          </a:prstGeom>
          <a:noFill/>
        </p:spPr>
        <p:txBody>
          <a:bodyPr wrap="none" rtlCol="0">
            <a:spAutoFit/>
          </a:bodyPr>
          <a:lstStyle/>
          <a:p>
            <a:r>
              <a:rPr lang="en-US" dirty="0"/>
              <a:t>*unless 10 goal differential</a:t>
            </a:r>
          </a:p>
        </p:txBody>
      </p:sp>
    </p:spTree>
    <p:custDataLst>
      <p:tags r:id="rId1"/>
    </p:custDataLst>
    <p:extLst>
      <p:ext uri="{BB962C8B-B14F-4D97-AF65-F5344CB8AC3E}">
        <p14:creationId xmlns:p14="http://schemas.microsoft.com/office/powerpoint/2010/main" val="920886924"/>
      </p:ext>
    </p:extLst>
  </p:cSld>
  <p:clrMapOvr>
    <a:masterClrMapping/>
  </p:clrMapOvr>
  <p:extLst>
    <p:ext uri="{6950BFC3-D8DA-4A85-94F7-54DA5524770B}">
      <p188:commentRel xmlns:p188="http://schemas.microsoft.com/office/powerpoint/2018/8/main" r:id="rId4"/>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9331" y="146103"/>
            <a:ext cx="10193337" cy="614363"/>
          </a:xfrm>
        </p:spPr>
        <p:txBody>
          <a:bodyPr>
            <a:noAutofit/>
          </a:bodyPr>
          <a:lstStyle/>
          <a:p>
            <a:pPr algn="ctr"/>
            <a:r>
              <a:rPr lang="en-US" b="1" dirty="0"/>
              <a:t>HELD WHISTLE ON DEFENSE WITH ADDITIONAL DEFENSE FOUL</a:t>
            </a:r>
          </a:p>
        </p:txBody>
      </p:sp>
      <p:graphicFrame>
        <p:nvGraphicFramePr>
          <p:cNvPr id="6" name="Table 6">
            <a:extLst>
              <a:ext uri="{FF2B5EF4-FFF2-40B4-BE49-F238E27FC236}">
                <a16:creationId xmlns:a16="http://schemas.microsoft.com/office/drawing/2014/main" id="{0314B182-21D0-1F0F-94EF-E17D34020188}"/>
              </a:ext>
            </a:extLst>
          </p:cNvPr>
          <p:cNvGraphicFramePr>
            <a:graphicFrameLocks noGrp="1"/>
          </p:cNvGraphicFramePr>
          <p:nvPr>
            <p:extLst>
              <p:ext uri="{D42A27DB-BD31-4B8C-83A1-F6EECF244321}">
                <p14:modId xmlns:p14="http://schemas.microsoft.com/office/powerpoint/2010/main" val="3314612247"/>
              </p:ext>
            </p:extLst>
          </p:nvPr>
        </p:nvGraphicFramePr>
        <p:xfrm>
          <a:off x="1221353" y="1719617"/>
          <a:ext cx="9971315" cy="4340981"/>
        </p:xfrm>
        <a:graphic>
          <a:graphicData uri="http://schemas.openxmlformats.org/drawingml/2006/table">
            <a:tbl>
              <a:tblPr firstRow="1" bandRow="1">
                <a:tableStyleId>{C4B1156A-380E-4F78-BDF5-A606A8083BF9}</a:tableStyleId>
              </a:tblPr>
              <a:tblGrid>
                <a:gridCol w="3454401">
                  <a:extLst>
                    <a:ext uri="{9D8B030D-6E8A-4147-A177-3AD203B41FA5}">
                      <a16:colId xmlns:a16="http://schemas.microsoft.com/office/drawing/2014/main" val="289161945"/>
                    </a:ext>
                  </a:extLst>
                </a:gridCol>
                <a:gridCol w="3077029">
                  <a:extLst>
                    <a:ext uri="{9D8B030D-6E8A-4147-A177-3AD203B41FA5}">
                      <a16:colId xmlns:a16="http://schemas.microsoft.com/office/drawing/2014/main" val="1819841182"/>
                    </a:ext>
                  </a:extLst>
                </a:gridCol>
                <a:gridCol w="3439885">
                  <a:extLst>
                    <a:ext uri="{9D8B030D-6E8A-4147-A177-3AD203B41FA5}">
                      <a16:colId xmlns:a16="http://schemas.microsoft.com/office/drawing/2014/main" val="477394180"/>
                    </a:ext>
                  </a:extLst>
                </a:gridCol>
              </a:tblGrid>
              <a:tr h="7443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Where is ball?</a:t>
                      </a:r>
                    </a:p>
                  </a:txBody>
                  <a:tcPr/>
                </a:tc>
                <a:tc>
                  <a:txBody>
                    <a:bodyPr/>
                    <a:lstStyle/>
                    <a:p>
                      <a:r>
                        <a:rPr lang="en-US" sz="3200" dirty="0"/>
                        <a:t>Minor Foul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Major Foul</a:t>
                      </a:r>
                    </a:p>
                  </a:txBody>
                  <a:tcPr/>
                </a:tc>
                <a:extLst>
                  <a:ext uri="{0D108BD9-81ED-4DB2-BD59-A6C34878D82A}">
                    <a16:rowId xmlns:a16="http://schemas.microsoft.com/office/drawing/2014/main" val="2773528326"/>
                  </a:ext>
                </a:extLst>
              </a:tr>
              <a:tr h="744341">
                <a:tc>
                  <a:txBody>
                    <a:bodyPr/>
                    <a:lstStyle/>
                    <a:p>
                      <a:r>
                        <a:rPr lang="en-US" sz="2800" dirty="0"/>
                        <a:t>Outside CSA</a:t>
                      </a:r>
                    </a:p>
                  </a:txBody>
                  <a:tcPr/>
                </a:tc>
                <a:tc gridSpan="2">
                  <a:txBody>
                    <a:bodyPr/>
                    <a:lstStyle/>
                    <a:p>
                      <a:pPr algn="ctr"/>
                      <a:r>
                        <a:rPr lang="en-US" dirty="0"/>
                        <a:t>Correct Offsides</a:t>
                      </a:r>
                    </a:p>
                    <a:p>
                      <a:pPr algn="ctr"/>
                      <a:r>
                        <a:rPr lang="en-US" dirty="0"/>
                        <a:t>Closest defense player goes</a:t>
                      </a:r>
                    </a:p>
                    <a:p>
                      <a:pPr algn="ctr"/>
                      <a:r>
                        <a:rPr lang="en-US" dirty="0"/>
                        <a:t>4M behind the free position.</a:t>
                      </a:r>
                    </a:p>
                  </a:txBody>
                  <a:tcPr/>
                </a:tc>
                <a:tc hMerge="1">
                  <a:txBody>
                    <a:bodyPr/>
                    <a:lstStyle/>
                    <a:p>
                      <a:r>
                        <a:rPr lang="en-US" dirty="0"/>
                        <a:t>Correct Offsides</a:t>
                      </a:r>
                    </a:p>
                    <a:p>
                      <a:r>
                        <a:rPr lang="en-US" dirty="0"/>
                        <a:t>Closest defense player goes</a:t>
                      </a:r>
                    </a:p>
                    <a:p>
                      <a:r>
                        <a:rPr lang="en-US" dirty="0"/>
                        <a:t>4M behind the free position.</a:t>
                      </a:r>
                    </a:p>
                  </a:txBody>
                  <a:tcPr/>
                </a:tc>
                <a:extLst>
                  <a:ext uri="{0D108BD9-81ED-4DB2-BD59-A6C34878D82A}">
                    <a16:rowId xmlns:a16="http://schemas.microsoft.com/office/drawing/2014/main" val="2062842487"/>
                  </a:ext>
                </a:extLst>
              </a:tr>
              <a:tr h="7443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Outside 8M arc, but inside the 12M fan</a:t>
                      </a:r>
                    </a:p>
                    <a:p>
                      <a:endParaRPr 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Correct Offsides</a:t>
                      </a:r>
                    </a:p>
                    <a:p>
                      <a:pPr algn="ctr"/>
                      <a:r>
                        <a:rPr lang="en-US" dirty="0"/>
                        <a:t>Free position for closest attack</a:t>
                      </a:r>
                    </a:p>
                    <a:p>
                      <a:pPr algn="ctr"/>
                      <a:r>
                        <a:rPr lang="en-US" dirty="0"/>
                        <a:t>player at the top of the 12m fan. Closest defense player 4m behind. Clear the lane.</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Offsides</a:t>
                      </a:r>
                    </a:p>
                    <a:p>
                      <a:r>
                        <a:rPr lang="en-US" dirty="0"/>
                        <a:t>Free position for closest attack</a:t>
                      </a:r>
                    </a:p>
                    <a:p>
                      <a:r>
                        <a:rPr lang="en-US" dirty="0"/>
                        <a:t>player at the top of the 12m fan. Closest defense player 4m behind. Clear the lane.</a:t>
                      </a:r>
                    </a:p>
                  </a:txBody>
                  <a:tcPr/>
                </a:tc>
                <a:extLst>
                  <a:ext uri="{0D108BD9-81ED-4DB2-BD59-A6C34878D82A}">
                    <a16:rowId xmlns:a16="http://schemas.microsoft.com/office/drawing/2014/main" val="4232388165"/>
                  </a:ext>
                </a:extLst>
              </a:tr>
              <a:tr h="744341">
                <a:tc>
                  <a:txBody>
                    <a:bodyPr/>
                    <a:lstStyle/>
                    <a:p>
                      <a:r>
                        <a:rPr lang="en-US" sz="2800" dirty="0"/>
                        <a:t>Inside 8M arc</a:t>
                      </a:r>
                    </a:p>
                  </a:txBody>
                  <a:tcPr/>
                </a:tc>
                <a:tc>
                  <a:txBody>
                    <a:bodyPr/>
                    <a:lstStyle/>
                    <a:p>
                      <a:r>
                        <a:rPr lang="en-US" dirty="0"/>
                        <a:t>Correct Offsides</a:t>
                      </a:r>
                    </a:p>
                    <a:p>
                      <a:r>
                        <a:rPr lang="en-US" dirty="0"/>
                        <a:t>Free position for closest attack player at the top of the 12m fan. Closest defense player 4m behind. Clear the lane.</a:t>
                      </a:r>
                    </a:p>
                  </a:txBody>
                  <a:tcPr/>
                </a:tc>
                <a:tc>
                  <a:txBody>
                    <a:bodyPr/>
                    <a:lstStyle/>
                    <a:p>
                      <a:r>
                        <a:rPr lang="en-US" dirty="0"/>
                        <a:t>Correct the offsides. </a:t>
                      </a:r>
                    </a:p>
                    <a:p>
                      <a:r>
                        <a:rPr lang="en-US" dirty="0"/>
                        <a:t>Free position for closest attack player at the 8m hash closest to the spot of the foul. Closest defense player 4m behind.</a:t>
                      </a:r>
                    </a:p>
                  </a:txBody>
                  <a:tcPr/>
                </a:tc>
                <a:extLst>
                  <a:ext uri="{0D108BD9-81ED-4DB2-BD59-A6C34878D82A}">
                    <a16:rowId xmlns:a16="http://schemas.microsoft.com/office/drawing/2014/main" val="553540384"/>
                  </a:ext>
                </a:extLst>
              </a:tr>
            </a:tbl>
          </a:graphicData>
        </a:graphic>
      </p:graphicFrame>
      <p:pic>
        <p:nvPicPr>
          <p:cNvPr id="10" name="Picture 9" descr="A red ball in the sky&#10;&#10;Description automatically generated">
            <a:extLst>
              <a:ext uri="{FF2B5EF4-FFF2-40B4-BE49-F238E27FC236}">
                <a16:creationId xmlns:a16="http://schemas.microsoft.com/office/drawing/2014/main" id="{B1AF0B26-0290-CF38-92A1-9682619A21D4}"/>
              </a:ext>
            </a:extLst>
          </p:cNvPr>
          <p:cNvPicPr>
            <a:picLocks noChangeAspect="1"/>
          </p:cNvPicPr>
          <p:nvPr/>
        </p:nvPicPr>
        <p:blipFill>
          <a:blip r:embed="rId4"/>
          <a:stretch>
            <a:fillRect/>
          </a:stretch>
        </p:blipFill>
        <p:spPr>
          <a:xfrm>
            <a:off x="-224953" y="4725695"/>
            <a:ext cx="2892612" cy="2900972"/>
          </a:xfrm>
          <a:prstGeom prst="rect">
            <a:avLst/>
          </a:prstGeom>
        </p:spPr>
      </p:pic>
      <p:sp>
        <p:nvSpPr>
          <p:cNvPr id="11" name="Oval 10">
            <a:extLst>
              <a:ext uri="{FF2B5EF4-FFF2-40B4-BE49-F238E27FC236}">
                <a16:creationId xmlns:a16="http://schemas.microsoft.com/office/drawing/2014/main" id="{7D92BE71-24F5-A2D4-F942-07E20D1F917F}"/>
              </a:ext>
            </a:extLst>
          </p:cNvPr>
          <p:cNvSpPr/>
          <p:nvPr/>
        </p:nvSpPr>
        <p:spPr>
          <a:xfrm>
            <a:off x="-6172" y="5722278"/>
            <a:ext cx="950686" cy="907805"/>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62583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6479" y="1238885"/>
            <a:ext cx="10099040" cy="1077218"/>
          </a:xfrm>
          <a:prstGeom prst="rect">
            <a:avLst/>
          </a:prstGeom>
          <a:solidFill>
            <a:schemeClr val="accent1">
              <a:lumMod val="40000"/>
              <a:lumOff val="60000"/>
            </a:schemeClr>
          </a:solidFill>
        </p:spPr>
        <p:txBody>
          <a:bodyPr wrap="square" rtlCol="0">
            <a:spAutoFit/>
          </a:bodyPr>
          <a:lstStyle/>
          <a:p>
            <a:r>
              <a:rPr lang="en-US" sz="3200" dirty="0">
                <a:solidFill>
                  <a:schemeClr val="bg1"/>
                </a:solidFill>
              </a:rPr>
              <a:t>1. If we see 3 attackers “above/behind” the Restraining Line – would we call offside immediately?</a:t>
            </a:r>
          </a:p>
        </p:txBody>
      </p:sp>
      <p:sp>
        <p:nvSpPr>
          <p:cNvPr id="5" name="TextBox 4"/>
          <p:cNvSpPr txBox="1"/>
          <p:nvPr/>
        </p:nvSpPr>
        <p:spPr>
          <a:xfrm>
            <a:off x="1046479" y="2853397"/>
            <a:ext cx="10099040" cy="1077218"/>
          </a:xfrm>
          <a:prstGeom prst="rect">
            <a:avLst/>
          </a:prstGeom>
          <a:solidFill>
            <a:schemeClr val="accent1">
              <a:lumMod val="60000"/>
              <a:lumOff val="40000"/>
            </a:schemeClr>
          </a:solidFill>
        </p:spPr>
        <p:txBody>
          <a:bodyPr wrap="square" rtlCol="0">
            <a:spAutoFit/>
          </a:bodyPr>
          <a:lstStyle/>
          <a:p>
            <a:r>
              <a:rPr lang="en-US" sz="3200" dirty="0">
                <a:solidFill>
                  <a:schemeClr val="bg1"/>
                </a:solidFill>
              </a:rPr>
              <a:t>2. If a defender is offside but coming back over the Restraining Line  – should we call offside?</a:t>
            </a:r>
          </a:p>
        </p:txBody>
      </p:sp>
      <p:sp>
        <p:nvSpPr>
          <p:cNvPr id="6" name="TextBox 5"/>
          <p:cNvSpPr txBox="1"/>
          <p:nvPr/>
        </p:nvSpPr>
        <p:spPr>
          <a:xfrm>
            <a:off x="1046480" y="4445635"/>
            <a:ext cx="10099040" cy="1077218"/>
          </a:xfrm>
          <a:prstGeom prst="rect">
            <a:avLst/>
          </a:prstGeom>
          <a:solidFill>
            <a:schemeClr val="accent1">
              <a:lumMod val="75000"/>
            </a:schemeClr>
          </a:solidFill>
        </p:spPr>
        <p:txBody>
          <a:bodyPr wrap="square" rtlCol="0">
            <a:spAutoFit/>
          </a:bodyPr>
          <a:lstStyle/>
          <a:p>
            <a:r>
              <a:rPr lang="en-US" sz="3200" dirty="0">
                <a:solidFill>
                  <a:schemeClr val="bg1"/>
                </a:solidFill>
              </a:rPr>
              <a:t>3. If, after a goal, we discover offside by the Attack – do we allow the goal?</a:t>
            </a:r>
          </a:p>
        </p:txBody>
      </p:sp>
      <p:sp>
        <p:nvSpPr>
          <p:cNvPr id="3" name="TextBox 2">
            <a:extLst>
              <a:ext uri="{FF2B5EF4-FFF2-40B4-BE49-F238E27FC236}">
                <a16:creationId xmlns:a16="http://schemas.microsoft.com/office/drawing/2014/main" id="{48B8F94B-4B99-406E-A0C3-18679F6BBF7E}"/>
              </a:ext>
            </a:extLst>
          </p:cNvPr>
          <p:cNvSpPr txBox="1"/>
          <p:nvPr/>
        </p:nvSpPr>
        <p:spPr>
          <a:xfrm>
            <a:off x="4724400" y="3200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7" name="TextBox 6">
            <a:extLst>
              <a:ext uri="{FF2B5EF4-FFF2-40B4-BE49-F238E27FC236}">
                <a16:creationId xmlns:a16="http://schemas.microsoft.com/office/drawing/2014/main" id="{3994385E-CE92-C7B1-6830-510F0ABE86EE}"/>
              </a:ext>
            </a:extLst>
          </p:cNvPr>
          <p:cNvSpPr txBox="1"/>
          <p:nvPr/>
        </p:nvSpPr>
        <p:spPr>
          <a:xfrm>
            <a:off x="1664676" y="290374"/>
            <a:ext cx="8862646" cy="769441"/>
          </a:xfrm>
          <a:prstGeom prst="rect">
            <a:avLst/>
          </a:prstGeom>
          <a:noFill/>
        </p:spPr>
        <p:txBody>
          <a:bodyPr wrap="square" rtlCol="0">
            <a:spAutoFit/>
          </a:bodyPr>
          <a:lstStyle/>
          <a:p>
            <a:pPr algn="ctr"/>
            <a:r>
              <a:rPr lang="en-US" sz="4400" dirty="0"/>
              <a:t>OFFSIDE FOUL REVIEW</a:t>
            </a:r>
          </a:p>
        </p:txBody>
      </p:sp>
    </p:spTree>
    <p:custDataLst>
      <p:tags r:id="rId1"/>
    </p:custDataLst>
    <p:extLst>
      <p:ext uri="{BB962C8B-B14F-4D97-AF65-F5344CB8AC3E}">
        <p14:creationId xmlns:p14="http://schemas.microsoft.com/office/powerpoint/2010/main" val="247008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79CEAF-384A-4220-B4C5-61C4353EDB5C}"/>
              </a:ext>
            </a:extLst>
          </p:cNvPr>
          <p:cNvSpPr txBox="1"/>
          <p:nvPr/>
        </p:nvSpPr>
        <p:spPr>
          <a:xfrm>
            <a:off x="4332159" y="2428408"/>
            <a:ext cx="3455561" cy="830997"/>
          </a:xfrm>
          <a:prstGeom prst="rect">
            <a:avLst/>
          </a:prstGeom>
          <a:noFill/>
        </p:spPr>
        <p:txBody>
          <a:bodyPr wrap="none" rtlCol="0">
            <a:spAutoFit/>
          </a:bodyPr>
          <a:lstStyle/>
          <a:p>
            <a:r>
              <a:rPr lang="en-US" sz="4800" b="1" dirty="0">
                <a:solidFill>
                  <a:schemeClr val="bg1"/>
                </a:solidFill>
                <a:latin typeface="+mj-lt"/>
              </a:rPr>
              <a:t>QUESTIONS?</a:t>
            </a:r>
          </a:p>
        </p:txBody>
      </p:sp>
    </p:spTree>
    <p:extLst>
      <p:ext uri="{BB962C8B-B14F-4D97-AF65-F5344CB8AC3E}">
        <p14:creationId xmlns:p14="http://schemas.microsoft.com/office/powerpoint/2010/main" val="1344590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2863"/>
            <a:ext cx="12192000" cy="388937"/>
          </a:xfrm>
        </p:spPr>
        <p:txBody>
          <a:bodyPr>
            <a:noAutofit/>
          </a:bodyPr>
          <a:lstStyle/>
          <a:p>
            <a:r>
              <a:rPr lang="en-US" sz="3733" b="1" dirty="0">
                <a:latin typeface="Purista"/>
              </a:rPr>
              <a:t>                                    </a:t>
            </a:r>
            <a:r>
              <a:rPr lang="en-US" b="1" dirty="0"/>
              <a:t>RESTRAINING LINE</a:t>
            </a:r>
          </a:p>
        </p:txBody>
      </p:sp>
      <p:cxnSp>
        <p:nvCxnSpPr>
          <p:cNvPr id="5" name="Straight Arrow Connector 4"/>
          <p:cNvCxnSpPr>
            <a:cxnSpLocks/>
          </p:cNvCxnSpPr>
          <p:nvPr/>
        </p:nvCxnSpPr>
        <p:spPr>
          <a:xfrm>
            <a:off x="2656114" y="4549362"/>
            <a:ext cx="1843315"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75429" y="4549362"/>
            <a:ext cx="1524000" cy="584775"/>
          </a:xfrm>
          <a:prstGeom prst="rect">
            <a:avLst/>
          </a:prstGeom>
          <a:noFill/>
        </p:spPr>
        <p:txBody>
          <a:bodyPr wrap="square" rtlCol="0">
            <a:spAutoFit/>
          </a:bodyPr>
          <a:lstStyle/>
          <a:p>
            <a:r>
              <a:rPr lang="en-US" sz="3200" b="1" dirty="0"/>
              <a:t>30 yds.</a:t>
            </a:r>
          </a:p>
        </p:txBody>
      </p:sp>
      <p:sp>
        <p:nvSpPr>
          <p:cNvPr id="6" name="TextBox 5">
            <a:extLst>
              <a:ext uri="{FF2B5EF4-FFF2-40B4-BE49-F238E27FC236}">
                <a16:creationId xmlns:a16="http://schemas.microsoft.com/office/drawing/2014/main" id="{1F8288BE-FD47-0545-862D-5A21BFAC319A}"/>
              </a:ext>
            </a:extLst>
          </p:cNvPr>
          <p:cNvSpPr txBox="1"/>
          <p:nvPr/>
        </p:nvSpPr>
        <p:spPr>
          <a:xfrm>
            <a:off x="4933950" y="912926"/>
            <a:ext cx="6814517" cy="5032147"/>
          </a:xfrm>
          <a:prstGeom prst="rect">
            <a:avLst/>
          </a:prstGeom>
          <a:solidFill>
            <a:schemeClr val="accent1">
              <a:lumMod val="20000"/>
              <a:lumOff val="80000"/>
            </a:schemeClr>
          </a:solidFill>
        </p:spPr>
        <p:txBody>
          <a:bodyPr wrap="square" lIns="91440" tIns="45720" rIns="91440" bIns="45720" rtlCol="0" anchor="t">
            <a:spAutoFit/>
          </a:bodyPr>
          <a:lstStyle/>
          <a:p>
            <a:pPr algn="ctr"/>
            <a:endParaRPr lang="en-US" sz="2933" dirty="0">
              <a:solidFill>
                <a:srgbClr val="003E7E"/>
              </a:solidFill>
              <a:latin typeface="Montserrat" panose="02000505000000020004" pitchFamily="2" charset="0"/>
            </a:endParaRPr>
          </a:p>
          <a:p>
            <a:r>
              <a:rPr lang="en-US" sz="2650" dirty="0">
                <a:latin typeface="Calibri"/>
                <a:cs typeface="Calibri"/>
              </a:rPr>
              <a:t>The Restraining Line is 30 yards from the goal line.</a:t>
            </a:r>
          </a:p>
          <a:p>
            <a:endParaRPr lang="en-US" sz="2650" dirty="0">
              <a:latin typeface="Calibri"/>
              <a:cs typeface="Calibri"/>
            </a:endParaRPr>
          </a:p>
          <a:p>
            <a:r>
              <a:rPr lang="en-US" sz="2650" dirty="0">
                <a:latin typeface="Calibri"/>
                <a:cs typeface="Calibri"/>
              </a:rPr>
              <a:t>When the ball is in a team’s Offensive end, the attack must have no more than 7 players below the Restraining Line </a:t>
            </a:r>
            <a:endParaRPr lang="en-US" dirty="0"/>
          </a:p>
          <a:p>
            <a:endParaRPr lang="en-US" sz="2650" dirty="0">
              <a:latin typeface="Calibri"/>
              <a:cs typeface="Calibri"/>
            </a:endParaRPr>
          </a:p>
          <a:p>
            <a:r>
              <a:rPr lang="en-US" sz="2650" dirty="0">
                <a:latin typeface="Calibri"/>
                <a:cs typeface="Calibri"/>
              </a:rPr>
              <a:t>When the ball is in a team’s Defensive end, the defense must have no more than 8 players below the Restraining Line</a:t>
            </a:r>
          </a:p>
          <a:p>
            <a:endParaRPr lang="en-US" sz="2667" dirty="0">
              <a:solidFill>
                <a:srgbClr val="003E7E"/>
              </a:solidFill>
              <a:latin typeface="Montserrat" panose="02000505000000020004" pitchFamily="2" charset="0"/>
            </a:endParaRPr>
          </a:p>
        </p:txBody>
      </p:sp>
    </p:spTree>
    <p:custDataLst>
      <p:tags r:id="rId1"/>
    </p:custDataLst>
    <p:extLst>
      <p:ext uri="{BB962C8B-B14F-4D97-AF65-F5344CB8AC3E}">
        <p14:creationId xmlns:p14="http://schemas.microsoft.com/office/powerpoint/2010/main" val="2071598338"/>
      </p:ext>
    </p:extLst>
  </p:cSld>
  <p:clrMapOvr>
    <a:masterClrMapping/>
  </p:clrMapOvr>
  <p:extLst>
    <p:ext uri="{6950BFC3-D8DA-4A85-94F7-54DA5524770B}">
      <p188:commentRel xmlns:p188="http://schemas.microsoft.com/office/powerpoint/2018/8/main" r:id="rId4"/>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net on a stick&#10;&#10;Description automatically generated">
            <a:extLst>
              <a:ext uri="{FF2B5EF4-FFF2-40B4-BE49-F238E27FC236}">
                <a16:creationId xmlns:a16="http://schemas.microsoft.com/office/drawing/2014/main" id="{1CFFE61E-EC55-5700-C0AD-23D6CF3FB93B}"/>
              </a:ext>
            </a:extLst>
          </p:cNvPr>
          <p:cNvPicPr>
            <a:picLocks noChangeAspect="1"/>
          </p:cNvPicPr>
          <p:nvPr/>
        </p:nvPicPr>
        <p:blipFill>
          <a:blip r:embed="rId4"/>
          <a:stretch>
            <a:fillRect/>
          </a:stretch>
        </p:blipFill>
        <p:spPr>
          <a:xfrm>
            <a:off x="2131621" y="2729429"/>
            <a:ext cx="1031175" cy="1072570"/>
          </a:xfrm>
          <a:prstGeom prst="rect">
            <a:avLst/>
          </a:prstGeom>
        </p:spPr>
      </p:pic>
      <p:sp>
        <p:nvSpPr>
          <p:cNvPr id="5" name="TextBox 4">
            <a:extLst>
              <a:ext uri="{FF2B5EF4-FFF2-40B4-BE49-F238E27FC236}">
                <a16:creationId xmlns:a16="http://schemas.microsoft.com/office/drawing/2014/main" id="{EDFBE0B9-9F39-CED6-C209-7D80DE93EEF1}"/>
              </a:ext>
            </a:extLst>
          </p:cNvPr>
          <p:cNvSpPr txBox="1"/>
          <p:nvPr/>
        </p:nvSpPr>
        <p:spPr>
          <a:xfrm>
            <a:off x="1824841" y="149827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6600"/>
                </a:solidFill>
                <a:latin typeface="Arial"/>
                <a:cs typeface="Arial"/>
              </a:rPr>
              <a:t>If orange goalie is here</a:t>
            </a:r>
            <a:endParaRPr lang="en-US" dirty="0"/>
          </a:p>
        </p:txBody>
      </p:sp>
      <p:sp>
        <p:nvSpPr>
          <p:cNvPr id="6" name="Arrow: Down 5">
            <a:extLst>
              <a:ext uri="{FF2B5EF4-FFF2-40B4-BE49-F238E27FC236}">
                <a16:creationId xmlns:a16="http://schemas.microsoft.com/office/drawing/2014/main" id="{921E55FF-509E-0761-109D-42CF40B29141}"/>
              </a:ext>
            </a:extLst>
          </p:cNvPr>
          <p:cNvSpPr/>
          <p:nvPr/>
        </p:nvSpPr>
        <p:spPr>
          <a:xfrm>
            <a:off x="2302212" y="1848254"/>
            <a:ext cx="129702" cy="883595"/>
          </a:xfrm>
          <a:prstGeom prst="downArrow">
            <a:avLst/>
          </a:prstGeom>
          <a:solidFill>
            <a:srgbClr val="ED7D3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51B0945-FB2E-289E-24B3-7074087B89BB}"/>
              </a:ext>
            </a:extLst>
          </p:cNvPr>
          <p:cNvSpPr txBox="1"/>
          <p:nvPr/>
        </p:nvSpPr>
        <p:spPr>
          <a:xfrm>
            <a:off x="5470187" y="963038"/>
            <a:ext cx="178664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6600"/>
                </a:solidFill>
                <a:latin typeface="Arial"/>
                <a:cs typeface="Arial"/>
              </a:rPr>
              <a:t>This is orange's </a:t>
            </a:r>
            <a:endParaRPr lang="en-US" dirty="0">
              <a:solidFill>
                <a:srgbClr val="000000"/>
              </a:solidFill>
              <a:latin typeface="Calibri" panose="020F0502020204030204"/>
              <a:cs typeface="Calibri" panose="020F0502020204030204"/>
            </a:endParaRPr>
          </a:p>
          <a:p>
            <a:r>
              <a:rPr lang="en-US" dirty="0">
                <a:solidFill>
                  <a:srgbClr val="FF6600"/>
                </a:solidFill>
                <a:latin typeface="Arial"/>
                <a:cs typeface="Arial"/>
              </a:rPr>
              <a:t>restraining line</a:t>
            </a:r>
            <a:endParaRPr lang="en-US" dirty="0">
              <a:cs typeface="Calibri"/>
            </a:endParaRPr>
          </a:p>
        </p:txBody>
      </p:sp>
      <p:sp>
        <p:nvSpPr>
          <p:cNvPr id="9" name="Arrow: Right 8">
            <a:extLst>
              <a:ext uri="{FF2B5EF4-FFF2-40B4-BE49-F238E27FC236}">
                <a16:creationId xmlns:a16="http://schemas.microsoft.com/office/drawing/2014/main" id="{30E37021-2FF7-7115-CB76-022349DD8E6D}"/>
              </a:ext>
            </a:extLst>
          </p:cNvPr>
          <p:cNvSpPr/>
          <p:nvPr/>
        </p:nvSpPr>
        <p:spPr>
          <a:xfrm>
            <a:off x="6558064" y="1329447"/>
            <a:ext cx="1118680" cy="105382"/>
          </a:xfrm>
          <a:prstGeom prst="rightArrow">
            <a:avLst/>
          </a:prstGeom>
          <a:solidFill>
            <a:srgbClr val="ED7D3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246C9A-C089-83FF-8B8E-C3BF7B70FF88}"/>
              </a:ext>
            </a:extLst>
          </p:cNvPr>
          <p:cNvSpPr/>
          <p:nvPr/>
        </p:nvSpPr>
        <p:spPr>
          <a:xfrm flipH="1">
            <a:off x="7731347" y="698425"/>
            <a:ext cx="45719" cy="5193103"/>
          </a:xfrm>
          <a:prstGeom prst="rect">
            <a:avLst/>
          </a:prstGeom>
          <a:solidFill>
            <a:srgbClr val="ED7D3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FAC33CC-6BA3-9BF9-D2C6-0103A6E57A5C}"/>
              </a:ext>
            </a:extLst>
          </p:cNvPr>
          <p:cNvSpPr txBox="1"/>
          <p:nvPr/>
        </p:nvSpPr>
        <p:spPr>
          <a:xfrm>
            <a:off x="663103" y="4959485"/>
            <a:ext cx="3886199" cy="1200329"/>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cs typeface="Arial"/>
              </a:rPr>
              <a:t>And orange has 5 players (1 goalie and 4 field) in their defensive end</a:t>
            </a:r>
            <a:endParaRPr lang="en-US" dirty="0"/>
          </a:p>
        </p:txBody>
      </p:sp>
      <p:pic>
        <p:nvPicPr>
          <p:cNvPr id="14" name="Picture 13" descr="A close up of a lacrosse stick&#10;&#10;Description automatically generated">
            <a:extLst>
              <a:ext uri="{FF2B5EF4-FFF2-40B4-BE49-F238E27FC236}">
                <a16:creationId xmlns:a16="http://schemas.microsoft.com/office/drawing/2014/main" id="{39AAC9F4-6121-97B8-6244-B2FF4C9DE229}"/>
              </a:ext>
            </a:extLst>
          </p:cNvPr>
          <p:cNvPicPr>
            <a:picLocks noChangeAspect="1"/>
          </p:cNvPicPr>
          <p:nvPr/>
        </p:nvPicPr>
        <p:blipFill>
          <a:blip r:embed="rId5"/>
          <a:stretch>
            <a:fillRect/>
          </a:stretch>
        </p:blipFill>
        <p:spPr>
          <a:xfrm>
            <a:off x="4521740" y="1757063"/>
            <a:ext cx="659860" cy="871428"/>
          </a:xfrm>
          <a:prstGeom prst="rect">
            <a:avLst/>
          </a:prstGeom>
        </p:spPr>
      </p:pic>
      <p:pic>
        <p:nvPicPr>
          <p:cNvPr id="16" name="Picture 15" descr="A close up of a lacrosse stick&#10;&#10;Description automatically generated">
            <a:extLst>
              <a:ext uri="{FF2B5EF4-FFF2-40B4-BE49-F238E27FC236}">
                <a16:creationId xmlns:a16="http://schemas.microsoft.com/office/drawing/2014/main" id="{E2C328DE-AC58-E265-6379-A717DEE928FA}"/>
              </a:ext>
            </a:extLst>
          </p:cNvPr>
          <p:cNvPicPr>
            <a:picLocks noChangeAspect="1"/>
          </p:cNvPicPr>
          <p:nvPr/>
        </p:nvPicPr>
        <p:blipFill>
          <a:blip r:embed="rId5"/>
          <a:stretch>
            <a:fillRect/>
          </a:stretch>
        </p:blipFill>
        <p:spPr>
          <a:xfrm>
            <a:off x="3565187" y="3735020"/>
            <a:ext cx="659860" cy="871428"/>
          </a:xfrm>
          <a:prstGeom prst="rect">
            <a:avLst/>
          </a:prstGeom>
        </p:spPr>
      </p:pic>
      <p:pic>
        <p:nvPicPr>
          <p:cNvPr id="17" name="Picture 16" descr="A close up of a lacrosse stick&#10;&#10;Description automatically generated">
            <a:extLst>
              <a:ext uri="{FF2B5EF4-FFF2-40B4-BE49-F238E27FC236}">
                <a16:creationId xmlns:a16="http://schemas.microsoft.com/office/drawing/2014/main" id="{0542E1BC-66B3-5807-8354-23FAA6BF3BA1}"/>
              </a:ext>
            </a:extLst>
          </p:cNvPr>
          <p:cNvPicPr>
            <a:picLocks noChangeAspect="1"/>
          </p:cNvPicPr>
          <p:nvPr/>
        </p:nvPicPr>
        <p:blipFill>
          <a:blip r:embed="rId5"/>
          <a:stretch>
            <a:fillRect/>
          </a:stretch>
        </p:blipFill>
        <p:spPr>
          <a:xfrm>
            <a:off x="6288931" y="3970105"/>
            <a:ext cx="659860" cy="871428"/>
          </a:xfrm>
          <a:prstGeom prst="rect">
            <a:avLst/>
          </a:prstGeom>
        </p:spPr>
      </p:pic>
      <p:pic>
        <p:nvPicPr>
          <p:cNvPr id="18" name="Picture 17" descr="A close up of a lacrosse stick&#10;&#10;Description automatically generated">
            <a:extLst>
              <a:ext uri="{FF2B5EF4-FFF2-40B4-BE49-F238E27FC236}">
                <a16:creationId xmlns:a16="http://schemas.microsoft.com/office/drawing/2014/main" id="{0EAE5BF2-5A4A-F68A-E1AB-7C70DE8D45ED}"/>
              </a:ext>
            </a:extLst>
          </p:cNvPr>
          <p:cNvPicPr>
            <a:picLocks noChangeAspect="1"/>
          </p:cNvPicPr>
          <p:nvPr/>
        </p:nvPicPr>
        <p:blipFill>
          <a:blip r:embed="rId5"/>
          <a:stretch>
            <a:fillRect/>
          </a:stretch>
        </p:blipFill>
        <p:spPr>
          <a:xfrm>
            <a:off x="6986080" y="1967829"/>
            <a:ext cx="659860" cy="871428"/>
          </a:xfrm>
          <a:prstGeom prst="rect">
            <a:avLst/>
          </a:prstGeom>
        </p:spPr>
      </p:pic>
      <p:sp>
        <p:nvSpPr>
          <p:cNvPr id="20" name="Title 1">
            <a:extLst>
              <a:ext uri="{FF2B5EF4-FFF2-40B4-BE49-F238E27FC236}">
                <a16:creationId xmlns:a16="http://schemas.microsoft.com/office/drawing/2014/main" id="{38B0EF6C-7E97-2CA2-AC42-2E6DB9C8E43C}"/>
              </a:ext>
            </a:extLst>
          </p:cNvPr>
          <p:cNvSpPr txBox="1">
            <a:spLocks/>
          </p:cNvSpPr>
          <p:nvPr/>
        </p:nvSpPr>
        <p:spPr>
          <a:xfrm>
            <a:off x="0" y="42863"/>
            <a:ext cx="12192000" cy="833395"/>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733" b="1" dirty="0">
                <a:latin typeface="Purista"/>
              </a:rPr>
              <a:t>                </a:t>
            </a:r>
            <a:r>
              <a:rPr lang="en-US" b="1" dirty="0"/>
              <a:t>RESTRAINING LINE: Ball in Offensive End</a:t>
            </a:r>
          </a:p>
        </p:txBody>
      </p:sp>
      <p:pic>
        <p:nvPicPr>
          <p:cNvPr id="24" name="Picture 23" descr="A close up of a lacrosse stick&#10;&#10;Description automatically generated">
            <a:extLst>
              <a:ext uri="{FF2B5EF4-FFF2-40B4-BE49-F238E27FC236}">
                <a16:creationId xmlns:a16="http://schemas.microsoft.com/office/drawing/2014/main" id="{71266932-4A84-0717-56BE-EDDAEF3A3F80}"/>
              </a:ext>
            </a:extLst>
          </p:cNvPr>
          <p:cNvPicPr>
            <a:picLocks noChangeAspect="1"/>
          </p:cNvPicPr>
          <p:nvPr/>
        </p:nvPicPr>
        <p:blipFill>
          <a:blip r:embed="rId5"/>
          <a:stretch>
            <a:fillRect/>
          </a:stretch>
        </p:blipFill>
        <p:spPr>
          <a:xfrm>
            <a:off x="7893995" y="1140978"/>
            <a:ext cx="659860" cy="871428"/>
          </a:xfrm>
          <a:prstGeom prst="rect">
            <a:avLst/>
          </a:prstGeom>
        </p:spPr>
      </p:pic>
      <p:pic>
        <p:nvPicPr>
          <p:cNvPr id="26" name="Picture 25" descr="A close up of a lacrosse stick&#10;&#10;Description automatically generated">
            <a:extLst>
              <a:ext uri="{FF2B5EF4-FFF2-40B4-BE49-F238E27FC236}">
                <a16:creationId xmlns:a16="http://schemas.microsoft.com/office/drawing/2014/main" id="{5E289183-E501-7DEA-8059-3CB1F903CE61}"/>
              </a:ext>
            </a:extLst>
          </p:cNvPr>
          <p:cNvPicPr>
            <a:picLocks noChangeAspect="1"/>
          </p:cNvPicPr>
          <p:nvPr/>
        </p:nvPicPr>
        <p:blipFill>
          <a:blip r:embed="rId5"/>
          <a:stretch>
            <a:fillRect/>
          </a:stretch>
        </p:blipFill>
        <p:spPr>
          <a:xfrm>
            <a:off x="9798995" y="1197723"/>
            <a:ext cx="659860" cy="871428"/>
          </a:xfrm>
          <a:prstGeom prst="rect">
            <a:avLst/>
          </a:prstGeom>
        </p:spPr>
      </p:pic>
      <p:pic>
        <p:nvPicPr>
          <p:cNvPr id="28" name="Picture 27" descr="A close up of a lacrosse stick&#10;&#10;Description automatically generated">
            <a:extLst>
              <a:ext uri="{FF2B5EF4-FFF2-40B4-BE49-F238E27FC236}">
                <a16:creationId xmlns:a16="http://schemas.microsoft.com/office/drawing/2014/main" id="{F258A709-A0E1-080C-94F3-FB9742EACB66}"/>
              </a:ext>
            </a:extLst>
          </p:cNvPr>
          <p:cNvPicPr>
            <a:picLocks noChangeAspect="1"/>
          </p:cNvPicPr>
          <p:nvPr/>
        </p:nvPicPr>
        <p:blipFill>
          <a:blip r:embed="rId5"/>
          <a:stretch>
            <a:fillRect/>
          </a:stretch>
        </p:blipFill>
        <p:spPr>
          <a:xfrm>
            <a:off x="7893995" y="2470425"/>
            <a:ext cx="659860" cy="871428"/>
          </a:xfrm>
          <a:prstGeom prst="rect">
            <a:avLst/>
          </a:prstGeom>
        </p:spPr>
      </p:pic>
      <p:pic>
        <p:nvPicPr>
          <p:cNvPr id="30" name="Picture 29" descr="A close up of a lacrosse stick&#10;&#10;Description automatically generated">
            <a:extLst>
              <a:ext uri="{FF2B5EF4-FFF2-40B4-BE49-F238E27FC236}">
                <a16:creationId xmlns:a16="http://schemas.microsoft.com/office/drawing/2014/main" id="{0BC5F683-1B5E-BE6A-F5D8-AC4F7356D899}"/>
              </a:ext>
            </a:extLst>
          </p:cNvPr>
          <p:cNvPicPr>
            <a:picLocks noChangeAspect="1"/>
          </p:cNvPicPr>
          <p:nvPr/>
        </p:nvPicPr>
        <p:blipFill>
          <a:blip r:embed="rId5"/>
          <a:stretch>
            <a:fillRect/>
          </a:stretch>
        </p:blipFill>
        <p:spPr>
          <a:xfrm>
            <a:off x="7999378" y="4294361"/>
            <a:ext cx="659860" cy="871428"/>
          </a:xfrm>
          <a:prstGeom prst="rect">
            <a:avLst/>
          </a:prstGeom>
        </p:spPr>
      </p:pic>
      <p:pic>
        <p:nvPicPr>
          <p:cNvPr id="32" name="Picture 31" descr="A close up of a lacrosse stick&#10;&#10;Description automatically generated">
            <a:extLst>
              <a:ext uri="{FF2B5EF4-FFF2-40B4-BE49-F238E27FC236}">
                <a16:creationId xmlns:a16="http://schemas.microsoft.com/office/drawing/2014/main" id="{810BBB25-2BB1-39E3-EE8D-BFE9DAE42E21}"/>
              </a:ext>
            </a:extLst>
          </p:cNvPr>
          <p:cNvPicPr>
            <a:picLocks noChangeAspect="1"/>
          </p:cNvPicPr>
          <p:nvPr/>
        </p:nvPicPr>
        <p:blipFill>
          <a:blip r:embed="rId5"/>
          <a:stretch>
            <a:fillRect/>
          </a:stretch>
        </p:blipFill>
        <p:spPr>
          <a:xfrm>
            <a:off x="9831420" y="4788850"/>
            <a:ext cx="659860" cy="871428"/>
          </a:xfrm>
          <a:prstGeom prst="rect">
            <a:avLst/>
          </a:prstGeom>
        </p:spPr>
      </p:pic>
      <p:pic>
        <p:nvPicPr>
          <p:cNvPr id="34" name="Picture 33" descr="A close up of a lacrosse stick&#10;&#10;Description automatically generated">
            <a:extLst>
              <a:ext uri="{FF2B5EF4-FFF2-40B4-BE49-F238E27FC236}">
                <a16:creationId xmlns:a16="http://schemas.microsoft.com/office/drawing/2014/main" id="{DF9B81CD-DE1C-FC68-7D36-A836076C066E}"/>
              </a:ext>
            </a:extLst>
          </p:cNvPr>
          <p:cNvPicPr>
            <a:picLocks noChangeAspect="1"/>
          </p:cNvPicPr>
          <p:nvPr/>
        </p:nvPicPr>
        <p:blipFill>
          <a:blip r:embed="rId5"/>
          <a:stretch>
            <a:fillRect/>
          </a:stretch>
        </p:blipFill>
        <p:spPr>
          <a:xfrm>
            <a:off x="8955931" y="4675361"/>
            <a:ext cx="659860" cy="871428"/>
          </a:xfrm>
          <a:prstGeom prst="rect">
            <a:avLst/>
          </a:prstGeom>
        </p:spPr>
      </p:pic>
      <p:pic>
        <p:nvPicPr>
          <p:cNvPr id="36" name="Picture 35" descr="A close up of a lacrosse stick&#10;&#10;Description automatically generated">
            <a:extLst>
              <a:ext uri="{FF2B5EF4-FFF2-40B4-BE49-F238E27FC236}">
                <a16:creationId xmlns:a16="http://schemas.microsoft.com/office/drawing/2014/main" id="{5884B857-2CFC-8643-B386-0F858A7A8848}"/>
              </a:ext>
            </a:extLst>
          </p:cNvPr>
          <p:cNvPicPr>
            <a:picLocks noChangeAspect="1"/>
          </p:cNvPicPr>
          <p:nvPr/>
        </p:nvPicPr>
        <p:blipFill>
          <a:blip r:embed="rId5"/>
          <a:stretch>
            <a:fillRect/>
          </a:stretch>
        </p:blipFill>
        <p:spPr>
          <a:xfrm>
            <a:off x="8955932" y="946425"/>
            <a:ext cx="659860" cy="871428"/>
          </a:xfrm>
          <a:prstGeom prst="rect">
            <a:avLst/>
          </a:prstGeom>
        </p:spPr>
      </p:pic>
      <p:sp>
        <p:nvSpPr>
          <p:cNvPr id="40" name="TextBox 39">
            <a:extLst>
              <a:ext uri="{FF2B5EF4-FFF2-40B4-BE49-F238E27FC236}">
                <a16:creationId xmlns:a16="http://schemas.microsoft.com/office/drawing/2014/main" id="{FC2861B1-C1EF-8CAA-F899-3565C3E6BAF9}"/>
              </a:ext>
            </a:extLst>
          </p:cNvPr>
          <p:cNvSpPr txBox="1"/>
          <p:nvPr/>
        </p:nvSpPr>
        <p:spPr>
          <a:xfrm>
            <a:off x="9094170" y="2966509"/>
            <a:ext cx="2423172" cy="1200329"/>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cs typeface="Arial"/>
              </a:rPr>
              <a:t>Orange has 7 players in their offensive end</a:t>
            </a:r>
            <a:endParaRPr lang="en-US" dirty="0"/>
          </a:p>
        </p:txBody>
      </p:sp>
      <p:sp>
        <p:nvSpPr>
          <p:cNvPr id="2" name="Oval 1">
            <a:extLst>
              <a:ext uri="{FF2B5EF4-FFF2-40B4-BE49-F238E27FC236}">
                <a16:creationId xmlns:a16="http://schemas.microsoft.com/office/drawing/2014/main" id="{4500EC18-6453-ABB8-E6D3-4256C364C669}"/>
              </a:ext>
            </a:extLst>
          </p:cNvPr>
          <p:cNvSpPr/>
          <p:nvPr/>
        </p:nvSpPr>
        <p:spPr>
          <a:xfrm>
            <a:off x="8127262" y="1233127"/>
            <a:ext cx="206100" cy="18847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90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fltVal val="0"/>
                                          </p:val>
                                        </p:tav>
                                        <p:tav tm="100000">
                                          <p:val>
                                            <p:strVal val="#ppt_w"/>
                                          </p:val>
                                        </p:tav>
                                      </p:tavLst>
                                    </p:anim>
                                    <p:anim calcmode="lin" valueType="num">
                                      <p:cBhvr>
                                        <p:cTn id="20" dur="1000" fill="hold"/>
                                        <p:tgtEl>
                                          <p:spTgt spid="40"/>
                                        </p:tgtEl>
                                        <p:attrNameLst>
                                          <p:attrName>ppt_h</p:attrName>
                                        </p:attrNameLst>
                                      </p:cBhvr>
                                      <p:tavLst>
                                        <p:tav tm="0">
                                          <p:val>
                                            <p:fltVal val="0"/>
                                          </p:val>
                                        </p:tav>
                                        <p:tav tm="100000">
                                          <p:val>
                                            <p:strVal val="#ppt_h"/>
                                          </p:val>
                                        </p:tav>
                                      </p:tavLst>
                                    </p:anim>
                                    <p:anim calcmode="lin" valueType="num">
                                      <p:cBhvr>
                                        <p:cTn id="21" dur="1000" fill="hold"/>
                                        <p:tgtEl>
                                          <p:spTgt spid="40"/>
                                        </p:tgtEl>
                                        <p:attrNameLst>
                                          <p:attrName>style.rotation</p:attrName>
                                        </p:attrNameLst>
                                      </p:cBhvr>
                                      <p:tavLst>
                                        <p:tav tm="0">
                                          <p:val>
                                            <p:fltVal val="90"/>
                                          </p:val>
                                        </p:tav>
                                        <p:tav tm="100000">
                                          <p:val>
                                            <p:fltVal val="0"/>
                                          </p:val>
                                        </p:tav>
                                      </p:tavLst>
                                    </p:anim>
                                    <p:animEffect transition="in" filter="fade">
                                      <p:cBhvr>
                                        <p:cTn id="22" dur="10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fltVal val="0"/>
                                          </p:val>
                                        </p:tav>
                                        <p:tav tm="100000">
                                          <p:val>
                                            <p:strVal val="#ppt_w"/>
                                          </p:val>
                                        </p:tav>
                                      </p:tavLst>
                                    </p:anim>
                                    <p:anim calcmode="lin" valueType="num">
                                      <p:cBhvr>
                                        <p:cTn id="28" dur="1000" fill="hold"/>
                                        <p:tgtEl>
                                          <p:spTgt spid="26"/>
                                        </p:tgtEl>
                                        <p:attrNameLst>
                                          <p:attrName>ppt_h</p:attrName>
                                        </p:attrNameLst>
                                      </p:cBhvr>
                                      <p:tavLst>
                                        <p:tav tm="0">
                                          <p:val>
                                            <p:fltVal val="0"/>
                                          </p:val>
                                        </p:tav>
                                        <p:tav tm="100000">
                                          <p:val>
                                            <p:strVal val="#ppt_h"/>
                                          </p:val>
                                        </p:tav>
                                      </p:tavLst>
                                    </p:anim>
                                    <p:anim calcmode="lin" valueType="num">
                                      <p:cBhvr>
                                        <p:cTn id="29" dur="1000" fill="hold"/>
                                        <p:tgtEl>
                                          <p:spTgt spid="26"/>
                                        </p:tgtEl>
                                        <p:attrNameLst>
                                          <p:attrName>style.rotation</p:attrName>
                                        </p:attrNameLst>
                                      </p:cBhvr>
                                      <p:tavLst>
                                        <p:tav tm="0">
                                          <p:val>
                                            <p:fltVal val="90"/>
                                          </p:val>
                                        </p:tav>
                                        <p:tav tm="100000">
                                          <p:val>
                                            <p:fltVal val="0"/>
                                          </p:val>
                                        </p:tav>
                                      </p:tavLst>
                                    </p:anim>
                                    <p:animEffect transition="in" filter="fade">
                                      <p:cBhvr>
                                        <p:cTn id="30" dur="1000"/>
                                        <p:tgtEl>
                                          <p:spTgt spid="26"/>
                                        </p:tgtEl>
                                      </p:cBhvr>
                                    </p:animEffect>
                                  </p:childTnLst>
                                </p:cTn>
                              </p:par>
                              <p:par>
                                <p:cTn id="31" presetID="3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1000" fill="hold"/>
                                        <p:tgtEl>
                                          <p:spTgt spid="30"/>
                                        </p:tgtEl>
                                        <p:attrNameLst>
                                          <p:attrName>ppt_w</p:attrName>
                                        </p:attrNameLst>
                                      </p:cBhvr>
                                      <p:tavLst>
                                        <p:tav tm="0">
                                          <p:val>
                                            <p:fltVal val="0"/>
                                          </p:val>
                                        </p:tav>
                                        <p:tav tm="100000">
                                          <p:val>
                                            <p:strVal val="#ppt_w"/>
                                          </p:val>
                                        </p:tav>
                                      </p:tavLst>
                                    </p:anim>
                                    <p:anim calcmode="lin" valueType="num">
                                      <p:cBhvr>
                                        <p:cTn id="34" dur="1000" fill="hold"/>
                                        <p:tgtEl>
                                          <p:spTgt spid="30"/>
                                        </p:tgtEl>
                                        <p:attrNameLst>
                                          <p:attrName>ppt_h</p:attrName>
                                        </p:attrNameLst>
                                      </p:cBhvr>
                                      <p:tavLst>
                                        <p:tav tm="0">
                                          <p:val>
                                            <p:fltVal val="0"/>
                                          </p:val>
                                        </p:tav>
                                        <p:tav tm="100000">
                                          <p:val>
                                            <p:strVal val="#ppt_h"/>
                                          </p:val>
                                        </p:tav>
                                      </p:tavLst>
                                    </p:anim>
                                    <p:anim calcmode="lin" valueType="num">
                                      <p:cBhvr>
                                        <p:cTn id="35" dur="1000" fill="hold"/>
                                        <p:tgtEl>
                                          <p:spTgt spid="30"/>
                                        </p:tgtEl>
                                        <p:attrNameLst>
                                          <p:attrName>style.rotation</p:attrName>
                                        </p:attrNameLst>
                                      </p:cBhvr>
                                      <p:tavLst>
                                        <p:tav tm="0">
                                          <p:val>
                                            <p:fltVal val="90"/>
                                          </p:val>
                                        </p:tav>
                                        <p:tav tm="100000">
                                          <p:val>
                                            <p:fltVal val="0"/>
                                          </p:val>
                                        </p:tav>
                                      </p:tavLst>
                                    </p:anim>
                                    <p:animEffect transition="in" filter="fade">
                                      <p:cBhvr>
                                        <p:cTn id="36" dur="1000"/>
                                        <p:tgtEl>
                                          <p:spTgt spid="30"/>
                                        </p:tgtEl>
                                      </p:cBhvr>
                                    </p:animEffect>
                                  </p:childTnLst>
                                </p:cTn>
                              </p:par>
                              <p:par>
                                <p:cTn id="37" presetID="3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1000" fill="hold"/>
                                        <p:tgtEl>
                                          <p:spTgt spid="28"/>
                                        </p:tgtEl>
                                        <p:attrNameLst>
                                          <p:attrName>ppt_w</p:attrName>
                                        </p:attrNameLst>
                                      </p:cBhvr>
                                      <p:tavLst>
                                        <p:tav tm="0">
                                          <p:val>
                                            <p:fltVal val="0"/>
                                          </p:val>
                                        </p:tav>
                                        <p:tav tm="100000">
                                          <p:val>
                                            <p:strVal val="#ppt_w"/>
                                          </p:val>
                                        </p:tav>
                                      </p:tavLst>
                                    </p:anim>
                                    <p:anim calcmode="lin" valueType="num">
                                      <p:cBhvr>
                                        <p:cTn id="40" dur="1000" fill="hold"/>
                                        <p:tgtEl>
                                          <p:spTgt spid="28"/>
                                        </p:tgtEl>
                                        <p:attrNameLst>
                                          <p:attrName>ppt_h</p:attrName>
                                        </p:attrNameLst>
                                      </p:cBhvr>
                                      <p:tavLst>
                                        <p:tav tm="0">
                                          <p:val>
                                            <p:fltVal val="0"/>
                                          </p:val>
                                        </p:tav>
                                        <p:tav tm="100000">
                                          <p:val>
                                            <p:strVal val="#ppt_h"/>
                                          </p:val>
                                        </p:tav>
                                      </p:tavLst>
                                    </p:anim>
                                    <p:anim calcmode="lin" valueType="num">
                                      <p:cBhvr>
                                        <p:cTn id="41" dur="1000" fill="hold"/>
                                        <p:tgtEl>
                                          <p:spTgt spid="28"/>
                                        </p:tgtEl>
                                        <p:attrNameLst>
                                          <p:attrName>style.rotation</p:attrName>
                                        </p:attrNameLst>
                                      </p:cBhvr>
                                      <p:tavLst>
                                        <p:tav tm="0">
                                          <p:val>
                                            <p:fltVal val="90"/>
                                          </p:val>
                                        </p:tav>
                                        <p:tav tm="100000">
                                          <p:val>
                                            <p:fltVal val="0"/>
                                          </p:val>
                                        </p:tav>
                                      </p:tavLst>
                                    </p:anim>
                                    <p:animEffect transition="in" filter="fade">
                                      <p:cBhvr>
                                        <p:cTn id="42" dur="1000"/>
                                        <p:tgtEl>
                                          <p:spTgt spid="28"/>
                                        </p:tgtEl>
                                      </p:cBhvr>
                                    </p:animEffect>
                                  </p:childTnLst>
                                </p:cTn>
                              </p:par>
                              <p:par>
                                <p:cTn id="43" presetID="3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p:cTn id="45" dur="1000" fill="hold"/>
                                        <p:tgtEl>
                                          <p:spTgt spid="34"/>
                                        </p:tgtEl>
                                        <p:attrNameLst>
                                          <p:attrName>ppt_w</p:attrName>
                                        </p:attrNameLst>
                                      </p:cBhvr>
                                      <p:tavLst>
                                        <p:tav tm="0">
                                          <p:val>
                                            <p:fltVal val="0"/>
                                          </p:val>
                                        </p:tav>
                                        <p:tav tm="100000">
                                          <p:val>
                                            <p:strVal val="#ppt_w"/>
                                          </p:val>
                                        </p:tav>
                                      </p:tavLst>
                                    </p:anim>
                                    <p:anim calcmode="lin" valueType="num">
                                      <p:cBhvr>
                                        <p:cTn id="46" dur="1000" fill="hold"/>
                                        <p:tgtEl>
                                          <p:spTgt spid="34"/>
                                        </p:tgtEl>
                                        <p:attrNameLst>
                                          <p:attrName>ppt_h</p:attrName>
                                        </p:attrNameLst>
                                      </p:cBhvr>
                                      <p:tavLst>
                                        <p:tav tm="0">
                                          <p:val>
                                            <p:fltVal val="0"/>
                                          </p:val>
                                        </p:tav>
                                        <p:tav tm="100000">
                                          <p:val>
                                            <p:strVal val="#ppt_h"/>
                                          </p:val>
                                        </p:tav>
                                      </p:tavLst>
                                    </p:anim>
                                    <p:anim calcmode="lin" valueType="num">
                                      <p:cBhvr>
                                        <p:cTn id="47" dur="1000" fill="hold"/>
                                        <p:tgtEl>
                                          <p:spTgt spid="34"/>
                                        </p:tgtEl>
                                        <p:attrNameLst>
                                          <p:attrName>style.rotation</p:attrName>
                                        </p:attrNameLst>
                                      </p:cBhvr>
                                      <p:tavLst>
                                        <p:tav tm="0">
                                          <p:val>
                                            <p:fltVal val="90"/>
                                          </p:val>
                                        </p:tav>
                                        <p:tav tm="100000">
                                          <p:val>
                                            <p:fltVal val="0"/>
                                          </p:val>
                                        </p:tav>
                                      </p:tavLst>
                                    </p:anim>
                                    <p:animEffect transition="in" filter="fade">
                                      <p:cBhvr>
                                        <p:cTn id="48" dur="1000"/>
                                        <p:tgtEl>
                                          <p:spTgt spid="34"/>
                                        </p:tgtEl>
                                      </p:cBhvr>
                                    </p:animEffect>
                                  </p:childTnLst>
                                </p:cTn>
                              </p:par>
                              <p:par>
                                <p:cTn id="49" presetID="3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1000" fill="hold"/>
                                        <p:tgtEl>
                                          <p:spTgt spid="32"/>
                                        </p:tgtEl>
                                        <p:attrNameLst>
                                          <p:attrName>ppt_w</p:attrName>
                                        </p:attrNameLst>
                                      </p:cBhvr>
                                      <p:tavLst>
                                        <p:tav tm="0">
                                          <p:val>
                                            <p:fltVal val="0"/>
                                          </p:val>
                                        </p:tav>
                                        <p:tav tm="100000">
                                          <p:val>
                                            <p:strVal val="#ppt_w"/>
                                          </p:val>
                                        </p:tav>
                                      </p:tavLst>
                                    </p:anim>
                                    <p:anim calcmode="lin" valueType="num">
                                      <p:cBhvr>
                                        <p:cTn id="52" dur="1000" fill="hold"/>
                                        <p:tgtEl>
                                          <p:spTgt spid="32"/>
                                        </p:tgtEl>
                                        <p:attrNameLst>
                                          <p:attrName>ppt_h</p:attrName>
                                        </p:attrNameLst>
                                      </p:cBhvr>
                                      <p:tavLst>
                                        <p:tav tm="0">
                                          <p:val>
                                            <p:fltVal val="0"/>
                                          </p:val>
                                        </p:tav>
                                        <p:tav tm="100000">
                                          <p:val>
                                            <p:strVal val="#ppt_h"/>
                                          </p:val>
                                        </p:tav>
                                      </p:tavLst>
                                    </p:anim>
                                    <p:anim calcmode="lin" valueType="num">
                                      <p:cBhvr>
                                        <p:cTn id="53" dur="1000" fill="hold"/>
                                        <p:tgtEl>
                                          <p:spTgt spid="32"/>
                                        </p:tgtEl>
                                        <p:attrNameLst>
                                          <p:attrName>style.rotation</p:attrName>
                                        </p:attrNameLst>
                                      </p:cBhvr>
                                      <p:tavLst>
                                        <p:tav tm="0">
                                          <p:val>
                                            <p:fltVal val="90"/>
                                          </p:val>
                                        </p:tav>
                                        <p:tav tm="100000">
                                          <p:val>
                                            <p:fltVal val="0"/>
                                          </p:val>
                                        </p:tav>
                                      </p:tavLst>
                                    </p:anim>
                                    <p:animEffect transition="in" filter="fade">
                                      <p:cBhvr>
                                        <p:cTn id="54" dur="1000"/>
                                        <p:tgtEl>
                                          <p:spTgt spid="32"/>
                                        </p:tgtEl>
                                      </p:cBhvr>
                                    </p:animEffect>
                                  </p:childTnLst>
                                </p:cTn>
                              </p:par>
                              <p:par>
                                <p:cTn id="55" presetID="31"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1000" fill="hold"/>
                                        <p:tgtEl>
                                          <p:spTgt spid="24"/>
                                        </p:tgtEl>
                                        <p:attrNameLst>
                                          <p:attrName>ppt_w</p:attrName>
                                        </p:attrNameLst>
                                      </p:cBhvr>
                                      <p:tavLst>
                                        <p:tav tm="0">
                                          <p:val>
                                            <p:fltVal val="0"/>
                                          </p:val>
                                        </p:tav>
                                        <p:tav tm="100000">
                                          <p:val>
                                            <p:strVal val="#ppt_w"/>
                                          </p:val>
                                        </p:tav>
                                      </p:tavLst>
                                    </p:anim>
                                    <p:anim calcmode="lin" valueType="num">
                                      <p:cBhvr>
                                        <p:cTn id="58" dur="1000" fill="hold"/>
                                        <p:tgtEl>
                                          <p:spTgt spid="24"/>
                                        </p:tgtEl>
                                        <p:attrNameLst>
                                          <p:attrName>ppt_h</p:attrName>
                                        </p:attrNameLst>
                                      </p:cBhvr>
                                      <p:tavLst>
                                        <p:tav tm="0">
                                          <p:val>
                                            <p:fltVal val="0"/>
                                          </p:val>
                                        </p:tav>
                                        <p:tav tm="100000">
                                          <p:val>
                                            <p:strVal val="#ppt_h"/>
                                          </p:val>
                                        </p:tav>
                                      </p:tavLst>
                                    </p:anim>
                                    <p:anim calcmode="lin" valueType="num">
                                      <p:cBhvr>
                                        <p:cTn id="59" dur="1000" fill="hold"/>
                                        <p:tgtEl>
                                          <p:spTgt spid="24"/>
                                        </p:tgtEl>
                                        <p:attrNameLst>
                                          <p:attrName>style.rotation</p:attrName>
                                        </p:attrNameLst>
                                      </p:cBhvr>
                                      <p:tavLst>
                                        <p:tav tm="0">
                                          <p:val>
                                            <p:fltVal val="90"/>
                                          </p:val>
                                        </p:tav>
                                        <p:tav tm="100000">
                                          <p:val>
                                            <p:fltVal val="0"/>
                                          </p:val>
                                        </p:tav>
                                      </p:tavLst>
                                    </p:anim>
                                    <p:animEffect transition="in" filter="fade">
                                      <p:cBhvr>
                                        <p:cTn id="60" dur="1000"/>
                                        <p:tgtEl>
                                          <p:spTgt spid="24"/>
                                        </p:tgtEl>
                                      </p:cBhvr>
                                    </p:animEffect>
                                  </p:childTnLst>
                                </p:cTn>
                              </p:par>
                              <p:par>
                                <p:cTn id="61" presetID="31"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1000" fill="hold"/>
                                        <p:tgtEl>
                                          <p:spTgt spid="36"/>
                                        </p:tgtEl>
                                        <p:attrNameLst>
                                          <p:attrName>ppt_w</p:attrName>
                                        </p:attrNameLst>
                                      </p:cBhvr>
                                      <p:tavLst>
                                        <p:tav tm="0">
                                          <p:val>
                                            <p:fltVal val="0"/>
                                          </p:val>
                                        </p:tav>
                                        <p:tav tm="100000">
                                          <p:val>
                                            <p:strVal val="#ppt_w"/>
                                          </p:val>
                                        </p:tav>
                                      </p:tavLst>
                                    </p:anim>
                                    <p:anim calcmode="lin" valueType="num">
                                      <p:cBhvr>
                                        <p:cTn id="64" dur="1000" fill="hold"/>
                                        <p:tgtEl>
                                          <p:spTgt spid="36"/>
                                        </p:tgtEl>
                                        <p:attrNameLst>
                                          <p:attrName>ppt_h</p:attrName>
                                        </p:attrNameLst>
                                      </p:cBhvr>
                                      <p:tavLst>
                                        <p:tav tm="0">
                                          <p:val>
                                            <p:fltVal val="0"/>
                                          </p:val>
                                        </p:tav>
                                        <p:tav tm="100000">
                                          <p:val>
                                            <p:strVal val="#ppt_h"/>
                                          </p:val>
                                        </p:tav>
                                      </p:tavLst>
                                    </p:anim>
                                    <p:anim calcmode="lin" valueType="num">
                                      <p:cBhvr>
                                        <p:cTn id="65" dur="1000" fill="hold"/>
                                        <p:tgtEl>
                                          <p:spTgt spid="36"/>
                                        </p:tgtEl>
                                        <p:attrNameLst>
                                          <p:attrName>style.rotation</p:attrName>
                                        </p:attrNameLst>
                                      </p:cBhvr>
                                      <p:tavLst>
                                        <p:tav tm="0">
                                          <p:val>
                                            <p:fltVal val="90"/>
                                          </p:val>
                                        </p:tav>
                                        <p:tav tm="100000">
                                          <p:val>
                                            <p:fltVal val="0"/>
                                          </p:val>
                                        </p:tav>
                                      </p:tavLst>
                                    </p:anim>
                                    <p:animEffect transition="in" filter="fade">
                                      <p:cBhvr>
                                        <p:cTn id="66" dur="1000"/>
                                        <p:tgtEl>
                                          <p:spTgt spid="36"/>
                                        </p:tgtEl>
                                      </p:cBhvr>
                                    </p:animEffect>
                                  </p:childTnLst>
                                </p:cTn>
                              </p:par>
                            </p:childTnLst>
                          </p:cTn>
                        </p:par>
                        <p:par>
                          <p:cTn id="67" fill="hold">
                            <p:stCondLst>
                              <p:cond delay="1000"/>
                            </p:stCondLst>
                            <p:childTnLst>
                              <p:par>
                                <p:cTn id="68" presetID="26" presetClass="entr" presetSubtype="0" fill="hold" grpId="0" nodeType="after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wipe(down)">
                                      <p:cBhvr>
                                        <p:cTn id="70" dur="580">
                                          <p:stCondLst>
                                            <p:cond delay="0"/>
                                          </p:stCondLst>
                                        </p:cTn>
                                        <p:tgtEl>
                                          <p:spTgt spid="2"/>
                                        </p:tgtEl>
                                      </p:cBhvr>
                                    </p:animEffect>
                                    <p:anim calcmode="lin" valueType="num">
                                      <p:cBhvr>
                                        <p:cTn id="7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76" dur="26">
                                          <p:stCondLst>
                                            <p:cond delay="650"/>
                                          </p:stCondLst>
                                        </p:cTn>
                                        <p:tgtEl>
                                          <p:spTgt spid="2"/>
                                        </p:tgtEl>
                                      </p:cBhvr>
                                      <p:to x="100000" y="60000"/>
                                    </p:animScale>
                                    <p:animScale>
                                      <p:cBhvr>
                                        <p:cTn id="77" dur="166" decel="50000">
                                          <p:stCondLst>
                                            <p:cond delay="676"/>
                                          </p:stCondLst>
                                        </p:cTn>
                                        <p:tgtEl>
                                          <p:spTgt spid="2"/>
                                        </p:tgtEl>
                                      </p:cBhvr>
                                      <p:to x="100000" y="100000"/>
                                    </p:animScale>
                                    <p:animScale>
                                      <p:cBhvr>
                                        <p:cTn id="78" dur="26">
                                          <p:stCondLst>
                                            <p:cond delay="1312"/>
                                          </p:stCondLst>
                                        </p:cTn>
                                        <p:tgtEl>
                                          <p:spTgt spid="2"/>
                                        </p:tgtEl>
                                      </p:cBhvr>
                                      <p:to x="100000" y="80000"/>
                                    </p:animScale>
                                    <p:animScale>
                                      <p:cBhvr>
                                        <p:cTn id="79" dur="166" decel="50000">
                                          <p:stCondLst>
                                            <p:cond delay="1338"/>
                                          </p:stCondLst>
                                        </p:cTn>
                                        <p:tgtEl>
                                          <p:spTgt spid="2"/>
                                        </p:tgtEl>
                                      </p:cBhvr>
                                      <p:to x="100000" y="100000"/>
                                    </p:animScale>
                                    <p:animScale>
                                      <p:cBhvr>
                                        <p:cTn id="80" dur="26">
                                          <p:stCondLst>
                                            <p:cond delay="1642"/>
                                          </p:stCondLst>
                                        </p:cTn>
                                        <p:tgtEl>
                                          <p:spTgt spid="2"/>
                                        </p:tgtEl>
                                      </p:cBhvr>
                                      <p:to x="100000" y="90000"/>
                                    </p:animScale>
                                    <p:animScale>
                                      <p:cBhvr>
                                        <p:cTn id="81" dur="166" decel="50000">
                                          <p:stCondLst>
                                            <p:cond delay="1668"/>
                                          </p:stCondLst>
                                        </p:cTn>
                                        <p:tgtEl>
                                          <p:spTgt spid="2"/>
                                        </p:tgtEl>
                                      </p:cBhvr>
                                      <p:to x="100000" y="100000"/>
                                    </p:animScale>
                                    <p:animScale>
                                      <p:cBhvr>
                                        <p:cTn id="82" dur="26">
                                          <p:stCondLst>
                                            <p:cond delay="1808"/>
                                          </p:stCondLst>
                                        </p:cTn>
                                        <p:tgtEl>
                                          <p:spTgt spid="2"/>
                                        </p:tgtEl>
                                      </p:cBhvr>
                                      <p:to x="100000" y="95000"/>
                                    </p:animScale>
                                    <p:animScale>
                                      <p:cBhvr>
                                        <p:cTn id="83" dur="166" decel="50000">
                                          <p:stCondLst>
                                            <p:cond delay="1834"/>
                                          </p:stCondLst>
                                        </p:cTn>
                                        <p:tgtEl>
                                          <p:spTgt spid="2"/>
                                        </p:tgtEl>
                                      </p:cBhvr>
                                      <p:to x="100000" y="100000"/>
                                    </p:animScale>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grpId="0" nodeType="click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p:cTn id="88" dur="1000" fill="hold"/>
                                        <p:tgtEl>
                                          <p:spTgt spid="13"/>
                                        </p:tgtEl>
                                        <p:attrNameLst>
                                          <p:attrName>ppt_w</p:attrName>
                                        </p:attrNameLst>
                                      </p:cBhvr>
                                      <p:tavLst>
                                        <p:tav tm="0">
                                          <p:val>
                                            <p:fltVal val="0"/>
                                          </p:val>
                                        </p:tav>
                                        <p:tav tm="100000">
                                          <p:val>
                                            <p:strVal val="#ppt_w"/>
                                          </p:val>
                                        </p:tav>
                                      </p:tavLst>
                                    </p:anim>
                                    <p:anim calcmode="lin" valueType="num">
                                      <p:cBhvr>
                                        <p:cTn id="89" dur="1000" fill="hold"/>
                                        <p:tgtEl>
                                          <p:spTgt spid="13"/>
                                        </p:tgtEl>
                                        <p:attrNameLst>
                                          <p:attrName>ppt_h</p:attrName>
                                        </p:attrNameLst>
                                      </p:cBhvr>
                                      <p:tavLst>
                                        <p:tav tm="0">
                                          <p:val>
                                            <p:fltVal val="0"/>
                                          </p:val>
                                        </p:tav>
                                        <p:tav tm="100000">
                                          <p:val>
                                            <p:strVal val="#ppt_h"/>
                                          </p:val>
                                        </p:tav>
                                      </p:tavLst>
                                    </p:anim>
                                    <p:anim calcmode="lin" valueType="num">
                                      <p:cBhvr>
                                        <p:cTn id="90" dur="1000" fill="hold"/>
                                        <p:tgtEl>
                                          <p:spTgt spid="13"/>
                                        </p:tgtEl>
                                        <p:attrNameLst>
                                          <p:attrName>style.rotation</p:attrName>
                                        </p:attrNameLst>
                                      </p:cBhvr>
                                      <p:tavLst>
                                        <p:tav tm="0">
                                          <p:val>
                                            <p:fltVal val="90"/>
                                          </p:val>
                                        </p:tav>
                                        <p:tav tm="100000">
                                          <p:val>
                                            <p:fltVal val="0"/>
                                          </p:val>
                                        </p:tav>
                                      </p:tavLst>
                                    </p:anim>
                                    <p:animEffect transition="in" filter="fade">
                                      <p:cBhvr>
                                        <p:cTn id="91" dur="1000"/>
                                        <p:tgtEl>
                                          <p:spTgt spid="13"/>
                                        </p:tgtEl>
                                      </p:cBhvr>
                                    </p:animEffect>
                                  </p:childTnLst>
                                </p:cTn>
                              </p:par>
                            </p:childTnLst>
                          </p:cTn>
                        </p:par>
                        <p:par>
                          <p:cTn id="92" fill="hold">
                            <p:stCondLst>
                              <p:cond delay="1000"/>
                            </p:stCondLst>
                            <p:childTnLst>
                              <p:par>
                                <p:cTn id="93" presetID="31" presetClass="entr" presetSubtype="0"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1000" fill="hold"/>
                                        <p:tgtEl>
                                          <p:spTgt spid="14"/>
                                        </p:tgtEl>
                                        <p:attrNameLst>
                                          <p:attrName>ppt_w</p:attrName>
                                        </p:attrNameLst>
                                      </p:cBhvr>
                                      <p:tavLst>
                                        <p:tav tm="0">
                                          <p:val>
                                            <p:fltVal val="0"/>
                                          </p:val>
                                        </p:tav>
                                        <p:tav tm="100000">
                                          <p:val>
                                            <p:strVal val="#ppt_w"/>
                                          </p:val>
                                        </p:tav>
                                      </p:tavLst>
                                    </p:anim>
                                    <p:anim calcmode="lin" valueType="num">
                                      <p:cBhvr>
                                        <p:cTn id="96" dur="1000" fill="hold"/>
                                        <p:tgtEl>
                                          <p:spTgt spid="14"/>
                                        </p:tgtEl>
                                        <p:attrNameLst>
                                          <p:attrName>ppt_h</p:attrName>
                                        </p:attrNameLst>
                                      </p:cBhvr>
                                      <p:tavLst>
                                        <p:tav tm="0">
                                          <p:val>
                                            <p:fltVal val="0"/>
                                          </p:val>
                                        </p:tav>
                                        <p:tav tm="100000">
                                          <p:val>
                                            <p:strVal val="#ppt_h"/>
                                          </p:val>
                                        </p:tav>
                                      </p:tavLst>
                                    </p:anim>
                                    <p:anim calcmode="lin" valueType="num">
                                      <p:cBhvr>
                                        <p:cTn id="97" dur="1000" fill="hold"/>
                                        <p:tgtEl>
                                          <p:spTgt spid="14"/>
                                        </p:tgtEl>
                                        <p:attrNameLst>
                                          <p:attrName>style.rotation</p:attrName>
                                        </p:attrNameLst>
                                      </p:cBhvr>
                                      <p:tavLst>
                                        <p:tav tm="0">
                                          <p:val>
                                            <p:fltVal val="90"/>
                                          </p:val>
                                        </p:tav>
                                        <p:tav tm="100000">
                                          <p:val>
                                            <p:fltVal val="0"/>
                                          </p:val>
                                        </p:tav>
                                      </p:tavLst>
                                    </p:anim>
                                    <p:animEffect transition="in" filter="fade">
                                      <p:cBhvr>
                                        <p:cTn id="98" dur="1000"/>
                                        <p:tgtEl>
                                          <p:spTgt spid="14"/>
                                        </p:tgtEl>
                                      </p:cBhvr>
                                    </p:animEffect>
                                  </p:childTnLst>
                                </p:cTn>
                              </p:par>
                            </p:childTnLst>
                          </p:cTn>
                        </p:par>
                        <p:par>
                          <p:cTn id="99" fill="hold">
                            <p:stCondLst>
                              <p:cond delay="2000"/>
                            </p:stCondLst>
                            <p:childTnLst>
                              <p:par>
                                <p:cTn id="100" presetID="31" presetClass="entr" presetSubtype="0" fill="hold" nodeType="afterEffect">
                                  <p:stCondLst>
                                    <p:cond delay="0"/>
                                  </p:stCondLst>
                                  <p:childTnLst>
                                    <p:set>
                                      <p:cBhvr>
                                        <p:cTn id="101" dur="1" fill="hold">
                                          <p:stCondLst>
                                            <p:cond delay="0"/>
                                          </p:stCondLst>
                                        </p:cTn>
                                        <p:tgtEl>
                                          <p:spTgt spid="18"/>
                                        </p:tgtEl>
                                        <p:attrNameLst>
                                          <p:attrName>style.visibility</p:attrName>
                                        </p:attrNameLst>
                                      </p:cBhvr>
                                      <p:to>
                                        <p:strVal val="visible"/>
                                      </p:to>
                                    </p:set>
                                    <p:anim calcmode="lin" valueType="num">
                                      <p:cBhvr>
                                        <p:cTn id="102" dur="1000" fill="hold"/>
                                        <p:tgtEl>
                                          <p:spTgt spid="18"/>
                                        </p:tgtEl>
                                        <p:attrNameLst>
                                          <p:attrName>ppt_w</p:attrName>
                                        </p:attrNameLst>
                                      </p:cBhvr>
                                      <p:tavLst>
                                        <p:tav tm="0">
                                          <p:val>
                                            <p:fltVal val="0"/>
                                          </p:val>
                                        </p:tav>
                                        <p:tav tm="100000">
                                          <p:val>
                                            <p:strVal val="#ppt_w"/>
                                          </p:val>
                                        </p:tav>
                                      </p:tavLst>
                                    </p:anim>
                                    <p:anim calcmode="lin" valueType="num">
                                      <p:cBhvr>
                                        <p:cTn id="103" dur="1000" fill="hold"/>
                                        <p:tgtEl>
                                          <p:spTgt spid="18"/>
                                        </p:tgtEl>
                                        <p:attrNameLst>
                                          <p:attrName>ppt_h</p:attrName>
                                        </p:attrNameLst>
                                      </p:cBhvr>
                                      <p:tavLst>
                                        <p:tav tm="0">
                                          <p:val>
                                            <p:fltVal val="0"/>
                                          </p:val>
                                        </p:tav>
                                        <p:tav tm="100000">
                                          <p:val>
                                            <p:strVal val="#ppt_h"/>
                                          </p:val>
                                        </p:tav>
                                      </p:tavLst>
                                    </p:anim>
                                    <p:anim calcmode="lin" valueType="num">
                                      <p:cBhvr>
                                        <p:cTn id="104" dur="1000" fill="hold"/>
                                        <p:tgtEl>
                                          <p:spTgt spid="18"/>
                                        </p:tgtEl>
                                        <p:attrNameLst>
                                          <p:attrName>style.rotation</p:attrName>
                                        </p:attrNameLst>
                                      </p:cBhvr>
                                      <p:tavLst>
                                        <p:tav tm="0">
                                          <p:val>
                                            <p:fltVal val="90"/>
                                          </p:val>
                                        </p:tav>
                                        <p:tav tm="100000">
                                          <p:val>
                                            <p:fltVal val="0"/>
                                          </p:val>
                                        </p:tav>
                                      </p:tavLst>
                                    </p:anim>
                                    <p:animEffect transition="in" filter="fade">
                                      <p:cBhvr>
                                        <p:cTn id="105" dur="1000"/>
                                        <p:tgtEl>
                                          <p:spTgt spid="18"/>
                                        </p:tgtEl>
                                      </p:cBhvr>
                                    </p:animEffect>
                                  </p:childTnLst>
                                </p:cTn>
                              </p:par>
                            </p:childTnLst>
                          </p:cTn>
                        </p:par>
                        <p:par>
                          <p:cTn id="106" fill="hold">
                            <p:stCondLst>
                              <p:cond delay="3000"/>
                            </p:stCondLst>
                            <p:childTnLst>
                              <p:par>
                                <p:cTn id="107" presetID="31" presetClass="entr" presetSubtype="0" fill="hold" nodeType="afterEffect">
                                  <p:stCondLst>
                                    <p:cond delay="0"/>
                                  </p:stCondLst>
                                  <p:childTnLst>
                                    <p:set>
                                      <p:cBhvr>
                                        <p:cTn id="108" dur="1" fill="hold">
                                          <p:stCondLst>
                                            <p:cond delay="0"/>
                                          </p:stCondLst>
                                        </p:cTn>
                                        <p:tgtEl>
                                          <p:spTgt spid="16"/>
                                        </p:tgtEl>
                                        <p:attrNameLst>
                                          <p:attrName>style.visibility</p:attrName>
                                        </p:attrNameLst>
                                      </p:cBhvr>
                                      <p:to>
                                        <p:strVal val="visible"/>
                                      </p:to>
                                    </p:set>
                                    <p:anim calcmode="lin" valueType="num">
                                      <p:cBhvr>
                                        <p:cTn id="109" dur="1000" fill="hold"/>
                                        <p:tgtEl>
                                          <p:spTgt spid="16"/>
                                        </p:tgtEl>
                                        <p:attrNameLst>
                                          <p:attrName>ppt_w</p:attrName>
                                        </p:attrNameLst>
                                      </p:cBhvr>
                                      <p:tavLst>
                                        <p:tav tm="0">
                                          <p:val>
                                            <p:fltVal val="0"/>
                                          </p:val>
                                        </p:tav>
                                        <p:tav tm="100000">
                                          <p:val>
                                            <p:strVal val="#ppt_w"/>
                                          </p:val>
                                        </p:tav>
                                      </p:tavLst>
                                    </p:anim>
                                    <p:anim calcmode="lin" valueType="num">
                                      <p:cBhvr>
                                        <p:cTn id="110" dur="1000" fill="hold"/>
                                        <p:tgtEl>
                                          <p:spTgt spid="16"/>
                                        </p:tgtEl>
                                        <p:attrNameLst>
                                          <p:attrName>ppt_h</p:attrName>
                                        </p:attrNameLst>
                                      </p:cBhvr>
                                      <p:tavLst>
                                        <p:tav tm="0">
                                          <p:val>
                                            <p:fltVal val="0"/>
                                          </p:val>
                                        </p:tav>
                                        <p:tav tm="100000">
                                          <p:val>
                                            <p:strVal val="#ppt_h"/>
                                          </p:val>
                                        </p:tav>
                                      </p:tavLst>
                                    </p:anim>
                                    <p:anim calcmode="lin" valueType="num">
                                      <p:cBhvr>
                                        <p:cTn id="111" dur="1000" fill="hold"/>
                                        <p:tgtEl>
                                          <p:spTgt spid="16"/>
                                        </p:tgtEl>
                                        <p:attrNameLst>
                                          <p:attrName>style.rotation</p:attrName>
                                        </p:attrNameLst>
                                      </p:cBhvr>
                                      <p:tavLst>
                                        <p:tav tm="0">
                                          <p:val>
                                            <p:fltVal val="90"/>
                                          </p:val>
                                        </p:tav>
                                        <p:tav tm="100000">
                                          <p:val>
                                            <p:fltVal val="0"/>
                                          </p:val>
                                        </p:tav>
                                      </p:tavLst>
                                    </p:anim>
                                    <p:animEffect transition="in" filter="fade">
                                      <p:cBhvr>
                                        <p:cTn id="112" dur="1000"/>
                                        <p:tgtEl>
                                          <p:spTgt spid="16"/>
                                        </p:tgtEl>
                                      </p:cBhvr>
                                    </p:animEffect>
                                  </p:childTnLst>
                                </p:cTn>
                              </p:par>
                            </p:childTnLst>
                          </p:cTn>
                        </p:par>
                        <p:par>
                          <p:cTn id="113" fill="hold">
                            <p:stCondLst>
                              <p:cond delay="4000"/>
                            </p:stCondLst>
                            <p:childTnLst>
                              <p:par>
                                <p:cTn id="114" presetID="31" presetClass="entr" presetSubtype="0" fill="hold"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1000" fill="hold"/>
                                        <p:tgtEl>
                                          <p:spTgt spid="17"/>
                                        </p:tgtEl>
                                        <p:attrNameLst>
                                          <p:attrName>ppt_w</p:attrName>
                                        </p:attrNameLst>
                                      </p:cBhvr>
                                      <p:tavLst>
                                        <p:tav tm="0">
                                          <p:val>
                                            <p:fltVal val="0"/>
                                          </p:val>
                                        </p:tav>
                                        <p:tav tm="100000">
                                          <p:val>
                                            <p:strVal val="#ppt_w"/>
                                          </p:val>
                                        </p:tav>
                                      </p:tavLst>
                                    </p:anim>
                                    <p:anim calcmode="lin" valueType="num">
                                      <p:cBhvr>
                                        <p:cTn id="117" dur="1000" fill="hold"/>
                                        <p:tgtEl>
                                          <p:spTgt spid="17"/>
                                        </p:tgtEl>
                                        <p:attrNameLst>
                                          <p:attrName>ppt_h</p:attrName>
                                        </p:attrNameLst>
                                      </p:cBhvr>
                                      <p:tavLst>
                                        <p:tav tm="0">
                                          <p:val>
                                            <p:fltVal val="0"/>
                                          </p:val>
                                        </p:tav>
                                        <p:tav tm="100000">
                                          <p:val>
                                            <p:strVal val="#ppt_h"/>
                                          </p:val>
                                        </p:tav>
                                      </p:tavLst>
                                    </p:anim>
                                    <p:anim calcmode="lin" valueType="num">
                                      <p:cBhvr>
                                        <p:cTn id="118" dur="1000" fill="hold"/>
                                        <p:tgtEl>
                                          <p:spTgt spid="17"/>
                                        </p:tgtEl>
                                        <p:attrNameLst>
                                          <p:attrName>style.rotation</p:attrName>
                                        </p:attrNameLst>
                                      </p:cBhvr>
                                      <p:tavLst>
                                        <p:tav tm="0">
                                          <p:val>
                                            <p:fltVal val="90"/>
                                          </p:val>
                                        </p:tav>
                                        <p:tav tm="100000">
                                          <p:val>
                                            <p:fltVal val="0"/>
                                          </p:val>
                                        </p:tav>
                                      </p:tavLst>
                                    </p:anim>
                                    <p:animEffect transition="in" filter="fade">
                                      <p:cBhvr>
                                        <p:cTn id="11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2" grpId="0" animBg="1"/>
      <p:bldP spid="13" grpId="0" animBg="1"/>
      <p:bldP spid="40" grpId="0" animBg="1"/>
      <p:bldP spid="2" grpId="0" animBg="1"/>
    </p:bldLst>
  </p:timing>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net on a stick&#10;&#10;Description automatically generated">
            <a:extLst>
              <a:ext uri="{FF2B5EF4-FFF2-40B4-BE49-F238E27FC236}">
                <a16:creationId xmlns:a16="http://schemas.microsoft.com/office/drawing/2014/main" id="{1CFFE61E-EC55-5700-C0AD-23D6CF3FB93B}"/>
              </a:ext>
            </a:extLst>
          </p:cNvPr>
          <p:cNvPicPr>
            <a:picLocks noChangeAspect="1"/>
          </p:cNvPicPr>
          <p:nvPr/>
        </p:nvPicPr>
        <p:blipFill>
          <a:blip r:embed="rId4"/>
          <a:stretch>
            <a:fillRect/>
          </a:stretch>
        </p:blipFill>
        <p:spPr>
          <a:xfrm>
            <a:off x="2131621" y="2729429"/>
            <a:ext cx="1031175" cy="1072570"/>
          </a:xfrm>
          <a:prstGeom prst="rect">
            <a:avLst/>
          </a:prstGeom>
        </p:spPr>
      </p:pic>
      <p:sp>
        <p:nvSpPr>
          <p:cNvPr id="5" name="TextBox 4">
            <a:extLst>
              <a:ext uri="{FF2B5EF4-FFF2-40B4-BE49-F238E27FC236}">
                <a16:creationId xmlns:a16="http://schemas.microsoft.com/office/drawing/2014/main" id="{EDFBE0B9-9F39-CED6-C209-7D80DE93EEF1}"/>
              </a:ext>
            </a:extLst>
          </p:cNvPr>
          <p:cNvSpPr txBox="1"/>
          <p:nvPr/>
        </p:nvSpPr>
        <p:spPr>
          <a:xfrm>
            <a:off x="1824840" y="1290452"/>
            <a:ext cx="211974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6600"/>
                </a:solidFill>
                <a:latin typeface="Arial"/>
                <a:cs typeface="Arial"/>
              </a:rPr>
              <a:t>If orange goalie is still here</a:t>
            </a:r>
            <a:endParaRPr lang="en-US" dirty="0"/>
          </a:p>
        </p:txBody>
      </p:sp>
      <p:sp>
        <p:nvSpPr>
          <p:cNvPr id="6" name="Arrow: Down 5">
            <a:extLst>
              <a:ext uri="{FF2B5EF4-FFF2-40B4-BE49-F238E27FC236}">
                <a16:creationId xmlns:a16="http://schemas.microsoft.com/office/drawing/2014/main" id="{921E55FF-509E-0761-109D-42CF40B29141}"/>
              </a:ext>
            </a:extLst>
          </p:cNvPr>
          <p:cNvSpPr/>
          <p:nvPr/>
        </p:nvSpPr>
        <p:spPr>
          <a:xfrm>
            <a:off x="2302212" y="1848254"/>
            <a:ext cx="129702" cy="883595"/>
          </a:xfrm>
          <a:prstGeom prst="downArrow">
            <a:avLst/>
          </a:prstGeom>
          <a:solidFill>
            <a:srgbClr val="ED7D3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51B0945-FB2E-289E-24B3-7074087B89BB}"/>
              </a:ext>
            </a:extLst>
          </p:cNvPr>
          <p:cNvSpPr txBox="1"/>
          <p:nvPr/>
        </p:nvSpPr>
        <p:spPr>
          <a:xfrm>
            <a:off x="5470187" y="963038"/>
            <a:ext cx="178664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6600"/>
                </a:solidFill>
                <a:latin typeface="Arial"/>
                <a:cs typeface="Arial"/>
              </a:rPr>
              <a:t>This is orange's </a:t>
            </a:r>
            <a:endParaRPr lang="en-US" dirty="0">
              <a:solidFill>
                <a:srgbClr val="000000"/>
              </a:solidFill>
              <a:latin typeface="Calibri" panose="020F0502020204030204"/>
              <a:cs typeface="Calibri" panose="020F0502020204030204"/>
            </a:endParaRPr>
          </a:p>
          <a:p>
            <a:r>
              <a:rPr lang="en-US" dirty="0">
                <a:solidFill>
                  <a:srgbClr val="FF6600"/>
                </a:solidFill>
                <a:latin typeface="Arial"/>
                <a:cs typeface="Arial"/>
              </a:rPr>
              <a:t>restraining line</a:t>
            </a:r>
            <a:endParaRPr lang="en-US" dirty="0">
              <a:cs typeface="Calibri"/>
            </a:endParaRPr>
          </a:p>
        </p:txBody>
      </p:sp>
      <p:sp>
        <p:nvSpPr>
          <p:cNvPr id="9" name="Arrow: Right 8">
            <a:extLst>
              <a:ext uri="{FF2B5EF4-FFF2-40B4-BE49-F238E27FC236}">
                <a16:creationId xmlns:a16="http://schemas.microsoft.com/office/drawing/2014/main" id="{30E37021-2FF7-7115-CB76-022349DD8E6D}"/>
              </a:ext>
            </a:extLst>
          </p:cNvPr>
          <p:cNvSpPr/>
          <p:nvPr/>
        </p:nvSpPr>
        <p:spPr>
          <a:xfrm rot="10800000">
            <a:off x="4588739" y="1467993"/>
            <a:ext cx="703044" cy="135070"/>
          </a:xfrm>
          <a:prstGeom prst="rightArrow">
            <a:avLst/>
          </a:prstGeom>
          <a:solidFill>
            <a:srgbClr val="ED7D3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246C9A-C089-83FF-8B8E-C3BF7B70FF88}"/>
              </a:ext>
            </a:extLst>
          </p:cNvPr>
          <p:cNvSpPr/>
          <p:nvPr/>
        </p:nvSpPr>
        <p:spPr>
          <a:xfrm>
            <a:off x="4409765" y="677832"/>
            <a:ext cx="86856" cy="5250766"/>
          </a:xfrm>
          <a:prstGeom prst="rect">
            <a:avLst/>
          </a:prstGeom>
          <a:solidFill>
            <a:srgbClr val="ED7D3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FAC33CC-6BA3-9BF9-D2C6-0103A6E57A5C}"/>
              </a:ext>
            </a:extLst>
          </p:cNvPr>
          <p:cNvSpPr txBox="1"/>
          <p:nvPr/>
        </p:nvSpPr>
        <p:spPr>
          <a:xfrm>
            <a:off x="6244506" y="5355329"/>
            <a:ext cx="3886199" cy="1200329"/>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cs typeface="Arial"/>
              </a:rPr>
              <a:t>And orange has 4 players in their offensive end</a:t>
            </a:r>
            <a:endParaRPr lang="en-US" dirty="0"/>
          </a:p>
        </p:txBody>
      </p:sp>
      <p:pic>
        <p:nvPicPr>
          <p:cNvPr id="14" name="Picture 13" descr="A close up of a lacrosse stick&#10;&#10;Description automatically generated">
            <a:extLst>
              <a:ext uri="{FF2B5EF4-FFF2-40B4-BE49-F238E27FC236}">
                <a16:creationId xmlns:a16="http://schemas.microsoft.com/office/drawing/2014/main" id="{39AAC9F4-6121-97B8-6244-B2FF4C9DE229}"/>
              </a:ext>
            </a:extLst>
          </p:cNvPr>
          <p:cNvPicPr>
            <a:picLocks noChangeAspect="1"/>
          </p:cNvPicPr>
          <p:nvPr/>
        </p:nvPicPr>
        <p:blipFill>
          <a:blip r:embed="rId5"/>
          <a:stretch>
            <a:fillRect/>
          </a:stretch>
        </p:blipFill>
        <p:spPr>
          <a:xfrm>
            <a:off x="4521740" y="1757063"/>
            <a:ext cx="659860" cy="871428"/>
          </a:xfrm>
          <a:prstGeom prst="rect">
            <a:avLst/>
          </a:prstGeom>
        </p:spPr>
      </p:pic>
      <p:pic>
        <p:nvPicPr>
          <p:cNvPr id="16" name="Picture 15" descr="A close up of a lacrosse stick&#10;&#10;Description automatically generated">
            <a:extLst>
              <a:ext uri="{FF2B5EF4-FFF2-40B4-BE49-F238E27FC236}">
                <a16:creationId xmlns:a16="http://schemas.microsoft.com/office/drawing/2014/main" id="{E2C328DE-AC58-E265-6379-A717DEE928FA}"/>
              </a:ext>
            </a:extLst>
          </p:cNvPr>
          <p:cNvPicPr>
            <a:picLocks noChangeAspect="1"/>
          </p:cNvPicPr>
          <p:nvPr/>
        </p:nvPicPr>
        <p:blipFill>
          <a:blip r:embed="rId5"/>
          <a:stretch>
            <a:fillRect/>
          </a:stretch>
        </p:blipFill>
        <p:spPr>
          <a:xfrm>
            <a:off x="6623083" y="3932942"/>
            <a:ext cx="659860" cy="871428"/>
          </a:xfrm>
          <a:prstGeom prst="rect">
            <a:avLst/>
          </a:prstGeom>
        </p:spPr>
      </p:pic>
      <p:pic>
        <p:nvPicPr>
          <p:cNvPr id="17" name="Picture 16" descr="A close up of a lacrosse stick&#10;&#10;Description automatically generated">
            <a:extLst>
              <a:ext uri="{FF2B5EF4-FFF2-40B4-BE49-F238E27FC236}">
                <a16:creationId xmlns:a16="http://schemas.microsoft.com/office/drawing/2014/main" id="{0542E1BC-66B3-5807-8354-23FAA6BF3BA1}"/>
              </a:ext>
            </a:extLst>
          </p:cNvPr>
          <p:cNvPicPr>
            <a:picLocks noChangeAspect="1"/>
          </p:cNvPicPr>
          <p:nvPr/>
        </p:nvPicPr>
        <p:blipFill>
          <a:blip r:embed="rId5"/>
          <a:stretch>
            <a:fillRect/>
          </a:stretch>
        </p:blipFill>
        <p:spPr>
          <a:xfrm>
            <a:off x="8337424" y="4435222"/>
            <a:ext cx="659860" cy="871428"/>
          </a:xfrm>
          <a:prstGeom prst="rect">
            <a:avLst/>
          </a:prstGeom>
        </p:spPr>
      </p:pic>
      <p:pic>
        <p:nvPicPr>
          <p:cNvPr id="18" name="Picture 17" descr="A close up of a lacrosse stick&#10;&#10;Description automatically generated">
            <a:extLst>
              <a:ext uri="{FF2B5EF4-FFF2-40B4-BE49-F238E27FC236}">
                <a16:creationId xmlns:a16="http://schemas.microsoft.com/office/drawing/2014/main" id="{0EAE5BF2-5A4A-F68A-E1AB-7C70DE8D45ED}"/>
              </a:ext>
            </a:extLst>
          </p:cNvPr>
          <p:cNvPicPr>
            <a:picLocks noChangeAspect="1"/>
          </p:cNvPicPr>
          <p:nvPr/>
        </p:nvPicPr>
        <p:blipFill>
          <a:blip r:embed="rId5"/>
          <a:stretch>
            <a:fillRect/>
          </a:stretch>
        </p:blipFill>
        <p:spPr>
          <a:xfrm>
            <a:off x="8668418" y="1255309"/>
            <a:ext cx="659860" cy="871428"/>
          </a:xfrm>
          <a:prstGeom prst="rect">
            <a:avLst/>
          </a:prstGeom>
        </p:spPr>
      </p:pic>
      <p:sp>
        <p:nvSpPr>
          <p:cNvPr id="20" name="Title 1">
            <a:extLst>
              <a:ext uri="{FF2B5EF4-FFF2-40B4-BE49-F238E27FC236}">
                <a16:creationId xmlns:a16="http://schemas.microsoft.com/office/drawing/2014/main" id="{38B0EF6C-7E97-2CA2-AC42-2E6DB9C8E43C}"/>
              </a:ext>
            </a:extLst>
          </p:cNvPr>
          <p:cNvSpPr txBox="1">
            <a:spLocks/>
          </p:cNvSpPr>
          <p:nvPr/>
        </p:nvSpPr>
        <p:spPr>
          <a:xfrm>
            <a:off x="0" y="42864"/>
            <a:ext cx="12192000" cy="229178"/>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733" b="1" dirty="0">
                <a:latin typeface="Purista"/>
              </a:rPr>
              <a:t>             </a:t>
            </a:r>
            <a:r>
              <a:rPr lang="en-US" b="1" dirty="0"/>
              <a:t>RESTRAINING LINE: Ball in Defensive End</a:t>
            </a:r>
          </a:p>
        </p:txBody>
      </p:sp>
      <p:pic>
        <p:nvPicPr>
          <p:cNvPr id="24" name="Picture 23" descr="A close up of a lacrosse stick&#10;&#10;Description automatically generated">
            <a:extLst>
              <a:ext uri="{FF2B5EF4-FFF2-40B4-BE49-F238E27FC236}">
                <a16:creationId xmlns:a16="http://schemas.microsoft.com/office/drawing/2014/main" id="{71266932-4A84-0717-56BE-EDDAEF3A3F80}"/>
              </a:ext>
            </a:extLst>
          </p:cNvPr>
          <p:cNvPicPr>
            <a:picLocks noChangeAspect="1"/>
          </p:cNvPicPr>
          <p:nvPr/>
        </p:nvPicPr>
        <p:blipFill>
          <a:blip r:embed="rId5"/>
          <a:stretch>
            <a:fillRect/>
          </a:stretch>
        </p:blipFill>
        <p:spPr>
          <a:xfrm>
            <a:off x="1386391" y="712877"/>
            <a:ext cx="659860" cy="871428"/>
          </a:xfrm>
          <a:prstGeom prst="rect">
            <a:avLst/>
          </a:prstGeom>
        </p:spPr>
      </p:pic>
      <p:pic>
        <p:nvPicPr>
          <p:cNvPr id="26" name="Picture 25" descr="A close up of a lacrosse stick&#10;&#10;Description automatically generated">
            <a:extLst>
              <a:ext uri="{FF2B5EF4-FFF2-40B4-BE49-F238E27FC236}">
                <a16:creationId xmlns:a16="http://schemas.microsoft.com/office/drawing/2014/main" id="{5E289183-E501-7DEA-8059-3CB1F903CE61}"/>
              </a:ext>
            </a:extLst>
          </p:cNvPr>
          <p:cNvPicPr>
            <a:picLocks noChangeAspect="1"/>
          </p:cNvPicPr>
          <p:nvPr/>
        </p:nvPicPr>
        <p:blipFill>
          <a:blip r:embed="rId5"/>
          <a:stretch>
            <a:fillRect/>
          </a:stretch>
        </p:blipFill>
        <p:spPr>
          <a:xfrm>
            <a:off x="1446683" y="1939931"/>
            <a:ext cx="659860" cy="871428"/>
          </a:xfrm>
          <a:prstGeom prst="rect">
            <a:avLst/>
          </a:prstGeom>
        </p:spPr>
      </p:pic>
      <p:pic>
        <p:nvPicPr>
          <p:cNvPr id="28" name="Picture 27" descr="A close up of a lacrosse stick&#10;&#10;Description automatically generated">
            <a:extLst>
              <a:ext uri="{FF2B5EF4-FFF2-40B4-BE49-F238E27FC236}">
                <a16:creationId xmlns:a16="http://schemas.microsoft.com/office/drawing/2014/main" id="{F258A709-A0E1-080C-94F3-FB9742EACB66}"/>
              </a:ext>
            </a:extLst>
          </p:cNvPr>
          <p:cNvPicPr>
            <a:picLocks noChangeAspect="1"/>
          </p:cNvPicPr>
          <p:nvPr/>
        </p:nvPicPr>
        <p:blipFill>
          <a:blip r:embed="rId5"/>
          <a:stretch>
            <a:fillRect/>
          </a:stretch>
        </p:blipFill>
        <p:spPr>
          <a:xfrm>
            <a:off x="3361579" y="2064685"/>
            <a:ext cx="659860" cy="871428"/>
          </a:xfrm>
          <a:prstGeom prst="rect">
            <a:avLst/>
          </a:prstGeom>
        </p:spPr>
      </p:pic>
      <p:pic>
        <p:nvPicPr>
          <p:cNvPr id="30" name="Picture 29" descr="A close up of a lacrosse stick&#10;&#10;Description automatically generated">
            <a:extLst>
              <a:ext uri="{FF2B5EF4-FFF2-40B4-BE49-F238E27FC236}">
                <a16:creationId xmlns:a16="http://schemas.microsoft.com/office/drawing/2014/main" id="{0BC5F683-1B5E-BE6A-F5D8-AC4F7356D899}"/>
              </a:ext>
            </a:extLst>
          </p:cNvPr>
          <p:cNvPicPr>
            <a:picLocks noChangeAspect="1"/>
          </p:cNvPicPr>
          <p:nvPr/>
        </p:nvPicPr>
        <p:blipFill>
          <a:blip r:embed="rId5"/>
          <a:stretch>
            <a:fillRect/>
          </a:stretch>
        </p:blipFill>
        <p:spPr>
          <a:xfrm>
            <a:off x="3536235" y="3799556"/>
            <a:ext cx="659860" cy="871428"/>
          </a:xfrm>
          <a:prstGeom prst="rect">
            <a:avLst/>
          </a:prstGeom>
        </p:spPr>
      </p:pic>
      <p:pic>
        <p:nvPicPr>
          <p:cNvPr id="32" name="Picture 31" descr="A close up of a lacrosse stick&#10;&#10;Description automatically generated">
            <a:extLst>
              <a:ext uri="{FF2B5EF4-FFF2-40B4-BE49-F238E27FC236}">
                <a16:creationId xmlns:a16="http://schemas.microsoft.com/office/drawing/2014/main" id="{810BBB25-2BB1-39E3-EE8D-BFE9DAE42E21}"/>
              </a:ext>
            </a:extLst>
          </p:cNvPr>
          <p:cNvPicPr>
            <a:picLocks noChangeAspect="1"/>
          </p:cNvPicPr>
          <p:nvPr/>
        </p:nvPicPr>
        <p:blipFill>
          <a:blip r:embed="rId5"/>
          <a:stretch>
            <a:fillRect/>
          </a:stretch>
        </p:blipFill>
        <p:spPr>
          <a:xfrm>
            <a:off x="1251498" y="3502356"/>
            <a:ext cx="659860" cy="871428"/>
          </a:xfrm>
          <a:prstGeom prst="rect">
            <a:avLst/>
          </a:prstGeom>
        </p:spPr>
      </p:pic>
      <p:pic>
        <p:nvPicPr>
          <p:cNvPr id="34" name="Picture 33" descr="A close up of a lacrosse stick&#10;&#10;Description automatically generated">
            <a:extLst>
              <a:ext uri="{FF2B5EF4-FFF2-40B4-BE49-F238E27FC236}">
                <a16:creationId xmlns:a16="http://schemas.microsoft.com/office/drawing/2014/main" id="{DF9B81CD-DE1C-FC68-7D36-A836076C066E}"/>
              </a:ext>
            </a:extLst>
          </p:cNvPr>
          <p:cNvPicPr>
            <a:picLocks noChangeAspect="1"/>
          </p:cNvPicPr>
          <p:nvPr/>
        </p:nvPicPr>
        <p:blipFill>
          <a:blip r:embed="rId5"/>
          <a:stretch>
            <a:fillRect/>
          </a:stretch>
        </p:blipFill>
        <p:spPr>
          <a:xfrm>
            <a:off x="3532866" y="5031621"/>
            <a:ext cx="659860" cy="871428"/>
          </a:xfrm>
          <a:prstGeom prst="rect">
            <a:avLst/>
          </a:prstGeom>
        </p:spPr>
      </p:pic>
      <p:pic>
        <p:nvPicPr>
          <p:cNvPr id="36" name="Picture 35" descr="A close up of a lacrosse stick&#10;&#10;Description automatically generated">
            <a:extLst>
              <a:ext uri="{FF2B5EF4-FFF2-40B4-BE49-F238E27FC236}">
                <a16:creationId xmlns:a16="http://schemas.microsoft.com/office/drawing/2014/main" id="{5884B857-2CFC-8643-B386-0F858A7A8848}"/>
              </a:ext>
            </a:extLst>
          </p:cNvPr>
          <p:cNvPicPr>
            <a:picLocks noChangeAspect="1"/>
          </p:cNvPicPr>
          <p:nvPr/>
        </p:nvPicPr>
        <p:blipFill>
          <a:blip r:embed="rId5"/>
          <a:stretch>
            <a:fillRect/>
          </a:stretch>
        </p:blipFill>
        <p:spPr>
          <a:xfrm>
            <a:off x="3695238" y="890293"/>
            <a:ext cx="659860" cy="871428"/>
          </a:xfrm>
          <a:prstGeom prst="rect">
            <a:avLst/>
          </a:prstGeom>
        </p:spPr>
      </p:pic>
      <p:sp>
        <p:nvSpPr>
          <p:cNvPr id="40" name="TextBox 39">
            <a:extLst>
              <a:ext uri="{FF2B5EF4-FFF2-40B4-BE49-F238E27FC236}">
                <a16:creationId xmlns:a16="http://schemas.microsoft.com/office/drawing/2014/main" id="{FC2861B1-C1EF-8CAA-F899-3565C3E6BAF9}"/>
              </a:ext>
            </a:extLst>
          </p:cNvPr>
          <p:cNvSpPr txBox="1"/>
          <p:nvPr/>
        </p:nvSpPr>
        <p:spPr>
          <a:xfrm>
            <a:off x="523990" y="4657506"/>
            <a:ext cx="2791838" cy="1200329"/>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cs typeface="Arial"/>
              </a:rPr>
              <a:t>Orange has 8 players in their defensive end</a:t>
            </a:r>
            <a:endParaRPr lang="en-US" dirty="0"/>
          </a:p>
        </p:txBody>
      </p:sp>
      <p:sp>
        <p:nvSpPr>
          <p:cNvPr id="4" name="Oval 3">
            <a:extLst>
              <a:ext uri="{FF2B5EF4-FFF2-40B4-BE49-F238E27FC236}">
                <a16:creationId xmlns:a16="http://schemas.microsoft.com/office/drawing/2014/main" id="{643F12F7-EDAD-8AB5-F0B5-9364831E3695}"/>
              </a:ext>
            </a:extLst>
          </p:cNvPr>
          <p:cNvSpPr/>
          <p:nvPr/>
        </p:nvSpPr>
        <p:spPr>
          <a:xfrm>
            <a:off x="2558830" y="3014439"/>
            <a:ext cx="206100" cy="18847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3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fltVal val="0"/>
                                          </p:val>
                                        </p:tav>
                                        <p:tav tm="100000">
                                          <p:val>
                                            <p:strVal val="#ppt_w"/>
                                          </p:val>
                                        </p:tav>
                                      </p:tavLst>
                                    </p:anim>
                                    <p:anim calcmode="lin" valueType="num">
                                      <p:cBhvr>
                                        <p:cTn id="20" dur="1000" fill="hold"/>
                                        <p:tgtEl>
                                          <p:spTgt spid="40"/>
                                        </p:tgtEl>
                                        <p:attrNameLst>
                                          <p:attrName>ppt_h</p:attrName>
                                        </p:attrNameLst>
                                      </p:cBhvr>
                                      <p:tavLst>
                                        <p:tav tm="0">
                                          <p:val>
                                            <p:fltVal val="0"/>
                                          </p:val>
                                        </p:tav>
                                        <p:tav tm="100000">
                                          <p:val>
                                            <p:strVal val="#ppt_h"/>
                                          </p:val>
                                        </p:tav>
                                      </p:tavLst>
                                    </p:anim>
                                    <p:anim calcmode="lin" valueType="num">
                                      <p:cBhvr>
                                        <p:cTn id="21" dur="1000" fill="hold"/>
                                        <p:tgtEl>
                                          <p:spTgt spid="40"/>
                                        </p:tgtEl>
                                        <p:attrNameLst>
                                          <p:attrName>style.rotation</p:attrName>
                                        </p:attrNameLst>
                                      </p:cBhvr>
                                      <p:tavLst>
                                        <p:tav tm="0">
                                          <p:val>
                                            <p:fltVal val="90"/>
                                          </p:val>
                                        </p:tav>
                                        <p:tav tm="100000">
                                          <p:val>
                                            <p:fltVal val="0"/>
                                          </p:val>
                                        </p:tav>
                                      </p:tavLst>
                                    </p:anim>
                                    <p:animEffect transition="in" filter="fade">
                                      <p:cBhvr>
                                        <p:cTn id="22" dur="1000"/>
                                        <p:tgtEl>
                                          <p:spTgt spid="40"/>
                                        </p:tgtEl>
                                      </p:cBhvr>
                                    </p:animEffect>
                                  </p:childTnLst>
                                </p:cTn>
                              </p:par>
                            </p:childTnLst>
                          </p:cTn>
                        </p:par>
                        <p:par>
                          <p:cTn id="23" fill="hold">
                            <p:stCondLst>
                              <p:cond delay="2500"/>
                            </p:stCondLst>
                            <p:childTnLst>
                              <p:par>
                                <p:cTn id="24" presetID="31" presetClass="entr" presetSubtype="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1000" fill="hold"/>
                                        <p:tgtEl>
                                          <p:spTgt spid="26"/>
                                        </p:tgtEl>
                                        <p:attrNameLst>
                                          <p:attrName>ppt_w</p:attrName>
                                        </p:attrNameLst>
                                      </p:cBhvr>
                                      <p:tavLst>
                                        <p:tav tm="0">
                                          <p:val>
                                            <p:fltVal val="0"/>
                                          </p:val>
                                        </p:tav>
                                        <p:tav tm="100000">
                                          <p:val>
                                            <p:strVal val="#ppt_w"/>
                                          </p:val>
                                        </p:tav>
                                      </p:tavLst>
                                    </p:anim>
                                    <p:anim calcmode="lin" valueType="num">
                                      <p:cBhvr>
                                        <p:cTn id="27" dur="1000" fill="hold"/>
                                        <p:tgtEl>
                                          <p:spTgt spid="26"/>
                                        </p:tgtEl>
                                        <p:attrNameLst>
                                          <p:attrName>ppt_h</p:attrName>
                                        </p:attrNameLst>
                                      </p:cBhvr>
                                      <p:tavLst>
                                        <p:tav tm="0">
                                          <p:val>
                                            <p:fltVal val="0"/>
                                          </p:val>
                                        </p:tav>
                                        <p:tav tm="100000">
                                          <p:val>
                                            <p:strVal val="#ppt_h"/>
                                          </p:val>
                                        </p:tav>
                                      </p:tavLst>
                                    </p:anim>
                                    <p:anim calcmode="lin" valueType="num">
                                      <p:cBhvr>
                                        <p:cTn id="28" dur="1000" fill="hold"/>
                                        <p:tgtEl>
                                          <p:spTgt spid="26"/>
                                        </p:tgtEl>
                                        <p:attrNameLst>
                                          <p:attrName>style.rotation</p:attrName>
                                        </p:attrNameLst>
                                      </p:cBhvr>
                                      <p:tavLst>
                                        <p:tav tm="0">
                                          <p:val>
                                            <p:fltVal val="90"/>
                                          </p:val>
                                        </p:tav>
                                        <p:tav tm="100000">
                                          <p:val>
                                            <p:fltVal val="0"/>
                                          </p:val>
                                        </p:tav>
                                      </p:tavLst>
                                    </p:anim>
                                    <p:animEffect transition="in" filter="fade">
                                      <p:cBhvr>
                                        <p:cTn id="29" dur="1000"/>
                                        <p:tgtEl>
                                          <p:spTgt spid="26"/>
                                        </p:tgtEl>
                                      </p:cBhvr>
                                    </p:animEffect>
                                  </p:childTnLst>
                                </p:cTn>
                              </p:par>
                              <p:par>
                                <p:cTn id="30" presetID="31"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1000" fill="hold"/>
                                        <p:tgtEl>
                                          <p:spTgt spid="30"/>
                                        </p:tgtEl>
                                        <p:attrNameLst>
                                          <p:attrName>ppt_w</p:attrName>
                                        </p:attrNameLst>
                                      </p:cBhvr>
                                      <p:tavLst>
                                        <p:tav tm="0">
                                          <p:val>
                                            <p:fltVal val="0"/>
                                          </p:val>
                                        </p:tav>
                                        <p:tav tm="100000">
                                          <p:val>
                                            <p:strVal val="#ppt_w"/>
                                          </p:val>
                                        </p:tav>
                                      </p:tavLst>
                                    </p:anim>
                                    <p:anim calcmode="lin" valueType="num">
                                      <p:cBhvr>
                                        <p:cTn id="33" dur="1000" fill="hold"/>
                                        <p:tgtEl>
                                          <p:spTgt spid="30"/>
                                        </p:tgtEl>
                                        <p:attrNameLst>
                                          <p:attrName>ppt_h</p:attrName>
                                        </p:attrNameLst>
                                      </p:cBhvr>
                                      <p:tavLst>
                                        <p:tav tm="0">
                                          <p:val>
                                            <p:fltVal val="0"/>
                                          </p:val>
                                        </p:tav>
                                        <p:tav tm="100000">
                                          <p:val>
                                            <p:strVal val="#ppt_h"/>
                                          </p:val>
                                        </p:tav>
                                      </p:tavLst>
                                    </p:anim>
                                    <p:anim calcmode="lin" valueType="num">
                                      <p:cBhvr>
                                        <p:cTn id="34" dur="1000" fill="hold"/>
                                        <p:tgtEl>
                                          <p:spTgt spid="30"/>
                                        </p:tgtEl>
                                        <p:attrNameLst>
                                          <p:attrName>style.rotation</p:attrName>
                                        </p:attrNameLst>
                                      </p:cBhvr>
                                      <p:tavLst>
                                        <p:tav tm="0">
                                          <p:val>
                                            <p:fltVal val="90"/>
                                          </p:val>
                                        </p:tav>
                                        <p:tav tm="100000">
                                          <p:val>
                                            <p:fltVal val="0"/>
                                          </p:val>
                                        </p:tav>
                                      </p:tavLst>
                                    </p:anim>
                                    <p:animEffect transition="in" filter="fade">
                                      <p:cBhvr>
                                        <p:cTn id="35" dur="1000"/>
                                        <p:tgtEl>
                                          <p:spTgt spid="30"/>
                                        </p:tgtEl>
                                      </p:cBhvr>
                                    </p:animEffect>
                                  </p:childTnLst>
                                </p:cTn>
                              </p:par>
                              <p:par>
                                <p:cTn id="36" presetID="31"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1000" fill="hold"/>
                                        <p:tgtEl>
                                          <p:spTgt spid="28"/>
                                        </p:tgtEl>
                                        <p:attrNameLst>
                                          <p:attrName>ppt_w</p:attrName>
                                        </p:attrNameLst>
                                      </p:cBhvr>
                                      <p:tavLst>
                                        <p:tav tm="0">
                                          <p:val>
                                            <p:fltVal val="0"/>
                                          </p:val>
                                        </p:tav>
                                        <p:tav tm="100000">
                                          <p:val>
                                            <p:strVal val="#ppt_w"/>
                                          </p:val>
                                        </p:tav>
                                      </p:tavLst>
                                    </p:anim>
                                    <p:anim calcmode="lin" valueType="num">
                                      <p:cBhvr>
                                        <p:cTn id="39" dur="1000" fill="hold"/>
                                        <p:tgtEl>
                                          <p:spTgt spid="28"/>
                                        </p:tgtEl>
                                        <p:attrNameLst>
                                          <p:attrName>ppt_h</p:attrName>
                                        </p:attrNameLst>
                                      </p:cBhvr>
                                      <p:tavLst>
                                        <p:tav tm="0">
                                          <p:val>
                                            <p:fltVal val="0"/>
                                          </p:val>
                                        </p:tav>
                                        <p:tav tm="100000">
                                          <p:val>
                                            <p:strVal val="#ppt_h"/>
                                          </p:val>
                                        </p:tav>
                                      </p:tavLst>
                                    </p:anim>
                                    <p:anim calcmode="lin" valueType="num">
                                      <p:cBhvr>
                                        <p:cTn id="40" dur="1000" fill="hold"/>
                                        <p:tgtEl>
                                          <p:spTgt spid="28"/>
                                        </p:tgtEl>
                                        <p:attrNameLst>
                                          <p:attrName>style.rotation</p:attrName>
                                        </p:attrNameLst>
                                      </p:cBhvr>
                                      <p:tavLst>
                                        <p:tav tm="0">
                                          <p:val>
                                            <p:fltVal val="90"/>
                                          </p:val>
                                        </p:tav>
                                        <p:tav tm="100000">
                                          <p:val>
                                            <p:fltVal val="0"/>
                                          </p:val>
                                        </p:tav>
                                      </p:tavLst>
                                    </p:anim>
                                    <p:animEffect transition="in" filter="fade">
                                      <p:cBhvr>
                                        <p:cTn id="41" dur="1000"/>
                                        <p:tgtEl>
                                          <p:spTgt spid="28"/>
                                        </p:tgtEl>
                                      </p:cBhvr>
                                    </p:animEffect>
                                  </p:childTnLst>
                                </p:cTn>
                              </p:par>
                              <p:par>
                                <p:cTn id="42" presetID="31"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1000" fill="hold"/>
                                        <p:tgtEl>
                                          <p:spTgt spid="34"/>
                                        </p:tgtEl>
                                        <p:attrNameLst>
                                          <p:attrName>ppt_w</p:attrName>
                                        </p:attrNameLst>
                                      </p:cBhvr>
                                      <p:tavLst>
                                        <p:tav tm="0">
                                          <p:val>
                                            <p:fltVal val="0"/>
                                          </p:val>
                                        </p:tav>
                                        <p:tav tm="100000">
                                          <p:val>
                                            <p:strVal val="#ppt_w"/>
                                          </p:val>
                                        </p:tav>
                                      </p:tavLst>
                                    </p:anim>
                                    <p:anim calcmode="lin" valueType="num">
                                      <p:cBhvr>
                                        <p:cTn id="45" dur="1000" fill="hold"/>
                                        <p:tgtEl>
                                          <p:spTgt spid="34"/>
                                        </p:tgtEl>
                                        <p:attrNameLst>
                                          <p:attrName>ppt_h</p:attrName>
                                        </p:attrNameLst>
                                      </p:cBhvr>
                                      <p:tavLst>
                                        <p:tav tm="0">
                                          <p:val>
                                            <p:fltVal val="0"/>
                                          </p:val>
                                        </p:tav>
                                        <p:tav tm="100000">
                                          <p:val>
                                            <p:strVal val="#ppt_h"/>
                                          </p:val>
                                        </p:tav>
                                      </p:tavLst>
                                    </p:anim>
                                    <p:anim calcmode="lin" valueType="num">
                                      <p:cBhvr>
                                        <p:cTn id="46" dur="1000" fill="hold"/>
                                        <p:tgtEl>
                                          <p:spTgt spid="34"/>
                                        </p:tgtEl>
                                        <p:attrNameLst>
                                          <p:attrName>style.rotation</p:attrName>
                                        </p:attrNameLst>
                                      </p:cBhvr>
                                      <p:tavLst>
                                        <p:tav tm="0">
                                          <p:val>
                                            <p:fltVal val="90"/>
                                          </p:val>
                                        </p:tav>
                                        <p:tav tm="100000">
                                          <p:val>
                                            <p:fltVal val="0"/>
                                          </p:val>
                                        </p:tav>
                                      </p:tavLst>
                                    </p:anim>
                                    <p:animEffect transition="in" filter="fade">
                                      <p:cBhvr>
                                        <p:cTn id="47" dur="1000"/>
                                        <p:tgtEl>
                                          <p:spTgt spid="34"/>
                                        </p:tgtEl>
                                      </p:cBhvr>
                                    </p:animEffect>
                                  </p:childTnLst>
                                </p:cTn>
                              </p:par>
                              <p:par>
                                <p:cTn id="48" presetID="31" presetClass="entr" presetSubtype="0"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1000" fill="hold"/>
                                        <p:tgtEl>
                                          <p:spTgt spid="32"/>
                                        </p:tgtEl>
                                        <p:attrNameLst>
                                          <p:attrName>ppt_w</p:attrName>
                                        </p:attrNameLst>
                                      </p:cBhvr>
                                      <p:tavLst>
                                        <p:tav tm="0">
                                          <p:val>
                                            <p:fltVal val="0"/>
                                          </p:val>
                                        </p:tav>
                                        <p:tav tm="100000">
                                          <p:val>
                                            <p:strVal val="#ppt_w"/>
                                          </p:val>
                                        </p:tav>
                                      </p:tavLst>
                                    </p:anim>
                                    <p:anim calcmode="lin" valueType="num">
                                      <p:cBhvr>
                                        <p:cTn id="51" dur="1000" fill="hold"/>
                                        <p:tgtEl>
                                          <p:spTgt spid="32"/>
                                        </p:tgtEl>
                                        <p:attrNameLst>
                                          <p:attrName>ppt_h</p:attrName>
                                        </p:attrNameLst>
                                      </p:cBhvr>
                                      <p:tavLst>
                                        <p:tav tm="0">
                                          <p:val>
                                            <p:fltVal val="0"/>
                                          </p:val>
                                        </p:tav>
                                        <p:tav tm="100000">
                                          <p:val>
                                            <p:strVal val="#ppt_h"/>
                                          </p:val>
                                        </p:tav>
                                      </p:tavLst>
                                    </p:anim>
                                    <p:anim calcmode="lin" valueType="num">
                                      <p:cBhvr>
                                        <p:cTn id="52" dur="1000" fill="hold"/>
                                        <p:tgtEl>
                                          <p:spTgt spid="32"/>
                                        </p:tgtEl>
                                        <p:attrNameLst>
                                          <p:attrName>style.rotation</p:attrName>
                                        </p:attrNameLst>
                                      </p:cBhvr>
                                      <p:tavLst>
                                        <p:tav tm="0">
                                          <p:val>
                                            <p:fltVal val="90"/>
                                          </p:val>
                                        </p:tav>
                                        <p:tav tm="100000">
                                          <p:val>
                                            <p:fltVal val="0"/>
                                          </p:val>
                                        </p:tav>
                                      </p:tavLst>
                                    </p:anim>
                                    <p:animEffect transition="in" filter="fade">
                                      <p:cBhvr>
                                        <p:cTn id="53" dur="1000"/>
                                        <p:tgtEl>
                                          <p:spTgt spid="32"/>
                                        </p:tgtEl>
                                      </p:cBhvr>
                                    </p:animEffect>
                                  </p:childTnLst>
                                </p:cTn>
                              </p:par>
                              <p:par>
                                <p:cTn id="54" presetID="31" presetClass="entr" presetSubtype="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1000" fill="hold"/>
                                        <p:tgtEl>
                                          <p:spTgt spid="24"/>
                                        </p:tgtEl>
                                        <p:attrNameLst>
                                          <p:attrName>ppt_w</p:attrName>
                                        </p:attrNameLst>
                                      </p:cBhvr>
                                      <p:tavLst>
                                        <p:tav tm="0">
                                          <p:val>
                                            <p:fltVal val="0"/>
                                          </p:val>
                                        </p:tav>
                                        <p:tav tm="100000">
                                          <p:val>
                                            <p:strVal val="#ppt_w"/>
                                          </p:val>
                                        </p:tav>
                                      </p:tavLst>
                                    </p:anim>
                                    <p:anim calcmode="lin" valueType="num">
                                      <p:cBhvr>
                                        <p:cTn id="57" dur="1000" fill="hold"/>
                                        <p:tgtEl>
                                          <p:spTgt spid="24"/>
                                        </p:tgtEl>
                                        <p:attrNameLst>
                                          <p:attrName>ppt_h</p:attrName>
                                        </p:attrNameLst>
                                      </p:cBhvr>
                                      <p:tavLst>
                                        <p:tav tm="0">
                                          <p:val>
                                            <p:fltVal val="0"/>
                                          </p:val>
                                        </p:tav>
                                        <p:tav tm="100000">
                                          <p:val>
                                            <p:strVal val="#ppt_h"/>
                                          </p:val>
                                        </p:tav>
                                      </p:tavLst>
                                    </p:anim>
                                    <p:anim calcmode="lin" valueType="num">
                                      <p:cBhvr>
                                        <p:cTn id="58" dur="1000" fill="hold"/>
                                        <p:tgtEl>
                                          <p:spTgt spid="24"/>
                                        </p:tgtEl>
                                        <p:attrNameLst>
                                          <p:attrName>style.rotation</p:attrName>
                                        </p:attrNameLst>
                                      </p:cBhvr>
                                      <p:tavLst>
                                        <p:tav tm="0">
                                          <p:val>
                                            <p:fltVal val="90"/>
                                          </p:val>
                                        </p:tav>
                                        <p:tav tm="100000">
                                          <p:val>
                                            <p:fltVal val="0"/>
                                          </p:val>
                                        </p:tav>
                                      </p:tavLst>
                                    </p:anim>
                                    <p:animEffect transition="in" filter="fade">
                                      <p:cBhvr>
                                        <p:cTn id="59" dur="1000"/>
                                        <p:tgtEl>
                                          <p:spTgt spid="24"/>
                                        </p:tgtEl>
                                      </p:cBhvr>
                                    </p:animEffect>
                                  </p:childTnLst>
                                </p:cTn>
                              </p:par>
                              <p:par>
                                <p:cTn id="60" presetID="31" presetClass="entr" presetSubtype="0" fill="hold"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1000" fill="hold"/>
                                        <p:tgtEl>
                                          <p:spTgt spid="36"/>
                                        </p:tgtEl>
                                        <p:attrNameLst>
                                          <p:attrName>ppt_w</p:attrName>
                                        </p:attrNameLst>
                                      </p:cBhvr>
                                      <p:tavLst>
                                        <p:tav tm="0">
                                          <p:val>
                                            <p:fltVal val="0"/>
                                          </p:val>
                                        </p:tav>
                                        <p:tav tm="100000">
                                          <p:val>
                                            <p:strVal val="#ppt_w"/>
                                          </p:val>
                                        </p:tav>
                                      </p:tavLst>
                                    </p:anim>
                                    <p:anim calcmode="lin" valueType="num">
                                      <p:cBhvr>
                                        <p:cTn id="63" dur="1000" fill="hold"/>
                                        <p:tgtEl>
                                          <p:spTgt spid="36"/>
                                        </p:tgtEl>
                                        <p:attrNameLst>
                                          <p:attrName>ppt_h</p:attrName>
                                        </p:attrNameLst>
                                      </p:cBhvr>
                                      <p:tavLst>
                                        <p:tav tm="0">
                                          <p:val>
                                            <p:fltVal val="0"/>
                                          </p:val>
                                        </p:tav>
                                        <p:tav tm="100000">
                                          <p:val>
                                            <p:strVal val="#ppt_h"/>
                                          </p:val>
                                        </p:tav>
                                      </p:tavLst>
                                    </p:anim>
                                    <p:anim calcmode="lin" valueType="num">
                                      <p:cBhvr>
                                        <p:cTn id="64" dur="1000" fill="hold"/>
                                        <p:tgtEl>
                                          <p:spTgt spid="36"/>
                                        </p:tgtEl>
                                        <p:attrNameLst>
                                          <p:attrName>style.rotation</p:attrName>
                                        </p:attrNameLst>
                                      </p:cBhvr>
                                      <p:tavLst>
                                        <p:tav tm="0">
                                          <p:val>
                                            <p:fltVal val="90"/>
                                          </p:val>
                                        </p:tav>
                                        <p:tav tm="100000">
                                          <p:val>
                                            <p:fltVal val="0"/>
                                          </p:val>
                                        </p:tav>
                                      </p:tavLst>
                                    </p:anim>
                                    <p:animEffect transition="in" filter="fade">
                                      <p:cBhvr>
                                        <p:cTn id="65" dur="1000"/>
                                        <p:tgtEl>
                                          <p:spTgt spid="36"/>
                                        </p:tgtEl>
                                      </p:cBhvr>
                                    </p:animEffect>
                                  </p:childTnLst>
                                </p:cTn>
                              </p:par>
                            </p:childTnLst>
                          </p:cTn>
                        </p:par>
                        <p:par>
                          <p:cTn id="66" fill="hold">
                            <p:stCondLst>
                              <p:cond delay="3500"/>
                            </p:stCondLst>
                            <p:childTnLst>
                              <p:par>
                                <p:cTn id="67" presetID="26" presetClass="entr" presetSubtype="0" fill="hold" grpId="0" nodeType="after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wipe(down)">
                                      <p:cBhvr>
                                        <p:cTn id="69" dur="580">
                                          <p:stCondLst>
                                            <p:cond delay="0"/>
                                          </p:stCondLst>
                                        </p:cTn>
                                        <p:tgtEl>
                                          <p:spTgt spid="4"/>
                                        </p:tgtEl>
                                      </p:cBhvr>
                                    </p:animEffect>
                                    <p:anim calcmode="lin" valueType="num">
                                      <p:cBhvr>
                                        <p:cTn id="7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75" dur="26">
                                          <p:stCondLst>
                                            <p:cond delay="650"/>
                                          </p:stCondLst>
                                        </p:cTn>
                                        <p:tgtEl>
                                          <p:spTgt spid="4"/>
                                        </p:tgtEl>
                                      </p:cBhvr>
                                      <p:to x="100000" y="60000"/>
                                    </p:animScale>
                                    <p:animScale>
                                      <p:cBhvr>
                                        <p:cTn id="76" dur="166" decel="50000">
                                          <p:stCondLst>
                                            <p:cond delay="676"/>
                                          </p:stCondLst>
                                        </p:cTn>
                                        <p:tgtEl>
                                          <p:spTgt spid="4"/>
                                        </p:tgtEl>
                                      </p:cBhvr>
                                      <p:to x="100000" y="100000"/>
                                    </p:animScale>
                                    <p:animScale>
                                      <p:cBhvr>
                                        <p:cTn id="77" dur="26">
                                          <p:stCondLst>
                                            <p:cond delay="1312"/>
                                          </p:stCondLst>
                                        </p:cTn>
                                        <p:tgtEl>
                                          <p:spTgt spid="4"/>
                                        </p:tgtEl>
                                      </p:cBhvr>
                                      <p:to x="100000" y="80000"/>
                                    </p:animScale>
                                    <p:animScale>
                                      <p:cBhvr>
                                        <p:cTn id="78" dur="166" decel="50000">
                                          <p:stCondLst>
                                            <p:cond delay="1338"/>
                                          </p:stCondLst>
                                        </p:cTn>
                                        <p:tgtEl>
                                          <p:spTgt spid="4"/>
                                        </p:tgtEl>
                                      </p:cBhvr>
                                      <p:to x="100000" y="100000"/>
                                    </p:animScale>
                                    <p:animScale>
                                      <p:cBhvr>
                                        <p:cTn id="79" dur="26">
                                          <p:stCondLst>
                                            <p:cond delay="1642"/>
                                          </p:stCondLst>
                                        </p:cTn>
                                        <p:tgtEl>
                                          <p:spTgt spid="4"/>
                                        </p:tgtEl>
                                      </p:cBhvr>
                                      <p:to x="100000" y="90000"/>
                                    </p:animScale>
                                    <p:animScale>
                                      <p:cBhvr>
                                        <p:cTn id="80" dur="166" decel="50000">
                                          <p:stCondLst>
                                            <p:cond delay="1668"/>
                                          </p:stCondLst>
                                        </p:cTn>
                                        <p:tgtEl>
                                          <p:spTgt spid="4"/>
                                        </p:tgtEl>
                                      </p:cBhvr>
                                      <p:to x="100000" y="100000"/>
                                    </p:animScale>
                                    <p:animScale>
                                      <p:cBhvr>
                                        <p:cTn id="81" dur="26">
                                          <p:stCondLst>
                                            <p:cond delay="1808"/>
                                          </p:stCondLst>
                                        </p:cTn>
                                        <p:tgtEl>
                                          <p:spTgt spid="4"/>
                                        </p:tgtEl>
                                      </p:cBhvr>
                                      <p:to x="100000" y="95000"/>
                                    </p:animScale>
                                    <p:animScale>
                                      <p:cBhvr>
                                        <p:cTn id="82" dur="166" decel="50000">
                                          <p:stCondLst>
                                            <p:cond delay="1834"/>
                                          </p:stCondLst>
                                        </p:cTn>
                                        <p:tgtEl>
                                          <p:spTgt spid="4"/>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 calcmode="lin" valueType="num">
                                      <p:cBhvr>
                                        <p:cTn id="89" dur="1000" fill="hold"/>
                                        <p:tgtEl>
                                          <p:spTgt spid="13"/>
                                        </p:tgtEl>
                                        <p:attrNameLst>
                                          <p:attrName>style.rotation</p:attrName>
                                        </p:attrNameLst>
                                      </p:cBhvr>
                                      <p:tavLst>
                                        <p:tav tm="0">
                                          <p:val>
                                            <p:fltVal val="90"/>
                                          </p:val>
                                        </p:tav>
                                        <p:tav tm="100000">
                                          <p:val>
                                            <p:fltVal val="0"/>
                                          </p:val>
                                        </p:tav>
                                      </p:tavLst>
                                    </p:anim>
                                    <p:animEffect transition="in" filter="fade">
                                      <p:cBhvr>
                                        <p:cTn id="90" dur="1000"/>
                                        <p:tgtEl>
                                          <p:spTgt spid="13"/>
                                        </p:tgtEl>
                                      </p:cBhvr>
                                    </p:animEffect>
                                  </p:childTnLst>
                                </p:cTn>
                              </p:par>
                            </p:childTnLst>
                          </p:cTn>
                        </p:par>
                        <p:par>
                          <p:cTn id="91" fill="hold">
                            <p:stCondLst>
                              <p:cond delay="1000"/>
                            </p:stCondLst>
                            <p:childTnLst>
                              <p:par>
                                <p:cTn id="92" presetID="31" presetClass="entr" presetSubtype="0" fill="hold" nodeType="afterEffect">
                                  <p:stCondLst>
                                    <p:cond delay="0"/>
                                  </p:stCondLst>
                                  <p:childTnLst>
                                    <p:set>
                                      <p:cBhvr>
                                        <p:cTn id="93" dur="1" fill="hold">
                                          <p:stCondLst>
                                            <p:cond delay="0"/>
                                          </p:stCondLst>
                                        </p:cTn>
                                        <p:tgtEl>
                                          <p:spTgt spid="14"/>
                                        </p:tgtEl>
                                        <p:attrNameLst>
                                          <p:attrName>style.visibility</p:attrName>
                                        </p:attrNameLst>
                                      </p:cBhvr>
                                      <p:to>
                                        <p:strVal val="visible"/>
                                      </p:to>
                                    </p:set>
                                    <p:anim calcmode="lin" valueType="num">
                                      <p:cBhvr>
                                        <p:cTn id="94" dur="1000" fill="hold"/>
                                        <p:tgtEl>
                                          <p:spTgt spid="14"/>
                                        </p:tgtEl>
                                        <p:attrNameLst>
                                          <p:attrName>ppt_w</p:attrName>
                                        </p:attrNameLst>
                                      </p:cBhvr>
                                      <p:tavLst>
                                        <p:tav tm="0">
                                          <p:val>
                                            <p:fltVal val="0"/>
                                          </p:val>
                                        </p:tav>
                                        <p:tav tm="100000">
                                          <p:val>
                                            <p:strVal val="#ppt_w"/>
                                          </p:val>
                                        </p:tav>
                                      </p:tavLst>
                                    </p:anim>
                                    <p:anim calcmode="lin" valueType="num">
                                      <p:cBhvr>
                                        <p:cTn id="95" dur="1000" fill="hold"/>
                                        <p:tgtEl>
                                          <p:spTgt spid="14"/>
                                        </p:tgtEl>
                                        <p:attrNameLst>
                                          <p:attrName>ppt_h</p:attrName>
                                        </p:attrNameLst>
                                      </p:cBhvr>
                                      <p:tavLst>
                                        <p:tav tm="0">
                                          <p:val>
                                            <p:fltVal val="0"/>
                                          </p:val>
                                        </p:tav>
                                        <p:tav tm="100000">
                                          <p:val>
                                            <p:strVal val="#ppt_h"/>
                                          </p:val>
                                        </p:tav>
                                      </p:tavLst>
                                    </p:anim>
                                    <p:anim calcmode="lin" valueType="num">
                                      <p:cBhvr>
                                        <p:cTn id="96" dur="1000" fill="hold"/>
                                        <p:tgtEl>
                                          <p:spTgt spid="14"/>
                                        </p:tgtEl>
                                        <p:attrNameLst>
                                          <p:attrName>style.rotation</p:attrName>
                                        </p:attrNameLst>
                                      </p:cBhvr>
                                      <p:tavLst>
                                        <p:tav tm="0">
                                          <p:val>
                                            <p:fltVal val="90"/>
                                          </p:val>
                                        </p:tav>
                                        <p:tav tm="100000">
                                          <p:val>
                                            <p:fltVal val="0"/>
                                          </p:val>
                                        </p:tav>
                                      </p:tavLst>
                                    </p:anim>
                                    <p:animEffect transition="in" filter="fade">
                                      <p:cBhvr>
                                        <p:cTn id="97" dur="1000"/>
                                        <p:tgtEl>
                                          <p:spTgt spid="14"/>
                                        </p:tgtEl>
                                      </p:cBhvr>
                                    </p:animEffect>
                                  </p:childTnLst>
                                </p:cTn>
                              </p:par>
                            </p:childTnLst>
                          </p:cTn>
                        </p:par>
                        <p:par>
                          <p:cTn id="98" fill="hold">
                            <p:stCondLst>
                              <p:cond delay="2000"/>
                            </p:stCondLst>
                            <p:childTnLst>
                              <p:par>
                                <p:cTn id="99" presetID="31" presetClass="entr" presetSubtype="0" fill="hold" nodeType="afterEffect">
                                  <p:stCondLst>
                                    <p:cond delay="0"/>
                                  </p:stCondLst>
                                  <p:childTnLst>
                                    <p:set>
                                      <p:cBhvr>
                                        <p:cTn id="100" dur="1" fill="hold">
                                          <p:stCondLst>
                                            <p:cond delay="0"/>
                                          </p:stCondLst>
                                        </p:cTn>
                                        <p:tgtEl>
                                          <p:spTgt spid="18"/>
                                        </p:tgtEl>
                                        <p:attrNameLst>
                                          <p:attrName>style.visibility</p:attrName>
                                        </p:attrNameLst>
                                      </p:cBhvr>
                                      <p:to>
                                        <p:strVal val="visible"/>
                                      </p:to>
                                    </p:set>
                                    <p:anim calcmode="lin" valueType="num">
                                      <p:cBhvr>
                                        <p:cTn id="101" dur="1000" fill="hold"/>
                                        <p:tgtEl>
                                          <p:spTgt spid="18"/>
                                        </p:tgtEl>
                                        <p:attrNameLst>
                                          <p:attrName>ppt_w</p:attrName>
                                        </p:attrNameLst>
                                      </p:cBhvr>
                                      <p:tavLst>
                                        <p:tav tm="0">
                                          <p:val>
                                            <p:fltVal val="0"/>
                                          </p:val>
                                        </p:tav>
                                        <p:tav tm="100000">
                                          <p:val>
                                            <p:strVal val="#ppt_w"/>
                                          </p:val>
                                        </p:tav>
                                      </p:tavLst>
                                    </p:anim>
                                    <p:anim calcmode="lin" valueType="num">
                                      <p:cBhvr>
                                        <p:cTn id="102" dur="1000" fill="hold"/>
                                        <p:tgtEl>
                                          <p:spTgt spid="18"/>
                                        </p:tgtEl>
                                        <p:attrNameLst>
                                          <p:attrName>ppt_h</p:attrName>
                                        </p:attrNameLst>
                                      </p:cBhvr>
                                      <p:tavLst>
                                        <p:tav tm="0">
                                          <p:val>
                                            <p:fltVal val="0"/>
                                          </p:val>
                                        </p:tav>
                                        <p:tav tm="100000">
                                          <p:val>
                                            <p:strVal val="#ppt_h"/>
                                          </p:val>
                                        </p:tav>
                                      </p:tavLst>
                                    </p:anim>
                                    <p:anim calcmode="lin" valueType="num">
                                      <p:cBhvr>
                                        <p:cTn id="103" dur="1000" fill="hold"/>
                                        <p:tgtEl>
                                          <p:spTgt spid="18"/>
                                        </p:tgtEl>
                                        <p:attrNameLst>
                                          <p:attrName>style.rotation</p:attrName>
                                        </p:attrNameLst>
                                      </p:cBhvr>
                                      <p:tavLst>
                                        <p:tav tm="0">
                                          <p:val>
                                            <p:fltVal val="90"/>
                                          </p:val>
                                        </p:tav>
                                        <p:tav tm="100000">
                                          <p:val>
                                            <p:fltVal val="0"/>
                                          </p:val>
                                        </p:tav>
                                      </p:tavLst>
                                    </p:anim>
                                    <p:animEffect transition="in" filter="fade">
                                      <p:cBhvr>
                                        <p:cTn id="104" dur="1000"/>
                                        <p:tgtEl>
                                          <p:spTgt spid="18"/>
                                        </p:tgtEl>
                                      </p:cBhvr>
                                    </p:animEffect>
                                  </p:childTnLst>
                                </p:cTn>
                              </p:par>
                            </p:childTnLst>
                          </p:cTn>
                        </p:par>
                        <p:par>
                          <p:cTn id="105" fill="hold">
                            <p:stCondLst>
                              <p:cond delay="3000"/>
                            </p:stCondLst>
                            <p:childTnLst>
                              <p:par>
                                <p:cTn id="106" presetID="31" presetClass="entr" presetSubtype="0" fill="hold" nodeType="afterEffect">
                                  <p:stCondLst>
                                    <p:cond delay="0"/>
                                  </p:stCondLst>
                                  <p:childTnLst>
                                    <p:set>
                                      <p:cBhvr>
                                        <p:cTn id="107" dur="1" fill="hold">
                                          <p:stCondLst>
                                            <p:cond delay="0"/>
                                          </p:stCondLst>
                                        </p:cTn>
                                        <p:tgtEl>
                                          <p:spTgt spid="16"/>
                                        </p:tgtEl>
                                        <p:attrNameLst>
                                          <p:attrName>style.visibility</p:attrName>
                                        </p:attrNameLst>
                                      </p:cBhvr>
                                      <p:to>
                                        <p:strVal val="visible"/>
                                      </p:to>
                                    </p:set>
                                    <p:anim calcmode="lin" valueType="num">
                                      <p:cBhvr>
                                        <p:cTn id="108" dur="1000" fill="hold"/>
                                        <p:tgtEl>
                                          <p:spTgt spid="16"/>
                                        </p:tgtEl>
                                        <p:attrNameLst>
                                          <p:attrName>ppt_w</p:attrName>
                                        </p:attrNameLst>
                                      </p:cBhvr>
                                      <p:tavLst>
                                        <p:tav tm="0">
                                          <p:val>
                                            <p:fltVal val="0"/>
                                          </p:val>
                                        </p:tav>
                                        <p:tav tm="100000">
                                          <p:val>
                                            <p:strVal val="#ppt_w"/>
                                          </p:val>
                                        </p:tav>
                                      </p:tavLst>
                                    </p:anim>
                                    <p:anim calcmode="lin" valueType="num">
                                      <p:cBhvr>
                                        <p:cTn id="109" dur="1000" fill="hold"/>
                                        <p:tgtEl>
                                          <p:spTgt spid="16"/>
                                        </p:tgtEl>
                                        <p:attrNameLst>
                                          <p:attrName>ppt_h</p:attrName>
                                        </p:attrNameLst>
                                      </p:cBhvr>
                                      <p:tavLst>
                                        <p:tav tm="0">
                                          <p:val>
                                            <p:fltVal val="0"/>
                                          </p:val>
                                        </p:tav>
                                        <p:tav tm="100000">
                                          <p:val>
                                            <p:strVal val="#ppt_h"/>
                                          </p:val>
                                        </p:tav>
                                      </p:tavLst>
                                    </p:anim>
                                    <p:anim calcmode="lin" valueType="num">
                                      <p:cBhvr>
                                        <p:cTn id="110" dur="1000" fill="hold"/>
                                        <p:tgtEl>
                                          <p:spTgt spid="16"/>
                                        </p:tgtEl>
                                        <p:attrNameLst>
                                          <p:attrName>style.rotation</p:attrName>
                                        </p:attrNameLst>
                                      </p:cBhvr>
                                      <p:tavLst>
                                        <p:tav tm="0">
                                          <p:val>
                                            <p:fltVal val="90"/>
                                          </p:val>
                                        </p:tav>
                                        <p:tav tm="100000">
                                          <p:val>
                                            <p:fltVal val="0"/>
                                          </p:val>
                                        </p:tav>
                                      </p:tavLst>
                                    </p:anim>
                                    <p:animEffect transition="in" filter="fade">
                                      <p:cBhvr>
                                        <p:cTn id="111" dur="1000"/>
                                        <p:tgtEl>
                                          <p:spTgt spid="16"/>
                                        </p:tgtEl>
                                      </p:cBhvr>
                                    </p:animEffect>
                                  </p:childTnLst>
                                </p:cTn>
                              </p:par>
                            </p:childTnLst>
                          </p:cTn>
                        </p:par>
                        <p:par>
                          <p:cTn id="112" fill="hold">
                            <p:stCondLst>
                              <p:cond delay="4000"/>
                            </p:stCondLst>
                            <p:childTnLst>
                              <p:par>
                                <p:cTn id="113" presetID="31" presetClass="entr" presetSubtype="0"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 calcmode="lin" valueType="num">
                                      <p:cBhvr>
                                        <p:cTn id="115" dur="1000" fill="hold"/>
                                        <p:tgtEl>
                                          <p:spTgt spid="17"/>
                                        </p:tgtEl>
                                        <p:attrNameLst>
                                          <p:attrName>ppt_w</p:attrName>
                                        </p:attrNameLst>
                                      </p:cBhvr>
                                      <p:tavLst>
                                        <p:tav tm="0">
                                          <p:val>
                                            <p:fltVal val="0"/>
                                          </p:val>
                                        </p:tav>
                                        <p:tav tm="100000">
                                          <p:val>
                                            <p:strVal val="#ppt_w"/>
                                          </p:val>
                                        </p:tav>
                                      </p:tavLst>
                                    </p:anim>
                                    <p:anim calcmode="lin" valueType="num">
                                      <p:cBhvr>
                                        <p:cTn id="116" dur="1000" fill="hold"/>
                                        <p:tgtEl>
                                          <p:spTgt spid="17"/>
                                        </p:tgtEl>
                                        <p:attrNameLst>
                                          <p:attrName>ppt_h</p:attrName>
                                        </p:attrNameLst>
                                      </p:cBhvr>
                                      <p:tavLst>
                                        <p:tav tm="0">
                                          <p:val>
                                            <p:fltVal val="0"/>
                                          </p:val>
                                        </p:tav>
                                        <p:tav tm="100000">
                                          <p:val>
                                            <p:strVal val="#ppt_h"/>
                                          </p:val>
                                        </p:tav>
                                      </p:tavLst>
                                    </p:anim>
                                    <p:anim calcmode="lin" valueType="num">
                                      <p:cBhvr>
                                        <p:cTn id="117" dur="1000" fill="hold"/>
                                        <p:tgtEl>
                                          <p:spTgt spid="17"/>
                                        </p:tgtEl>
                                        <p:attrNameLst>
                                          <p:attrName>style.rotation</p:attrName>
                                        </p:attrNameLst>
                                      </p:cBhvr>
                                      <p:tavLst>
                                        <p:tav tm="0">
                                          <p:val>
                                            <p:fltVal val="90"/>
                                          </p:val>
                                        </p:tav>
                                        <p:tav tm="100000">
                                          <p:val>
                                            <p:fltVal val="0"/>
                                          </p:val>
                                        </p:tav>
                                      </p:tavLst>
                                    </p:anim>
                                    <p:animEffect transition="in" filter="fade">
                                      <p:cBhvr>
                                        <p:cTn id="11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2" grpId="0" animBg="1"/>
      <p:bldP spid="13" grpId="0" animBg="1"/>
      <p:bldP spid="40" grpId="0" animBg="1"/>
      <p:bldP spid="4" grpId="0" animBg="1"/>
    </p:bldLst>
  </p:timing>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9331" y="146103"/>
            <a:ext cx="10193337" cy="614363"/>
          </a:xfrm>
        </p:spPr>
        <p:txBody>
          <a:bodyPr>
            <a:noAutofit/>
          </a:bodyPr>
          <a:lstStyle/>
          <a:p>
            <a:pPr algn="ctr"/>
            <a:r>
              <a:rPr lang="en-US" b="1" dirty="0"/>
              <a:t>WHEN TO CALL OFFSIDE FOUL</a:t>
            </a:r>
          </a:p>
        </p:txBody>
      </p:sp>
      <p:pic>
        <p:nvPicPr>
          <p:cNvPr id="1026" name="Picture 2" descr="C:\Users\lbrush\AppData\Local\Microsoft\Windows\Temporary Internet Files\Content.IE5\6PUHH9A1\silbato-web[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350938">
            <a:off x="1336853" y="4086133"/>
            <a:ext cx="2352431" cy="164670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brush\AppData\Local\Microsoft\Windows\Temporary Internet Files\Content.IE5\WSF6UZE2\hands-1741406_64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84956" y="3918257"/>
            <a:ext cx="1486841" cy="19824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56A6596-7AD2-4D48-A87F-3736B183DCEA}"/>
              </a:ext>
            </a:extLst>
          </p:cNvPr>
          <p:cNvSpPr txBox="1"/>
          <p:nvPr/>
        </p:nvSpPr>
        <p:spPr>
          <a:xfrm>
            <a:off x="609600" y="1193800"/>
            <a:ext cx="5283200" cy="2595647"/>
          </a:xfrm>
          <a:prstGeom prst="rect">
            <a:avLst/>
          </a:prstGeom>
          <a:solidFill>
            <a:schemeClr val="accent1">
              <a:lumMod val="40000"/>
              <a:lumOff val="60000"/>
            </a:schemeClr>
          </a:solidFill>
        </p:spPr>
        <p:txBody>
          <a:bodyPr wrap="square" lIns="91440" tIns="45720" rIns="91440" bIns="45720" rtlCol="0" anchor="t">
            <a:spAutoFit/>
          </a:bodyPr>
          <a:lstStyle/>
          <a:p>
            <a:pPr algn="ctr"/>
            <a:r>
              <a:rPr lang="en-US" sz="3467" b="1" dirty="0"/>
              <a:t>Attack</a:t>
            </a:r>
            <a:endParaRPr lang="en-US" sz="3467" dirty="0"/>
          </a:p>
          <a:p>
            <a:pPr algn="ctr"/>
            <a:r>
              <a:rPr lang="en-US" sz="3200" dirty="0"/>
              <a:t>If an attack player goes offside, the official will make the call immediately.</a:t>
            </a:r>
          </a:p>
          <a:p>
            <a:endParaRPr lang="en-US" sz="3200" dirty="0"/>
          </a:p>
        </p:txBody>
      </p:sp>
      <p:sp>
        <p:nvSpPr>
          <p:cNvPr id="9" name="TextBox 8">
            <a:extLst>
              <a:ext uri="{FF2B5EF4-FFF2-40B4-BE49-F238E27FC236}">
                <a16:creationId xmlns:a16="http://schemas.microsoft.com/office/drawing/2014/main" id="{A94357B9-E459-4F49-A7D5-0175EE8CCB01}"/>
              </a:ext>
            </a:extLst>
          </p:cNvPr>
          <p:cNvSpPr txBox="1"/>
          <p:nvPr/>
        </p:nvSpPr>
        <p:spPr>
          <a:xfrm>
            <a:off x="6506276" y="1193800"/>
            <a:ext cx="5283200" cy="2595647"/>
          </a:xfrm>
          <a:prstGeom prst="rect">
            <a:avLst/>
          </a:prstGeom>
          <a:solidFill>
            <a:schemeClr val="accent1">
              <a:lumMod val="40000"/>
              <a:lumOff val="60000"/>
            </a:schemeClr>
          </a:solidFill>
        </p:spPr>
        <p:txBody>
          <a:bodyPr wrap="square" rtlCol="0">
            <a:spAutoFit/>
          </a:bodyPr>
          <a:lstStyle/>
          <a:p>
            <a:pPr algn="ctr"/>
            <a:r>
              <a:rPr lang="en-US" sz="3467" b="1" dirty="0"/>
              <a:t>Defense</a:t>
            </a:r>
            <a:endParaRPr lang="en-US" sz="3467" b="1" dirty="0">
              <a:solidFill>
                <a:srgbClr val="FF0000"/>
              </a:solidFill>
            </a:endParaRPr>
          </a:p>
          <a:p>
            <a:pPr algn="ctr"/>
            <a:r>
              <a:rPr lang="en-US" sz="3200" dirty="0"/>
              <a:t>If a defender goes offside, the official may hold the whistle if player is not impacting play.</a:t>
            </a:r>
          </a:p>
          <a:p>
            <a:pPr algn="ctr"/>
            <a:r>
              <a:rPr lang="en-US" sz="3200" dirty="0"/>
              <a:t> </a:t>
            </a:r>
          </a:p>
        </p:txBody>
      </p:sp>
      <p:pic>
        <p:nvPicPr>
          <p:cNvPr id="4" name="Picture 3">
            <a:extLst>
              <a:ext uri="{FF2B5EF4-FFF2-40B4-BE49-F238E27FC236}">
                <a16:creationId xmlns:a16="http://schemas.microsoft.com/office/drawing/2014/main" id="{5EBE76C2-2E32-2251-A89D-22E5845CEE14}"/>
              </a:ext>
            </a:extLst>
          </p:cNvPr>
          <p:cNvPicPr>
            <a:picLocks noChangeAspect="1"/>
          </p:cNvPicPr>
          <p:nvPr/>
        </p:nvPicPr>
        <p:blipFill>
          <a:blip r:embed="rId6"/>
          <a:stretch>
            <a:fillRect/>
          </a:stretch>
        </p:blipFill>
        <p:spPr>
          <a:xfrm>
            <a:off x="5026670" y="3870190"/>
            <a:ext cx="2409716" cy="2717935"/>
          </a:xfrm>
          <a:prstGeom prst="rect">
            <a:avLst/>
          </a:prstGeom>
        </p:spPr>
      </p:pic>
    </p:spTree>
    <p:custDataLst>
      <p:tags r:id="rId1"/>
    </p:custDataLst>
    <p:extLst>
      <p:ext uri="{BB962C8B-B14F-4D97-AF65-F5344CB8AC3E}">
        <p14:creationId xmlns:p14="http://schemas.microsoft.com/office/powerpoint/2010/main" val="1558125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4294967295"/>
          </p:nvPr>
        </p:nvPicPr>
        <p:blipFill rotWithShape="1">
          <a:blip r:embed="rId4"/>
          <a:srcRect l="16795" t="26812" r="72590" b="58252"/>
          <a:stretch/>
        </p:blipFill>
        <p:spPr>
          <a:xfrm>
            <a:off x="279203" y="1599759"/>
            <a:ext cx="5132388" cy="4189412"/>
          </a:xfrm>
          <a:prstGeom prst="rect">
            <a:avLst/>
          </a:prstGeom>
        </p:spPr>
      </p:pic>
      <p:sp>
        <p:nvSpPr>
          <p:cNvPr id="7" name="Oval 6"/>
          <p:cNvSpPr/>
          <p:nvPr/>
        </p:nvSpPr>
        <p:spPr>
          <a:xfrm>
            <a:off x="2585545" y="4687328"/>
            <a:ext cx="1029279" cy="7804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itle 1">
            <a:extLst>
              <a:ext uri="{FF2B5EF4-FFF2-40B4-BE49-F238E27FC236}">
                <a16:creationId xmlns:a16="http://schemas.microsoft.com/office/drawing/2014/main" id="{0E49720D-5C19-715C-AB5A-E5BEA975F991}"/>
              </a:ext>
            </a:extLst>
          </p:cNvPr>
          <p:cNvSpPr txBox="1">
            <a:spLocks/>
          </p:cNvSpPr>
          <p:nvPr/>
        </p:nvSpPr>
        <p:spPr>
          <a:xfrm>
            <a:off x="999331" y="172102"/>
            <a:ext cx="10193337" cy="614363"/>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OFFSIDE FOUL vs EARLY ENTRY</a:t>
            </a:r>
          </a:p>
        </p:txBody>
      </p:sp>
      <p:sp>
        <p:nvSpPr>
          <p:cNvPr id="8" name="TextBox 7">
            <a:extLst>
              <a:ext uri="{FF2B5EF4-FFF2-40B4-BE49-F238E27FC236}">
                <a16:creationId xmlns:a16="http://schemas.microsoft.com/office/drawing/2014/main" id="{58C88052-7962-AE12-F582-0DD93D784BB0}"/>
              </a:ext>
            </a:extLst>
          </p:cNvPr>
          <p:cNvSpPr txBox="1"/>
          <p:nvPr/>
        </p:nvSpPr>
        <p:spPr>
          <a:xfrm>
            <a:off x="5718629" y="1099871"/>
            <a:ext cx="5865773" cy="5539978"/>
          </a:xfrm>
          <a:prstGeom prst="rect">
            <a:avLst/>
          </a:prstGeom>
          <a:noFill/>
        </p:spPr>
        <p:txBody>
          <a:bodyPr wrap="square" rtlCol="0">
            <a:spAutoFit/>
          </a:bodyPr>
          <a:lstStyle/>
          <a:p>
            <a:pPr marL="0" indent="0">
              <a:buNone/>
            </a:pPr>
            <a:r>
              <a:rPr lang="en-US" sz="2800" dirty="0">
                <a:cs typeface="Helvetica"/>
              </a:rPr>
              <a:t>Early Entry foul occurs only on the draw and is a Minor foul.</a:t>
            </a:r>
          </a:p>
          <a:p>
            <a:pPr marL="0" indent="0">
              <a:buNone/>
            </a:pPr>
            <a:endParaRPr lang="en-US" sz="2800" dirty="0"/>
          </a:p>
          <a:p>
            <a:pPr marL="0" indent="0">
              <a:buNone/>
            </a:pPr>
            <a:r>
              <a:rPr lang="en-US" sz="2800" dirty="0"/>
              <a:t>Offside is the result of too many players below/above the restraining line during play. </a:t>
            </a:r>
          </a:p>
          <a:p>
            <a:pPr marL="0" indent="0">
              <a:buNone/>
            </a:pPr>
            <a:endParaRPr lang="en-US" sz="2800" dirty="0"/>
          </a:p>
          <a:p>
            <a:pPr marL="0" indent="0">
              <a:buNone/>
            </a:pPr>
            <a:r>
              <a:rPr lang="en-US" sz="2800" dirty="0"/>
              <a:t>Offside requires a time out, unless there is a 10 goal differential.</a:t>
            </a:r>
          </a:p>
          <a:p>
            <a:pPr marL="0" indent="0">
              <a:buNone/>
            </a:pPr>
            <a:endParaRPr lang="en-US" sz="2800" dirty="0"/>
          </a:p>
          <a:p>
            <a:r>
              <a:rPr lang="en-US" sz="2800" dirty="0"/>
              <a:t>Offside always requires a whistle to restart play.</a:t>
            </a:r>
          </a:p>
          <a:p>
            <a:endParaRPr lang="en-US" dirty="0"/>
          </a:p>
        </p:txBody>
      </p:sp>
    </p:spTree>
    <p:custDataLst>
      <p:tags r:id="rId1"/>
    </p:custDataLst>
    <p:extLst>
      <p:ext uri="{BB962C8B-B14F-4D97-AF65-F5344CB8AC3E}">
        <p14:creationId xmlns:p14="http://schemas.microsoft.com/office/powerpoint/2010/main" val="1814047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4 Points 1">
            <a:extLst>
              <a:ext uri="{FF2B5EF4-FFF2-40B4-BE49-F238E27FC236}">
                <a16:creationId xmlns:a16="http://schemas.microsoft.com/office/drawing/2014/main" id="{1AC96362-DCB8-0977-7D52-A76C62D504EA}"/>
              </a:ext>
            </a:extLst>
          </p:cNvPr>
          <p:cNvSpPr/>
          <p:nvPr/>
        </p:nvSpPr>
        <p:spPr>
          <a:xfrm rot="18411668">
            <a:off x="8894501" y="3079751"/>
            <a:ext cx="556043" cy="505879"/>
          </a:xfrm>
          <a:prstGeom prst="irregularSeal2">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idx="4294967295"/>
          </p:nvPr>
        </p:nvSpPr>
        <p:spPr>
          <a:xfrm>
            <a:off x="867105" y="121317"/>
            <a:ext cx="10972800" cy="1016000"/>
          </a:xfrm>
        </p:spPr>
        <p:txBody>
          <a:bodyPr>
            <a:noAutofit/>
          </a:bodyPr>
          <a:lstStyle/>
          <a:p>
            <a:pPr algn="ctr"/>
            <a:r>
              <a:rPr lang="en-US" b="1" dirty="0"/>
              <a:t>OFFSIDE PENALTY ADMINISTRATION: DEFENSE</a:t>
            </a:r>
          </a:p>
        </p:txBody>
      </p:sp>
      <p:sp>
        <p:nvSpPr>
          <p:cNvPr id="3" name="TextBox 2">
            <a:extLst>
              <a:ext uri="{FF2B5EF4-FFF2-40B4-BE49-F238E27FC236}">
                <a16:creationId xmlns:a16="http://schemas.microsoft.com/office/drawing/2014/main" id="{D97FE612-B486-1920-5612-C8B53C29EBCE}"/>
              </a:ext>
            </a:extLst>
          </p:cNvPr>
          <p:cNvSpPr txBox="1"/>
          <p:nvPr/>
        </p:nvSpPr>
        <p:spPr>
          <a:xfrm>
            <a:off x="236483" y="1459230"/>
            <a:ext cx="6117022" cy="3139321"/>
          </a:xfrm>
          <a:prstGeom prst="rect">
            <a:avLst/>
          </a:prstGeom>
          <a:solidFill>
            <a:schemeClr val="tx2">
              <a:lumMod val="40000"/>
              <a:lumOff val="60000"/>
            </a:schemeClr>
          </a:solidFill>
        </p:spPr>
        <p:txBody>
          <a:bodyPr wrap="square" lIns="91440" tIns="45720" rIns="91440" bIns="45720" rtlCol="0" anchor="t">
            <a:spAutoFit/>
          </a:bodyPr>
          <a:lstStyle/>
          <a:p>
            <a:pPr lvl="0"/>
            <a:r>
              <a:rPr lang="en-US" sz="2800" b="1" u="sng" dirty="0"/>
              <a:t>INSIDE THE CSA, ABOVE THE GLE</a:t>
            </a:r>
          </a:p>
          <a:p>
            <a:pPr marL="342900" lvl="0" indent="-342900">
              <a:buFont typeface="Arial"/>
              <a:buChar char="•"/>
            </a:pPr>
            <a:r>
              <a:rPr lang="en-US" sz="2400" dirty="0"/>
              <a:t>Correct the offside</a:t>
            </a:r>
            <a:endParaRPr lang="en-US" sz="2400" dirty="0">
              <a:cs typeface="Calibri"/>
            </a:endParaRPr>
          </a:p>
          <a:p>
            <a:pPr lvl="0"/>
            <a:r>
              <a:rPr lang="en-US" sz="800" dirty="0">
                <a:cs typeface="Calibri" panose="020F0502020204030204"/>
              </a:rPr>
              <a:t>                </a:t>
            </a:r>
          </a:p>
          <a:p>
            <a:pPr marL="342900" lvl="0" indent="-342900">
              <a:buFont typeface="Arial"/>
              <a:buChar char="•"/>
            </a:pPr>
            <a:r>
              <a:rPr lang="en-US" sz="2400" dirty="0"/>
              <a:t>Attack awarded free position</a:t>
            </a:r>
          </a:p>
          <a:p>
            <a:pPr marL="342900" lvl="0" indent="-342900">
              <a:buFont typeface="Arial"/>
              <a:buChar char="•"/>
            </a:pPr>
            <a:endParaRPr lang="en-US" sz="800" dirty="0"/>
          </a:p>
          <a:p>
            <a:pPr marL="342900" lvl="0" indent="-342900">
              <a:buFont typeface="Arial"/>
              <a:buChar char="•"/>
            </a:pPr>
            <a:r>
              <a:rPr lang="en-US" sz="2400" dirty="0"/>
              <a:t>Closest opponent 4m behind</a:t>
            </a:r>
            <a:endParaRPr lang="en-US" sz="2400" dirty="0">
              <a:cs typeface="Calibri" panose="020F0502020204030204"/>
            </a:endParaRPr>
          </a:p>
          <a:p>
            <a:pPr marL="171450" lvl="0" indent="-171450">
              <a:buFont typeface="Arial"/>
              <a:buChar char="•"/>
            </a:pPr>
            <a:endParaRPr lang="en-US" sz="800" dirty="0">
              <a:cs typeface="Calibri" panose="020F0502020204030204"/>
            </a:endParaRPr>
          </a:p>
          <a:p>
            <a:pPr marL="342900" lvl="0" indent="-342900">
              <a:buFont typeface="Arial"/>
              <a:buChar char="•"/>
            </a:pPr>
            <a:r>
              <a:rPr lang="en-US" sz="2400" dirty="0"/>
              <a:t>Clear penalty lane</a:t>
            </a:r>
            <a:endParaRPr lang="en-US" sz="2400" dirty="0">
              <a:cs typeface="Calibri" panose="020F0502020204030204"/>
            </a:endParaRPr>
          </a:p>
          <a:p>
            <a:pPr marL="171450" lvl="0" indent="-171450">
              <a:buFont typeface="Arial"/>
              <a:buChar char="•"/>
            </a:pPr>
            <a:endParaRPr lang="en-US" sz="800" dirty="0">
              <a:cs typeface="Calibri"/>
            </a:endParaRPr>
          </a:p>
          <a:p>
            <a:pPr marL="342900" lvl="0" indent="-342900">
              <a:buFont typeface="Arial"/>
              <a:buChar char="•"/>
            </a:pPr>
            <a:r>
              <a:rPr lang="en-US" sz="2400" dirty="0">
                <a:cs typeface="Calibri"/>
              </a:rPr>
              <a:t>Whistle start</a:t>
            </a:r>
          </a:p>
          <a:p>
            <a:endParaRPr lang="en-US" dirty="0"/>
          </a:p>
        </p:txBody>
      </p:sp>
      <p:sp>
        <p:nvSpPr>
          <p:cNvPr id="7" name="Rectangle 6">
            <a:extLst>
              <a:ext uri="{FF2B5EF4-FFF2-40B4-BE49-F238E27FC236}">
                <a16:creationId xmlns:a16="http://schemas.microsoft.com/office/drawing/2014/main" id="{16397AD5-2E22-1076-2C5B-7F8AE5DEDDDD}"/>
              </a:ext>
            </a:extLst>
          </p:cNvPr>
          <p:cNvSpPr/>
          <p:nvPr/>
        </p:nvSpPr>
        <p:spPr>
          <a:xfrm>
            <a:off x="2196662" y="5654570"/>
            <a:ext cx="674764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Reminder: Call Time Out to administer the penalty*</a:t>
            </a:r>
          </a:p>
        </p:txBody>
      </p:sp>
      <p:sp>
        <p:nvSpPr>
          <p:cNvPr id="6" name="TextBox 5">
            <a:extLst>
              <a:ext uri="{FF2B5EF4-FFF2-40B4-BE49-F238E27FC236}">
                <a16:creationId xmlns:a16="http://schemas.microsoft.com/office/drawing/2014/main" id="{9D4CA61F-D1E3-CF09-6E42-49A0D1567AC9}"/>
              </a:ext>
            </a:extLst>
          </p:cNvPr>
          <p:cNvSpPr txBox="1"/>
          <p:nvPr/>
        </p:nvSpPr>
        <p:spPr>
          <a:xfrm>
            <a:off x="7881937" y="881062"/>
            <a:ext cx="9524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Offsides called</a:t>
            </a:r>
            <a:endParaRPr lang="en-US" dirty="0"/>
          </a:p>
        </p:txBody>
      </p:sp>
      <p:sp>
        <p:nvSpPr>
          <p:cNvPr id="13" name="TextBox 12">
            <a:extLst>
              <a:ext uri="{FF2B5EF4-FFF2-40B4-BE49-F238E27FC236}">
                <a16:creationId xmlns:a16="http://schemas.microsoft.com/office/drawing/2014/main" id="{88BF6677-0CD8-EE29-0DDD-D1B00AE1DBD8}"/>
              </a:ext>
            </a:extLst>
          </p:cNvPr>
          <p:cNvSpPr txBox="1"/>
          <p:nvPr/>
        </p:nvSpPr>
        <p:spPr>
          <a:xfrm>
            <a:off x="7177087" y="2021681"/>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538CD5"/>
                </a:solidFill>
                <a:cs typeface="Calibri"/>
              </a:rPr>
              <a:t>x</a:t>
            </a:r>
            <a:endParaRPr lang="en-US"/>
          </a:p>
        </p:txBody>
      </p:sp>
      <p:sp>
        <p:nvSpPr>
          <p:cNvPr id="14" name="TextBox 13">
            <a:extLst>
              <a:ext uri="{FF2B5EF4-FFF2-40B4-BE49-F238E27FC236}">
                <a16:creationId xmlns:a16="http://schemas.microsoft.com/office/drawing/2014/main" id="{F1079317-D8E1-2671-289D-DAD6618B890A}"/>
              </a:ext>
            </a:extLst>
          </p:cNvPr>
          <p:cNvSpPr txBox="1"/>
          <p:nvPr/>
        </p:nvSpPr>
        <p:spPr>
          <a:xfrm>
            <a:off x="8974931" y="1676400"/>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538CD5"/>
                </a:solidFill>
                <a:cs typeface="Calibri"/>
              </a:rPr>
              <a:t>x</a:t>
            </a:r>
            <a:endParaRPr lang="en-US" dirty="0"/>
          </a:p>
        </p:txBody>
      </p:sp>
      <p:sp>
        <p:nvSpPr>
          <p:cNvPr id="15" name="TextBox 14">
            <a:extLst>
              <a:ext uri="{FF2B5EF4-FFF2-40B4-BE49-F238E27FC236}">
                <a16:creationId xmlns:a16="http://schemas.microsoft.com/office/drawing/2014/main" id="{159D0E25-EAA9-C411-9F16-79A82200445C}"/>
              </a:ext>
            </a:extLst>
          </p:cNvPr>
          <p:cNvSpPr txBox="1"/>
          <p:nvPr/>
        </p:nvSpPr>
        <p:spPr>
          <a:xfrm>
            <a:off x="8070056" y="3474244"/>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538CD5"/>
                </a:solidFill>
                <a:cs typeface="Calibri"/>
              </a:rPr>
              <a:t>x</a:t>
            </a:r>
            <a:endParaRPr lang="en-US" dirty="0"/>
          </a:p>
        </p:txBody>
      </p:sp>
      <p:sp>
        <p:nvSpPr>
          <p:cNvPr id="16" name="TextBox 15">
            <a:extLst>
              <a:ext uri="{FF2B5EF4-FFF2-40B4-BE49-F238E27FC236}">
                <a16:creationId xmlns:a16="http://schemas.microsoft.com/office/drawing/2014/main" id="{B2099AB3-A622-4FC7-4388-B2ECE388A033}"/>
              </a:ext>
            </a:extLst>
          </p:cNvPr>
          <p:cNvSpPr txBox="1"/>
          <p:nvPr/>
        </p:nvSpPr>
        <p:spPr>
          <a:xfrm>
            <a:off x="9689306" y="1164431"/>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538CD5"/>
                </a:solidFill>
                <a:cs typeface="Calibri"/>
              </a:rPr>
              <a:t>x</a:t>
            </a:r>
            <a:endParaRPr lang="en-US"/>
          </a:p>
        </p:txBody>
      </p:sp>
      <p:sp>
        <p:nvSpPr>
          <p:cNvPr id="17" name="TextBox 16">
            <a:extLst>
              <a:ext uri="{FF2B5EF4-FFF2-40B4-BE49-F238E27FC236}">
                <a16:creationId xmlns:a16="http://schemas.microsoft.com/office/drawing/2014/main" id="{526E4958-FAF1-E3BB-BCD1-7760536FC8FF}"/>
              </a:ext>
            </a:extLst>
          </p:cNvPr>
          <p:cNvSpPr txBox="1"/>
          <p:nvPr/>
        </p:nvSpPr>
        <p:spPr>
          <a:xfrm>
            <a:off x="8974931" y="4700587"/>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538CD5"/>
                </a:solidFill>
                <a:cs typeface="Calibri"/>
              </a:rPr>
              <a:t>x</a:t>
            </a:r>
            <a:endParaRPr lang="en-US"/>
          </a:p>
        </p:txBody>
      </p:sp>
      <p:sp>
        <p:nvSpPr>
          <p:cNvPr id="18" name="TextBox 17">
            <a:extLst>
              <a:ext uri="{FF2B5EF4-FFF2-40B4-BE49-F238E27FC236}">
                <a16:creationId xmlns:a16="http://schemas.microsoft.com/office/drawing/2014/main" id="{6EF0F8C2-D421-355A-FCDA-D01876AC1A65}"/>
              </a:ext>
            </a:extLst>
          </p:cNvPr>
          <p:cNvSpPr txBox="1"/>
          <p:nvPr/>
        </p:nvSpPr>
        <p:spPr>
          <a:xfrm>
            <a:off x="8865582" y="2943642"/>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538CD5"/>
                </a:solidFill>
                <a:cs typeface="Calibri"/>
              </a:rPr>
              <a:t>x</a:t>
            </a:r>
            <a:endParaRPr lang="en-US" dirty="0"/>
          </a:p>
        </p:txBody>
      </p:sp>
      <p:sp>
        <p:nvSpPr>
          <p:cNvPr id="19" name="TextBox 18">
            <a:extLst>
              <a:ext uri="{FF2B5EF4-FFF2-40B4-BE49-F238E27FC236}">
                <a16:creationId xmlns:a16="http://schemas.microsoft.com/office/drawing/2014/main" id="{DF211F78-4400-A4A2-5049-9831A1B323BD}"/>
              </a:ext>
            </a:extLst>
          </p:cNvPr>
          <p:cNvSpPr txBox="1"/>
          <p:nvPr/>
        </p:nvSpPr>
        <p:spPr>
          <a:xfrm>
            <a:off x="8070056" y="1795462"/>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538CD5"/>
                </a:solidFill>
                <a:cs typeface="Calibri"/>
              </a:rPr>
              <a:t>x</a:t>
            </a:r>
            <a:endParaRPr lang="en-US"/>
          </a:p>
        </p:txBody>
      </p:sp>
      <p:sp>
        <p:nvSpPr>
          <p:cNvPr id="21" name="TextBox 20">
            <a:extLst>
              <a:ext uri="{FF2B5EF4-FFF2-40B4-BE49-F238E27FC236}">
                <a16:creationId xmlns:a16="http://schemas.microsoft.com/office/drawing/2014/main" id="{782EBD94-91E4-0043-2445-551FECE46615}"/>
              </a:ext>
            </a:extLst>
          </p:cNvPr>
          <p:cNvSpPr txBox="1"/>
          <p:nvPr/>
        </p:nvSpPr>
        <p:spPr>
          <a:xfrm>
            <a:off x="9605962" y="3069431"/>
            <a:ext cx="49291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70C0"/>
                </a:solidFill>
                <a:cs typeface="Calibri"/>
              </a:rPr>
              <a:t>G</a:t>
            </a:r>
            <a:endParaRPr lang="en-US" dirty="0">
              <a:solidFill>
                <a:srgbClr val="0070C0"/>
              </a:solidFill>
            </a:endParaRPr>
          </a:p>
        </p:txBody>
      </p:sp>
      <p:sp>
        <p:nvSpPr>
          <p:cNvPr id="22" name="TextBox 21">
            <a:extLst>
              <a:ext uri="{FF2B5EF4-FFF2-40B4-BE49-F238E27FC236}">
                <a16:creationId xmlns:a16="http://schemas.microsoft.com/office/drawing/2014/main" id="{14194C40-379B-3B07-AB87-3AED0ABA10EE}"/>
              </a:ext>
            </a:extLst>
          </p:cNvPr>
          <p:cNvSpPr txBox="1"/>
          <p:nvPr/>
        </p:nvSpPr>
        <p:spPr>
          <a:xfrm>
            <a:off x="8355806" y="2224087"/>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0000"/>
                </a:solidFill>
                <a:cs typeface="Calibri"/>
              </a:rPr>
              <a:t>o</a:t>
            </a:r>
            <a:endParaRPr lang="en-US"/>
          </a:p>
        </p:txBody>
      </p:sp>
      <p:sp>
        <p:nvSpPr>
          <p:cNvPr id="23" name="TextBox 22">
            <a:extLst>
              <a:ext uri="{FF2B5EF4-FFF2-40B4-BE49-F238E27FC236}">
                <a16:creationId xmlns:a16="http://schemas.microsoft.com/office/drawing/2014/main" id="{10CEFDDB-679B-B835-5CF2-E192CC68173D}"/>
              </a:ext>
            </a:extLst>
          </p:cNvPr>
          <p:cNvSpPr txBox="1"/>
          <p:nvPr/>
        </p:nvSpPr>
        <p:spPr>
          <a:xfrm>
            <a:off x="9844088" y="1450181"/>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0000"/>
                </a:solidFill>
                <a:cs typeface="Calibri"/>
              </a:rPr>
              <a:t>o</a:t>
            </a:r>
            <a:endParaRPr lang="en-US"/>
          </a:p>
        </p:txBody>
      </p:sp>
      <p:sp>
        <p:nvSpPr>
          <p:cNvPr id="24" name="TextBox 23">
            <a:extLst>
              <a:ext uri="{FF2B5EF4-FFF2-40B4-BE49-F238E27FC236}">
                <a16:creationId xmlns:a16="http://schemas.microsoft.com/office/drawing/2014/main" id="{65D1FA40-E681-BF0A-051A-C2FB969D37C9}"/>
              </a:ext>
            </a:extLst>
          </p:cNvPr>
          <p:cNvSpPr txBox="1"/>
          <p:nvPr/>
        </p:nvSpPr>
        <p:spPr>
          <a:xfrm>
            <a:off x="10201275" y="2569368"/>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0000"/>
                </a:solidFill>
                <a:cs typeface="Calibri"/>
              </a:rPr>
              <a:t>o</a:t>
            </a:r>
            <a:endParaRPr lang="en-US"/>
          </a:p>
        </p:txBody>
      </p:sp>
      <p:sp>
        <p:nvSpPr>
          <p:cNvPr id="25" name="TextBox 24">
            <a:extLst>
              <a:ext uri="{FF2B5EF4-FFF2-40B4-BE49-F238E27FC236}">
                <a16:creationId xmlns:a16="http://schemas.microsoft.com/office/drawing/2014/main" id="{E9045E1D-4918-85FC-90D3-8BE020DF3020}"/>
              </a:ext>
            </a:extLst>
          </p:cNvPr>
          <p:cNvSpPr txBox="1"/>
          <p:nvPr/>
        </p:nvSpPr>
        <p:spPr>
          <a:xfrm>
            <a:off x="8257494" y="3714178"/>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0000"/>
                </a:solidFill>
                <a:cs typeface="Calibri"/>
              </a:rPr>
              <a:t>o</a:t>
            </a:r>
            <a:endParaRPr lang="en-US" dirty="0"/>
          </a:p>
        </p:txBody>
      </p:sp>
      <p:sp>
        <p:nvSpPr>
          <p:cNvPr id="26" name="TextBox 25">
            <a:extLst>
              <a:ext uri="{FF2B5EF4-FFF2-40B4-BE49-F238E27FC236}">
                <a16:creationId xmlns:a16="http://schemas.microsoft.com/office/drawing/2014/main" id="{9D783E11-880A-29D2-62C2-0764CDEEB01C}"/>
              </a:ext>
            </a:extLst>
          </p:cNvPr>
          <p:cNvSpPr txBox="1"/>
          <p:nvPr/>
        </p:nvSpPr>
        <p:spPr>
          <a:xfrm>
            <a:off x="8751900" y="3243411"/>
            <a:ext cx="33612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0000"/>
                </a:solidFill>
                <a:cs typeface="Calibri"/>
              </a:rPr>
              <a:t>o</a:t>
            </a:r>
            <a:endParaRPr lang="en-US" dirty="0"/>
          </a:p>
        </p:txBody>
      </p:sp>
      <p:sp>
        <p:nvSpPr>
          <p:cNvPr id="27" name="TextBox 26">
            <a:extLst>
              <a:ext uri="{FF2B5EF4-FFF2-40B4-BE49-F238E27FC236}">
                <a16:creationId xmlns:a16="http://schemas.microsoft.com/office/drawing/2014/main" id="{8625DA3F-52F7-6DF0-6C6F-DA4CEDCC259A}"/>
              </a:ext>
            </a:extLst>
          </p:cNvPr>
          <p:cNvSpPr txBox="1"/>
          <p:nvPr/>
        </p:nvSpPr>
        <p:spPr>
          <a:xfrm>
            <a:off x="8748713" y="4867275"/>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0000"/>
                </a:solidFill>
                <a:cs typeface="Calibri"/>
              </a:rPr>
              <a:t>o</a:t>
            </a:r>
            <a:endParaRPr lang="en-US"/>
          </a:p>
        </p:txBody>
      </p:sp>
      <p:sp>
        <p:nvSpPr>
          <p:cNvPr id="28" name="TextBox 27">
            <a:extLst>
              <a:ext uri="{FF2B5EF4-FFF2-40B4-BE49-F238E27FC236}">
                <a16:creationId xmlns:a16="http://schemas.microsoft.com/office/drawing/2014/main" id="{E8DC684A-BB9F-A8D6-8F83-206DC2E2FB56}"/>
              </a:ext>
            </a:extLst>
          </p:cNvPr>
          <p:cNvSpPr txBox="1"/>
          <p:nvPr/>
        </p:nvSpPr>
        <p:spPr>
          <a:xfrm>
            <a:off x="9213056" y="1854994"/>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0000"/>
                </a:solidFill>
                <a:cs typeface="Calibri"/>
              </a:rPr>
              <a:t>o</a:t>
            </a:r>
            <a:endParaRPr lang="en-US"/>
          </a:p>
        </p:txBody>
      </p:sp>
      <p:sp>
        <p:nvSpPr>
          <p:cNvPr id="30" name="TextBox 29">
            <a:extLst>
              <a:ext uri="{FF2B5EF4-FFF2-40B4-BE49-F238E27FC236}">
                <a16:creationId xmlns:a16="http://schemas.microsoft.com/office/drawing/2014/main" id="{B33BDBBD-9932-8EFD-3A84-5D2F772320A8}"/>
              </a:ext>
            </a:extLst>
          </p:cNvPr>
          <p:cNvSpPr txBox="1"/>
          <p:nvPr/>
        </p:nvSpPr>
        <p:spPr>
          <a:xfrm>
            <a:off x="10082212" y="2378869"/>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538CD5"/>
                </a:solidFill>
                <a:cs typeface="Calibri"/>
              </a:rPr>
              <a:t>x</a:t>
            </a:r>
            <a:endParaRPr lang="en-US"/>
          </a:p>
        </p:txBody>
      </p:sp>
      <p:sp>
        <p:nvSpPr>
          <p:cNvPr id="31" name="TextBox 30">
            <a:extLst>
              <a:ext uri="{FF2B5EF4-FFF2-40B4-BE49-F238E27FC236}">
                <a16:creationId xmlns:a16="http://schemas.microsoft.com/office/drawing/2014/main" id="{B13A46F2-0F31-57D4-3D1D-2D3ED42683D6}"/>
              </a:ext>
            </a:extLst>
          </p:cNvPr>
          <p:cNvSpPr txBox="1"/>
          <p:nvPr/>
        </p:nvSpPr>
        <p:spPr>
          <a:xfrm>
            <a:off x="8990593" y="3174657"/>
            <a:ext cx="409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538CD5"/>
                </a:solidFill>
                <a:cs typeface="Calibri"/>
              </a:rPr>
              <a:t>x</a:t>
            </a:r>
            <a:endParaRPr lang="en-US" dirty="0"/>
          </a:p>
        </p:txBody>
      </p:sp>
      <p:sp>
        <p:nvSpPr>
          <p:cNvPr id="34" name="TextBox 33">
            <a:extLst>
              <a:ext uri="{FF2B5EF4-FFF2-40B4-BE49-F238E27FC236}">
                <a16:creationId xmlns:a16="http://schemas.microsoft.com/office/drawing/2014/main" id="{B7AA3294-D4E2-8F3D-CC24-7E0C9BECC172}"/>
              </a:ext>
            </a:extLst>
          </p:cNvPr>
          <p:cNvSpPr txBox="1"/>
          <p:nvPr/>
        </p:nvSpPr>
        <p:spPr>
          <a:xfrm>
            <a:off x="7188994" y="2438400"/>
            <a:ext cx="3976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0000"/>
                </a:solidFill>
                <a:cs typeface="Calibri"/>
              </a:rPr>
              <a:t>o</a:t>
            </a:r>
            <a:endParaRPr lang="en-US"/>
          </a:p>
        </p:txBody>
      </p:sp>
      <p:sp>
        <p:nvSpPr>
          <p:cNvPr id="4" name="Oval 3">
            <a:extLst>
              <a:ext uri="{FF2B5EF4-FFF2-40B4-BE49-F238E27FC236}">
                <a16:creationId xmlns:a16="http://schemas.microsoft.com/office/drawing/2014/main" id="{EA31EC99-A29E-C146-E9F8-C059E9B75173}"/>
              </a:ext>
            </a:extLst>
          </p:cNvPr>
          <p:cNvSpPr/>
          <p:nvPr/>
        </p:nvSpPr>
        <p:spPr>
          <a:xfrm>
            <a:off x="8782956" y="3327197"/>
            <a:ext cx="165253" cy="176270"/>
          </a:xfrm>
          <a:prstGeom prst="ellips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4491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16667E-6 4.44444E-6 L -0.05769 -0.01135 " pathEditMode="relative" rAng="0" ptsTypes="AA">
                                      <p:cBhvr>
                                        <p:cTn id="10" dur="2000" fill="hold"/>
                                        <p:tgtEl>
                                          <p:spTgt spid="15"/>
                                        </p:tgtEl>
                                        <p:attrNameLst>
                                          <p:attrName>ppt_x</p:attrName>
                                          <p:attrName>ppt_y</p:attrName>
                                        </p:attrNameLst>
                                      </p:cBhvr>
                                      <p:rCtr x="-2891" y="-57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6.25E-7 -1.11111E-6 L -0.03359 -0.01319 " pathEditMode="relative" rAng="0" ptsTypes="AA">
                                      <p:cBhvr>
                                        <p:cTn id="14" dur="2000" fill="hold"/>
                                        <p:tgtEl>
                                          <p:spTgt spid="26"/>
                                        </p:tgtEl>
                                        <p:attrNameLst>
                                          <p:attrName>ppt_x</p:attrName>
                                          <p:attrName>ppt_y</p:attrName>
                                        </p:attrNameLst>
                                      </p:cBhvr>
                                      <p:rCtr x="-1680" y="-671"/>
                                    </p:animMotion>
                                  </p:childTnLst>
                                </p:cTn>
                              </p:par>
                              <p:par>
                                <p:cTn id="15" presetID="42" presetClass="path" presetSubtype="0" accel="50000" decel="50000" fill="hold" grpId="0" nodeType="withEffect">
                                  <p:stCondLst>
                                    <p:cond delay="0"/>
                                  </p:stCondLst>
                                  <p:childTnLst>
                                    <p:animMotion origin="layout" path="M -3.54167E-6 3.33333E-6 L -0.0276 -0.02292 " pathEditMode="relative" rAng="0" ptsTypes="AA">
                                      <p:cBhvr>
                                        <p:cTn id="16" dur="2000" fill="hold"/>
                                        <p:tgtEl>
                                          <p:spTgt spid="4"/>
                                        </p:tgtEl>
                                        <p:attrNameLst>
                                          <p:attrName>ppt_x</p:attrName>
                                          <p:attrName>ppt_y</p:attrName>
                                        </p:attrNameLst>
                                      </p:cBhvr>
                                      <p:rCtr x="-1380" y="-1157"/>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3.33333E-6 4.44444E-6 L -0.0862 -0.00556 " pathEditMode="relative" rAng="0" ptsTypes="AA">
                                      <p:cBhvr>
                                        <p:cTn id="20" dur="2000" fill="hold"/>
                                        <p:tgtEl>
                                          <p:spTgt spid="31"/>
                                        </p:tgtEl>
                                        <p:attrNameLst>
                                          <p:attrName>ppt_x</p:attrName>
                                          <p:attrName>ppt_y</p:attrName>
                                        </p:attrNameLst>
                                      </p:cBhvr>
                                      <p:rCtr x="-4310" y="-278"/>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0" nodeType="clickEffect">
                                  <p:stCondLst>
                                    <p:cond delay="0"/>
                                  </p:stCondLst>
                                  <p:childTnLst>
                                    <p:animMotion origin="layout" path="M -4.16667E-7 7.40741E-7 L 0.0168 -0.0375 " pathEditMode="relative" rAng="0" ptsTypes="AA">
                                      <p:cBhvr>
                                        <p:cTn id="24" dur="2000" fill="hold"/>
                                        <p:tgtEl>
                                          <p:spTgt spid="18"/>
                                        </p:tgtEl>
                                        <p:attrNameLst>
                                          <p:attrName>ppt_x</p:attrName>
                                          <p:attrName>ppt_y</p:attrName>
                                        </p:attrNameLst>
                                      </p:cBhvr>
                                      <p:rCtr x="833" y="-1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8" grpId="0"/>
      <p:bldP spid="26" grpId="0"/>
      <p:bldP spid="31" grpId="0"/>
      <p:bldP spid="4" grpId="0" animBg="1"/>
    </p:bldLst>
  </p:timing>
  <p:extLst>
    <p:ext uri="{6950BFC3-D8DA-4A85-94F7-54DA5524770B}">
      <p188:commentRel xmlns:p188="http://schemas.microsoft.com/office/powerpoint/2018/8/main" r:id="rId4"/>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609600" y="187430"/>
            <a:ext cx="10972800" cy="1016000"/>
          </a:xfrm>
        </p:spPr>
        <p:txBody>
          <a:bodyPr>
            <a:noAutofit/>
          </a:bodyPr>
          <a:lstStyle/>
          <a:p>
            <a:pPr algn="ctr"/>
            <a:r>
              <a:rPr lang="en-US" b="1" dirty="0"/>
              <a:t>OFFSIDE PENALTY ADMINISTRATION: DEFENSE</a:t>
            </a:r>
          </a:p>
        </p:txBody>
      </p:sp>
      <p:sp>
        <p:nvSpPr>
          <p:cNvPr id="2" name="TextBox 1">
            <a:extLst>
              <a:ext uri="{FF2B5EF4-FFF2-40B4-BE49-F238E27FC236}">
                <a16:creationId xmlns:a16="http://schemas.microsoft.com/office/drawing/2014/main" id="{4667FE6D-16B4-AC27-D081-2FD99B9D9F8E}"/>
              </a:ext>
            </a:extLst>
          </p:cNvPr>
          <p:cNvSpPr txBox="1"/>
          <p:nvPr/>
        </p:nvSpPr>
        <p:spPr>
          <a:xfrm>
            <a:off x="236483" y="1459230"/>
            <a:ext cx="5602457" cy="3447098"/>
          </a:xfrm>
          <a:prstGeom prst="rect">
            <a:avLst/>
          </a:prstGeom>
          <a:noFill/>
        </p:spPr>
        <p:txBody>
          <a:bodyPr wrap="square" rtlCol="0">
            <a:spAutoFit/>
          </a:bodyPr>
          <a:lstStyle/>
          <a:p>
            <a:pPr lvl="0"/>
            <a:r>
              <a:rPr lang="en-US" sz="2800" b="1" u="sng" dirty="0"/>
              <a:t>INSIDE THE CSA, BELOW THE GLE</a:t>
            </a:r>
          </a:p>
          <a:p>
            <a:pPr lvl="0"/>
            <a:endParaRPr lang="en-US" sz="2800" b="1" u="sng" dirty="0"/>
          </a:p>
          <a:p>
            <a:pPr lvl="0"/>
            <a:r>
              <a:rPr lang="en-US" sz="2400" dirty="0"/>
              <a:t>Correct the offside</a:t>
            </a:r>
          </a:p>
          <a:p>
            <a:pPr lvl="0"/>
            <a:endParaRPr lang="en-US" sz="800" dirty="0"/>
          </a:p>
          <a:p>
            <a:pPr lvl="0"/>
            <a:r>
              <a:rPr lang="en-US" sz="2400" dirty="0"/>
              <a:t>Attack awarded free position at the </a:t>
            </a:r>
            <a:r>
              <a:rPr lang="en-US" sz="2400" b="1" u="sng" dirty="0"/>
              <a:t>nearest dot</a:t>
            </a:r>
            <a:endParaRPr lang="en-US" sz="2400" dirty="0"/>
          </a:p>
          <a:p>
            <a:pPr lvl="0"/>
            <a:endParaRPr lang="en-US" sz="800" dirty="0"/>
          </a:p>
          <a:p>
            <a:pPr lvl="0"/>
            <a:r>
              <a:rPr lang="en-US" sz="2400" dirty="0"/>
              <a:t>Closest opponent 4m behind</a:t>
            </a:r>
          </a:p>
          <a:p>
            <a:pPr lvl="0"/>
            <a:endParaRPr lang="en-US" sz="800" dirty="0">
              <a:cs typeface="Calibri"/>
            </a:endParaRPr>
          </a:p>
          <a:p>
            <a:pPr lvl="0"/>
            <a:r>
              <a:rPr lang="en-US" sz="2400" dirty="0">
                <a:cs typeface="Calibri"/>
              </a:rPr>
              <a:t>Whistle start</a:t>
            </a:r>
          </a:p>
          <a:p>
            <a:endParaRPr lang="en-US" dirty="0"/>
          </a:p>
        </p:txBody>
      </p:sp>
      <p:pic>
        <p:nvPicPr>
          <p:cNvPr id="1026" name="Picture 2" descr="No photo description available.">
            <a:extLst>
              <a:ext uri="{FF2B5EF4-FFF2-40B4-BE49-F238E27FC236}">
                <a16:creationId xmlns:a16="http://schemas.microsoft.com/office/drawing/2014/main" id="{A7FFFE34-5EA2-C7FD-DA69-2F1D546FC9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639"/>
          <a:stretch/>
        </p:blipFill>
        <p:spPr bwMode="auto">
          <a:xfrm>
            <a:off x="6257581" y="904821"/>
            <a:ext cx="5697936" cy="53987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6397AD5-2E22-1076-2C5B-7F8AE5DEDDDD}"/>
              </a:ext>
            </a:extLst>
          </p:cNvPr>
          <p:cNvSpPr/>
          <p:nvPr/>
        </p:nvSpPr>
        <p:spPr>
          <a:xfrm>
            <a:off x="711917" y="5646934"/>
            <a:ext cx="674764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Reminder: Call Time Out to administer the penalty*</a:t>
            </a:r>
          </a:p>
        </p:txBody>
      </p:sp>
    </p:spTree>
    <p:custDataLst>
      <p:tags r:id="rId1"/>
    </p:custDataLst>
    <p:extLst>
      <p:ext uri="{BB962C8B-B14F-4D97-AF65-F5344CB8AC3E}">
        <p14:creationId xmlns:p14="http://schemas.microsoft.com/office/powerpoint/2010/main" val="2598469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laying lacrosse&#10;&#10;Description automatically generated">
            <a:extLst>
              <a:ext uri="{FF2B5EF4-FFF2-40B4-BE49-F238E27FC236}">
                <a16:creationId xmlns:a16="http://schemas.microsoft.com/office/drawing/2014/main" id="{DF3746CC-281D-2F5A-7293-679001AAC7E9}"/>
              </a:ext>
            </a:extLst>
          </p:cNvPr>
          <p:cNvPicPr>
            <a:picLocks noChangeAspect="1"/>
          </p:cNvPicPr>
          <p:nvPr/>
        </p:nvPicPr>
        <p:blipFill>
          <a:blip r:embed="rId5"/>
          <a:stretch>
            <a:fillRect/>
          </a:stretch>
        </p:blipFill>
        <p:spPr>
          <a:xfrm>
            <a:off x="-2381" y="783431"/>
            <a:ext cx="7970043" cy="5291137"/>
          </a:xfrm>
          <a:prstGeom prst="rect">
            <a:avLst/>
          </a:prstGeom>
        </p:spPr>
      </p:pic>
      <p:sp>
        <p:nvSpPr>
          <p:cNvPr id="7" name="Rectangle 6">
            <a:extLst>
              <a:ext uri="{FF2B5EF4-FFF2-40B4-BE49-F238E27FC236}">
                <a16:creationId xmlns:a16="http://schemas.microsoft.com/office/drawing/2014/main" id="{16397AD5-2E22-1076-2C5B-7F8AE5DEDDDD}"/>
              </a:ext>
            </a:extLst>
          </p:cNvPr>
          <p:cNvSpPr/>
          <p:nvPr/>
        </p:nvSpPr>
        <p:spPr>
          <a:xfrm>
            <a:off x="-82359" y="5758284"/>
            <a:ext cx="674764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Reminder: Call Time Out to administer the penalty*</a:t>
            </a:r>
          </a:p>
        </p:txBody>
      </p:sp>
      <p:sp>
        <p:nvSpPr>
          <p:cNvPr id="2" name="TextBox 1">
            <a:extLst>
              <a:ext uri="{FF2B5EF4-FFF2-40B4-BE49-F238E27FC236}">
                <a16:creationId xmlns:a16="http://schemas.microsoft.com/office/drawing/2014/main" id="{4667FE6D-16B4-AC27-D081-2FD99B9D9F8E}"/>
              </a:ext>
            </a:extLst>
          </p:cNvPr>
          <p:cNvSpPr txBox="1"/>
          <p:nvPr/>
        </p:nvSpPr>
        <p:spPr>
          <a:xfrm>
            <a:off x="7110821" y="2471547"/>
            <a:ext cx="5081179" cy="3016210"/>
          </a:xfrm>
          <a:prstGeom prst="rect">
            <a:avLst/>
          </a:prstGeom>
          <a:solidFill>
            <a:schemeClr val="tx2">
              <a:lumMod val="40000"/>
              <a:lumOff val="60000"/>
            </a:schemeClr>
          </a:solidFill>
        </p:spPr>
        <p:txBody>
          <a:bodyPr wrap="square" lIns="91440" tIns="45720" rIns="91440" bIns="45720" rtlCol="0" anchor="t">
            <a:spAutoFit/>
          </a:bodyPr>
          <a:lstStyle/>
          <a:p>
            <a:pPr lvl="0"/>
            <a:r>
              <a:rPr lang="en-US" sz="2800" b="1" u="sng" dirty="0"/>
              <a:t>OUTSIDE THE CSA</a:t>
            </a:r>
          </a:p>
          <a:p>
            <a:pPr lvl="0"/>
            <a:r>
              <a:rPr lang="en-US" sz="2400" dirty="0"/>
              <a:t>Correct the offside</a:t>
            </a:r>
          </a:p>
          <a:p>
            <a:pPr lvl="0"/>
            <a:endParaRPr lang="en-US" sz="800" dirty="0"/>
          </a:p>
          <a:p>
            <a:pPr lvl="0"/>
            <a:r>
              <a:rPr lang="en-US" sz="2400" dirty="0"/>
              <a:t>Non offending team awarded free position at the </a:t>
            </a:r>
            <a:r>
              <a:rPr lang="en-US" sz="2400" b="1" u="sng" dirty="0"/>
              <a:t>spot of the ball</a:t>
            </a:r>
            <a:endParaRPr lang="en-US" sz="2400" b="1" u="sng" dirty="0">
              <a:cs typeface="Calibri"/>
            </a:endParaRPr>
          </a:p>
          <a:p>
            <a:pPr lvl="0"/>
            <a:endParaRPr lang="en-US" sz="800" dirty="0"/>
          </a:p>
          <a:p>
            <a:pPr lvl="0"/>
            <a:r>
              <a:rPr lang="en-US" sz="2400" dirty="0"/>
              <a:t>Closest opponent 4m behind</a:t>
            </a:r>
          </a:p>
          <a:p>
            <a:pPr lvl="0"/>
            <a:endParaRPr lang="en-US" sz="800" dirty="0">
              <a:cs typeface="Calibri"/>
            </a:endParaRPr>
          </a:p>
          <a:p>
            <a:pPr lvl="0"/>
            <a:r>
              <a:rPr lang="en-US" sz="2400" dirty="0">
                <a:cs typeface="Calibri"/>
              </a:rPr>
              <a:t>Whistle start</a:t>
            </a:r>
          </a:p>
          <a:p>
            <a:endParaRPr lang="en-US" dirty="0"/>
          </a:p>
        </p:txBody>
      </p:sp>
      <p:sp>
        <p:nvSpPr>
          <p:cNvPr id="9" name="Title 1"/>
          <p:cNvSpPr>
            <a:spLocks noGrp="1"/>
          </p:cNvSpPr>
          <p:nvPr>
            <p:ph type="title" idx="4294967295"/>
          </p:nvPr>
        </p:nvSpPr>
        <p:spPr>
          <a:xfrm>
            <a:off x="-238700" y="103489"/>
            <a:ext cx="12048781" cy="1016000"/>
          </a:xfrm>
        </p:spPr>
        <p:txBody>
          <a:bodyPr>
            <a:noAutofit/>
          </a:bodyPr>
          <a:lstStyle/>
          <a:p>
            <a:pPr algn="r"/>
            <a:r>
              <a:rPr lang="en-US" b="1" dirty="0"/>
              <a:t>OFFSIDE PENALTY ADMINISTRATION: OFFENSE AND DEFENSE</a:t>
            </a:r>
          </a:p>
        </p:txBody>
      </p:sp>
    </p:spTree>
    <p:custDataLst>
      <p:tags r:id="rId1"/>
    </p:custDataLst>
    <p:extLst>
      <p:ext uri="{BB962C8B-B14F-4D97-AF65-F5344CB8AC3E}">
        <p14:creationId xmlns:p14="http://schemas.microsoft.com/office/powerpoint/2010/main" val="14135005"/>
      </p:ext>
    </p:extLst>
  </p:cSld>
  <p:clrMapOvr>
    <a:masterClrMapping/>
  </p:clrMapOvr>
  <p:extLst>
    <p:ext uri="{6950BFC3-D8DA-4A85-94F7-54DA5524770B}">
      <p188:commentRel xmlns:p188="http://schemas.microsoft.com/office/powerpoint/2018/8/main" r:id="rId4"/>
    </p:ext>
  </p:extLs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L-powerpoint-template" id="{2E2E3182-7E5B-F145-80F4-A0EBFBEAB87F}" vid="{1E7F19F3-545A-D84E-8A82-9122118624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F246980BFB2340B1C845AE60DDB038" ma:contentTypeVersion="13" ma:contentTypeDescription="Create a new document." ma:contentTypeScope="" ma:versionID="eee04d08d30bc4add85e96ac386c0628">
  <xsd:schema xmlns:xsd="http://www.w3.org/2001/XMLSchema" xmlns:xs="http://www.w3.org/2001/XMLSchema" xmlns:p="http://schemas.microsoft.com/office/2006/metadata/properties" xmlns:ns2="f4bcc57d-5958-4083-8f93-a1c6c20683a6" xmlns:ns3="91965e93-ae8c-442d-9ec4-149738af66dd" targetNamespace="http://schemas.microsoft.com/office/2006/metadata/properties" ma:root="true" ma:fieldsID="7c969ba48cf397a90d71ca261daedb43" ns2:_="" ns3:_="">
    <xsd:import namespace="f4bcc57d-5958-4083-8f93-a1c6c20683a6"/>
    <xsd:import namespace="91965e93-ae8c-442d-9ec4-149738af66d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bcc57d-5958-4083-8f93-a1c6c20683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965e93-ae8c-442d-9ec4-149738af66d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1965e93-ae8c-442d-9ec4-149738af66dd">
      <UserInfo>
        <DisplayName>Manion, Ashley</DisplayName>
        <AccountId>44</AccountId>
        <AccountType/>
      </UserInfo>
      <UserInfo>
        <DisplayName>Eissele, Mark</DisplayName>
        <AccountId>86</AccountId>
        <AccountType/>
      </UserInfo>
      <UserInfo>
        <DisplayName>Spamer, Jimmy</DisplayName>
        <AccountId>28</AccountId>
        <AccountType/>
      </UserInfo>
      <UserInfo>
        <DisplayName>Shannon, Dan</DisplayName>
        <AccountId>82</AccountId>
        <AccountType/>
      </UserInfo>
      <UserInfo>
        <DisplayName>Franklin, Deborah</DisplayName>
        <AccountId>83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1DF6BE-3AA4-405B-87C1-13CF2A50DD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bcc57d-5958-4083-8f93-a1c6c20683a6"/>
    <ds:schemaRef ds:uri="91965e93-ae8c-442d-9ec4-149738af66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5E185A-0405-4A20-BECF-0E4BABEC212F}">
  <ds:schemaRefs>
    <ds:schemaRef ds:uri="http://purl.org/dc/dcmitype/"/>
    <ds:schemaRef ds:uri="http://schemas.microsoft.com/office/2006/documentManagement/types"/>
    <ds:schemaRef ds:uri="http://purl.org/dc/terms/"/>
    <ds:schemaRef ds:uri="f4bcc57d-5958-4083-8f93-a1c6c20683a6"/>
    <ds:schemaRef ds:uri="http://schemas.openxmlformats.org/package/2006/metadata/core-properties"/>
    <ds:schemaRef ds:uri="http://purl.org/dc/elements/1.1/"/>
    <ds:schemaRef ds:uri="http://schemas.microsoft.com/office/infopath/2007/PartnerControls"/>
    <ds:schemaRef ds:uri="91965e93-ae8c-442d-9ec4-149738af66dd"/>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A57BD7D-1B2A-4460-8BC7-D347C66110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6388</TotalTime>
  <Words>2595</Words>
  <Application>Microsoft Macintosh PowerPoint</Application>
  <PresentationFormat>Widescreen</PresentationFormat>
  <Paragraphs>317</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Alt Gothic Comp ATF</vt:lpstr>
      <vt:lpstr>Calibri</vt:lpstr>
      <vt:lpstr>Wingdings</vt:lpstr>
      <vt:lpstr>Purista</vt:lpstr>
      <vt:lpstr>Calibri Light</vt:lpstr>
      <vt:lpstr>Montserrat</vt:lpstr>
      <vt:lpstr>Arial</vt:lpstr>
      <vt:lpstr>Office Theme</vt:lpstr>
      <vt:lpstr>PowerPoint Presentation</vt:lpstr>
      <vt:lpstr>                                    RESTRAINING LINE</vt:lpstr>
      <vt:lpstr>PowerPoint Presentation</vt:lpstr>
      <vt:lpstr>PowerPoint Presentation</vt:lpstr>
      <vt:lpstr>WHEN TO CALL OFFSIDE FOUL</vt:lpstr>
      <vt:lpstr>PowerPoint Presentation</vt:lpstr>
      <vt:lpstr>OFFSIDE PENALTY ADMINISTRATION: DEFENSE</vt:lpstr>
      <vt:lpstr>OFFSIDE PENALTY ADMINISTRATION: DEFENSE</vt:lpstr>
      <vt:lpstr>OFFSIDE PENALTY ADMINISTRATION: OFFENSE AND DEFENSE</vt:lpstr>
      <vt:lpstr>OFFSIDE PENALTY ADMINISTRATION: OFFENSE</vt:lpstr>
      <vt:lpstr>OFFSIDE PENALTY ADMINISTRATION: OFFENSE</vt:lpstr>
      <vt:lpstr>PowerPoint Presentation</vt:lpstr>
      <vt:lpstr>PowerPoint Presentation</vt:lpstr>
      <vt:lpstr>Held Whistle on Defense with Additional Fouls</vt:lpstr>
      <vt:lpstr>HELD WHISTLE ON DEFENSE WITH ADDITIONAL DEFENSE FOUL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March, Alyssa</dc:creator>
  <cp:lastModifiedBy>Brush, Liz</cp:lastModifiedBy>
  <cp:revision>285</cp:revision>
  <dcterms:created xsi:type="dcterms:W3CDTF">2021-08-11T16:38:25Z</dcterms:created>
  <dcterms:modified xsi:type="dcterms:W3CDTF">2024-01-08T16:55:29Z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0x0101004FF246980BFB2340B1C845AE60DDB038</vt:lpwstr>
  </property>
</Properties>
</file>