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handoutMasterIdLst>
    <p:handoutMasterId r:id="rId32"/>
  </p:handoutMasterIdLst>
  <p:sldIdLst>
    <p:sldId id="433" r:id="rId5"/>
    <p:sldId id="389" r:id="rId6"/>
    <p:sldId id="413" r:id="rId7"/>
    <p:sldId id="414" r:id="rId8"/>
    <p:sldId id="415" r:id="rId9"/>
    <p:sldId id="411" r:id="rId10"/>
    <p:sldId id="412" r:id="rId11"/>
    <p:sldId id="417" r:id="rId12"/>
    <p:sldId id="418" r:id="rId13"/>
    <p:sldId id="424" r:id="rId14"/>
    <p:sldId id="349" r:id="rId15"/>
    <p:sldId id="425" r:id="rId16"/>
    <p:sldId id="350" r:id="rId17"/>
    <p:sldId id="426" r:id="rId18"/>
    <p:sldId id="427" r:id="rId19"/>
    <p:sldId id="309" r:id="rId20"/>
    <p:sldId id="419" r:id="rId21"/>
    <p:sldId id="422" r:id="rId22"/>
    <p:sldId id="423" r:id="rId23"/>
    <p:sldId id="429" r:id="rId24"/>
    <p:sldId id="430" r:id="rId25"/>
    <p:sldId id="374" r:id="rId26"/>
    <p:sldId id="431" r:id="rId27"/>
    <p:sldId id="381" r:id="rId28"/>
    <p:sldId id="432" r:id="rId29"/>
    <p:sldId id="385" r:id="rId30"/>
  </p:sldIdLst>
  <p:sldSz cx="12192000" cy="6858000"/>
  <p:notesSz cx="6858000" cy="9144000"/>
  <p:embeddedFontLst>
    <p:embeddedFont>
      <p:font typeface="Alt Gothic Comp ATF" panose="020B0608040502040204" pitchFamily="34" charset="77"/>
      <p:regular r:id="rId33"/>
      <p:bold r:id="rId34"/>
    </p:embeddedFont>
    <p:embeddedFont>
      <p:font typeface="Helvetica" pitchFamily="2" charset="0"/>
      <p:regular r:id="rId35"/>
      <p:bold r:id="rId36"/>
      <p:italic r:id="rId37"/>
      <p:boldItalic r:id="rId38"/>
    </p:embeddedFont>
    <p:embeddedFont>
      <p:font typeface="Montserrat" pitchFamily="2" charset="77"/>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FF00"/>
    <a:srgbClr val="97999B"/>
    <a:srgbClr val="C8102E"/>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2B8F2-0253-654C-9190-A9A385F34CFC}" v="20" dt="2025-10-07T17:47:50.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0"/>
    <p:restoredTop sz="80510" autoAdjust="0"/>
  </p:normalViewPr>
  <p:slideViewPr>
    <p:cSldViewPr snapToGrid="0" snapToObjects="1">
      <p:cViewPr varScale="1">
        <p:scale>
          <a:sx n="156" d="100"/>
          <a:sy n="156" d="100"/>
        </p:scale>
        <p:origin x="1448" y="17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2</a:t>
            </a:fld>
            <a:endParaRPr lang="en-US"/>
          </a:p>
        </p:txBody>
      </p:sp>
    </p:spTree>
    <p:extLst>
      <p:ext uri="{BB962C8B-B14F-4D97-AF65-F5344CB8AC3E}">
        <p14:creationId xmlns:p14="http://schemas.microsoft.com/office/powerpoint/2010/main" val="146774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11</a:t>
            </a:r>
          </a:p>
          <a:p>
            <a:endParaRPr lang="en-US" dirty="0"/>
          </a:p>
        </p:txBody>
      </p:sp>
      <p:sp>
        <p:nvSpPr>
          <p:cNvPr id="4" name="Slide Number Placeholder 3"/>
          <p:cNvSpPr>
            <a:spLocks noGrp="1"/>
          </p:cNvSpPr>
          <p:nvPr>
            <p:ph type="sldNum" sz="quarter" idx="10"/>
          </p:nvPr>
        </p:nvSpPr>
        <p:spPr/>
        <p:txBody>
          <a:bodyPr/>
          <a:lstStyle/>
          <a:p>
            <a:fld id="{CC70BE01-A9B6-4A37-9B6B-81FD3E912D84}" type="slidenum">
              <a:rPr lang="en-US" smtClean="0"/>
              <a:t>16</a:t>
            </a:fld>
            <a:endParaRPr lang="en-US"/>
          </a:p>
        </p:txBody>
      </p:sp>
    </p:spTree>
    <p:extLst>
      <p:ext uri="{BB962C8B-B14F-4D97-AF65-F5344CB8AC3E}">
        <p14:creationId xmlns:p14="http://schemas.microsoft.com/office/powerpoint/2010/main" val="264980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a:t>
            </a:r>
            <a:r>
              <a:rPr lang="en-US" b="0" i="1"/>
              <a:t>start animation</a:t>
            </a:r>
            <a:endParaRPr lang="en-US" b="0" i="1" dirty="0"/>
          </a:p>
          <a:p>
            <a:endParaRPr lang="en-US" b="1" i="1" dirty="0"/>
          </a:p>
          <a:p>
            <a:r>
              <a:rPr lang="en-US" dirty="0"/>
              <a:t>Discuss all the major parts of the definition.</a:t>
            </a:r>
          </a:p>
          <a:p>
            <a:r>
              <a:rPr lang="en-US" dirty="0"/>
              <a:t>Relate the ‘held whistle’ to the advantage arm on a midfield ‘held’. Is it the same</a:t>
            </a:r>
          </a:p>
          <a:p>
            <a:endParaRPr lang="en-US" dirty="0"/>
          </a:p>
          <a:p>
            <a:r>
              <a:rPr lang="en-US" dirty="0"/>
              <a:t>Discussion on the “scoring Play” . What is it?</a:t>
            </a:r>
          </a:p>
          <a:p>
            <a:endParaRPr lang="en-US" dirty="0"/>
          </a:p>
          <a:p>
            <a:r>
              <a:rPr lang="en-US" dirty="0"/>
              <a:t>And emphasize, that the Major foul </a:t>
            </a:r>
            <a:r>
              <a:rPr lang="en-US" i="1" dirty="0"/>
              <a:t>need not be on the attacker with the ball </a:t>
            </a:r>
            <a:r>
              <a:rPr lang="en-US" dirty="0"/>
              <a:t>but any major</a:t>
            </a:r>
            <a:r>
              <a:rPr lang="en-US" baseline="0" dirty="0"/>
              <a:t> foul on </a:t>
            </a:r>
            <a:r>
              <a:rPr lang="en-US" i="1" baseline="0" dirty="0"/>
              <a:t>any attacking player </a:t>
            </a:r>
            <a:r>
              <a:rPr lang="en-US" baseline="0" dirty="0"/>
              <a:t>on this scoring play.</a:t>
            </a:r>
          </a:p>
          <a:p>
            <a:r>
              <a:rPr lang="en-US" baseline="0" dirty="0"/>
              <a:t>Could the flag be raised by the Trail official?  In what scenarios could the Trail raise the flag (to demonstrate a held whistle on a foul the trail sees </a:t>
            </a:r>
            <a:r>
              <a:rPr lang="en-US" u="sng" baseline="0" dirty="0"/>
              <a:t>off-bal</a:t>
            </a:r>
            <a:r>
              <a:rPr lang="en-US" baseline="0" dirty="0"/>
              <a:t>l?)</a:t>
            </a:r>
            <a:endParaRPr lang="en-US" dirty="0"/>
          </a:p>
        </p:txBody>
      </p:sp>
      <p:sp>
        <p:nvSpPr>
          <p:cNvPr id="4" name="Slide Number Placeholder 3"/>
          <p:cNvSpPr>
            <a:spLocks noGrp="1"/>
          </p:cNvSpPr>
          <p:nvPr>
            <p:ph type="sldNum" sz="quarter" idx="10"/>
          </p:nvPr>
        </p:nvSpPr>
        <p:spPr/>
        <p:txBody>
          <a:bodyPr/>
          <a:lstStyle/>
          <a:p>
            <a:fld id="{CC70BE01-A9B6-4A37-9B6B-81FD3E912D84}" type="slidenum">
              <a:rPr lang="en-US" smtClean="0"/>
              <a:t>17</a:t>
            </a:fld>
            <a:endParaRPr lang="en-US"/>
          </a:p>
        </p:txBody>
      </p:sp>
    </p:spTree>
    <p:extLst>
      <p:ext uri="{BB962C8B-B14F-4D97-AF65-F5344CB8AC3E}">
        <p14:creationId xmlns:p14="http://schemas.microsoft.com/office/powerpoint/2010/main" val="231820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start animation</a:t>
            </a:r>
            <a:endParaRPr lang="en-US" b="1" i="1" dirty="0"/>
          </a:p>
          <a:p>
            <a:endParaRPr lang="en-US" dirty="0"/>
          </a:p>
          <a:p>
            <a:r>
              <a:rPr lang="en-US" dirty="0"/>
              <a:t>Officials must call a time out for an offside foul.</a:t>
            </a:r>
          </a:p>
          <a:p>
            <a:r>
              <a:rPr lang="en-US" dirty="0"/>
              <a:t>ALWAYS</a:t>
            </a:r>
            <a:r>
              <a:rPr lang="en-US" baseline="0" dirty="0"/>
              <a:t> correct the offside </a:t>
            </a:r>
            <a:r>
              <a:rPr lang="en-US" b="1" baseline="0" dirty="0"/>
              <a:t>first</a:t>
            </a:r>
          </a:p>
          <a:p>
            <a:r>
              <a:rPr lang="en-US" b="0" baseline="0" dirty="0"/>
              <a:t>T</a:t>
            </a:r>
            <a:r>
              <a:rPr lang="en-US" baseline="0" dirty="0"/>
              <a:t>hen move to B.O.O: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buFont typeface="Arial" pitchFamily="34" charset="0"/>
              <a:buChar char="•"/>
            </a:pPr>
            <a:r>
              <a:rPr lang="en-US" baseline="0" dirty="0"/>
              <a:t> Ball</a:t>
            </a:r>
          </a:p>
          <a:p>
            <a:pPr>
              <a:buFont typeface="Arial" pitchFamily="34" charset="0"/>
              <a:buChar char="•"/>
            </a:pPr>
            <a:r>
              <a:rPr lang="en-US" baseline="0" dirty="0"/>
              <a:t> Offender</a:t>
            </a:r>
          </a:p>
          <a:p>
            <a:pPr>
              <a:buFont typeface="Arial" pitchFamily="34" charset="0"/>
              <a:buChar char="•"/>
            </a:pPr>
            <a:r>
              <a:rPr lang="en-US" baseline="0" dirty="0"/>
              <a:t> Others</a:t>
            </a:r>
          </a:p>
          <a:p>
            <a:pPr>
              <a:buFont typeface="Arial" pitchFamily="34" charset="0"/>
              <a:buNone/>
            </a:pPr>
            <a:r>
              <a:rPr lang="en-US" baseline="0" dirty="0"/>
              <a:t>This penalty administration works whether the foul is by the attack, the defense, or even offsetting.</a:t>
            </a:r>
          </a:p>
          <a:p>
            <a:pPr>
              <a:buFont typeface="Arial" pitchFamily="34" charset="0"/>
              <a:buNone/>
            </a:pP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1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Offside Penalty Administration </a:t>
            </a:r>
            <a:r>
              <a:rPr lang="en-US" b="1" dirty="0"/>
              <a:t>(4 Clicks)</a:t>
            </a:r>
          </a:p>
          <a:p>
            <a:endParaRPr lang="en-US" dirty="0"/>
          </a:p>
          <a:p>
            <a:r>
              <a:rPr lang="en-US" b="1" dirty="0"/>
              <a:t>(Click)</a:t>
            </a:r>
          </a:p>
          <a:p>
            <a:r>
              <a:rPr lang="en-US" dirty="0"/>
              <a:t>Officials must call a time out for an offside foul.</a:t>
            </a:r>
          </a:p>
          <a:p>
            <a:r>
              <a:rPr lang="en-US" b="1" dirty="0"/>
              <a:t>(Click)</a:t>
            </a:r>
          </a:p>
          <a:p>
            <a:r>
              <a:rPr lang="en-US" dirty="0"/>
              <a:t>ALWAYS</a:t>
            </a:r>
            <a:r>
              <a:rPr lang="en-US" baseline="0" dirty="0"/>
              <a:t> correct the offside </a:t>
            </a:r>
            <a:r>
              <a:rPr lang="en-US" b="1" baseline="0" dirty="0"/>
              <a:t>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b="0" baseline="0" dirty="0"/>
              <a:t>t</a:t>
            </a:r>
            <a:r>
              <a:rPr lang="en-US" baseline="0" dirty="0"/>
              <a:t>hen move to B.O.O: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baseline="0" dirty="0"/>
          </a:p>
          <a:p>
            <a:pPr>
              <a:buFont typeface="Arial" pitchFamily="34" charset="0"/>
              <a:buChar char="•"/>
            </a:pPr>
            <a:r>
              <a:rPr lang="en-US" baseline="0" dirty="0"/>
              <a:t> Ball</a:t>
            </a:r>
          </a:p>
          <a:p>
            <a:pPr>
              <a:buFont typeface="Arial" pitchFamily="34" charset="0"/>
              <a:buChar char="•"/>
            </a:pPr>
            <a:r>
              <a:rPr lang="en-US" baseline="0" dirty="0"/>
              <a:t> Offender</a:t>
            </a:r>
          </a:p>
          <a:p>
            <a:pPr>
              <a:buFont typeface="Arial" pitchFamily="34" charset="0"/>
              <a:buChar char="•"/>
            </a:pPr>
            <a:r>
              <a:rPr lang="en-US" baseline="0" dirty="0"/>
              <a:t> Others</a:t>
            </a:r>
          </a:p>
          <a:p>
            <a:pPr>
              <a:buFont typeface="Arial" pitchFamily="34" charset="0"/>
              <a:buNone/>
            </a:pPr>
            <a:r>
              <a:rPr lang="en-US" baseline="0" dirty="0"/>
              <a:t>This penalty administration works whether the foul is by the attack, the defense, or even offsetting.</a:t>
            </a:r>
          </a:p>
          <a:p>
            <a:pPr>
              <a:buFont typeface="Arial" pitchFamily="34" charset="0"/>
              <a:buNone/>
            </a:pPr>
            <a:endParaRPr lang="en-US" baseline="0" dirty="0"/>
          </a:p>
          <a:p>
            <a:r>
              <a:rPr lang="en-US" i="1" dirty="0"/>
              <a:t>What if’s…</a:t>
            </a:r>
          </a:p>
          <a:p>
            <a:r>
              <a:rPr lang="en-US" i="1" dirty="0"/>
              <a:t>-  What if attack ball carrier causes offside? (Closest defender awarded ball. Correct offside. Penalty administration at spot of foul.)</a:t>
            </a:r>
          </a:p>
          <a:p>
            <a:r>
              <a:rPr lang="en-US" i="1" dirty="0"/>
              <a:t>-  What if possession changed and goalie has the ball when attack called offside? (Inadvertent whistle)</a:t>
            </a:r>
            <a:endParaRPr lang="en-US" i="1" baseline="0" dirty="0"/>
          </a:p>
          <a:p>
            <a:pPr>
              <a:buFont typeface="Arial" pitchFamily="34" charset="0"/>
              <a:buNone/>
            </a:pPr>
            <a:endParaRPr lang="en-US" i="1" baseline="0" dirty="0"/>
          </a:p>
          <a:p>
            <a:pPr>
              <a:buFont typeface="Arial" pitchFamily="34" charset="0"/>
              <a:buNone/>
            </a:pPr>
            <a:endParaRPr lang="en-US" i="1"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92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Click to start animation</a:t>
            </a:r>
          </a:p>
          <a:p>
            <a:endParaRPr lang="en-US" b="1" baseline="0" dirty="0"/>
          </a:p>
          <a:p>
            <a:r>
              <a:rPr lang="en-US" b="0" baseline="0" dirty="0"/>
              <a:t>Official may allow a defender to go back on sides without penalty </a:t>
            </a:r>
            <a:r>
              <a:rPr lang="en-US" b="1" baseline="0" dirty="0"/>
              <a:t>IF </a:t>
            </a:r>
            <a:r>
              <a:rPr lang="en-US" b="0" baseline="0" dirty="0"/>
              <a:t>that defensive player has not impacted play/disadvantaged the attack and </a:t>
            </a:r>
            <a:r>
              <a:rPr lang="en-US" b="1" i="0" baseline="0" dirty="0"/>
              <a:t>IF</a:t>
            </a:r>
            <a:r>
              <a:rPr lang="en-US" b="0" i="0" baseline="0" dirty="0"/>
              <a:t> the defensive player is not offside for a prolonged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r>
              <a:rPr lang="en-US" sz="1200" dirty="0"/>
              <a:t>A goal scored while the defense is offside shall count and play is resumed with a draw.</a:t>
            </a:r>
          </a:p>
          <a:p>
            <a:endParaRPr lang="en-US" b="0" i="0" baseline="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1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a:p>
            <a:r>
              <a:rPr lang="en-US" b="0" i="0" baseline="0" dirty="0"/>
              <a:t>When would an official would allow a defender to move back on sides without penalty? (</a:t>
            </a:r>
            <a:r>
              <a:rPr lang="en-US" b="0" i="1" baseline="0" dirty="0"/>
              <a:t>Attack maintains ball and defender corrected it quickly and had no impact on play)</a:t>
            </a:r>
            <a:r>
              <a:rPr lang="en-US" b="0" i="0" baseline="0" dirty="0"/>
              <a:t> How would the official communicate this decision if players/coach voice dissent?</a:t>
            </a:r>
            <a:r>
              <a:rPr lang="en-US" b="0" i="1" baseline="0" dirty="0"/>
              <a:t>(Offside did not impact play.  No advantage to attack to make the call.)</a:t>
            </a:r>
            <a:endParaRPr lang="en-US" b="0" i="0" baseline="0" dirty="0"/>
          </a:p>
          <a:p>
            <a:endParaRPr lang="en-US" b="0" i="0" baseline="0" dirty="0"/>
          </a:p>
          <a:p>
            <a:r>
              <a:rPr lang="en-US" b="0" i="0" baseline="0" dirty="0"/>
              <a:t>If defense is offside and play ends with another foul by the defense:</a:t>
            </a:r>
          </a:p>
          <a:p>
            <a:r>
              <a:rPr lang="en-US" b="0" i="0" baseline="0" dirty="0"/>
              <a:t>	If foul is Inside the 8m, penalize the other foul, not the offside.</a:t>
            </a:r>
          </a:p>
          <a:p>
            <a:r>
              <a:rPr lang="en-US" b="0" i="0" baseline="0" dirty="0"/>
              <a:t>	If foul is outside the 8m but inside the 12m: penalize the other foul, not he offside.</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C60DE-402F-4FC0-89A4-2FDA4D9C0B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46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Review mechanics of penalty administration for RL</a:t>
            </a:r>
            <a:r>
              <a:rPr lang="en-US" b="0" baseline="0" dirty="0"/>
              <a:t> violation:</a:t>
            </a:r>
          </a:p>
          <a:p>
            <a:pPr>
              <a:buFontTx/>
              <a:buChar char="-"/>
            </a:pPr>
            <a:r>
              <a:rPr lang="en-US" b="0" baseline="0" dirty="0"/>
              <a:t>Outside the CSA</a:t>
            </a:r>
          </a:p>
          <a:p>
            <a:pPr>
              <a:buFontTx/>
              <a:buChar char="-"/>
            </a:pPr>
            <a:r>
              <a:rPr lang="en-US" b="0" baseline="0" dirty="0"/>
              <a:t>Inside the CSA, above the GLE</a:t>
            </a:r>
          </a:p>
          <a:p>
            <a:pPr>
              <a:buFontTx/>
              <a:buChar char="-"/>
            </a:pPr>
            <a:r>
              <a:rPr lang="en-US" b="0" baseline="0" dirty="0"/>
              <a:t>Inside the CSA, below the GLE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7C173-5C07-4F32-A276-65D311A42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62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New for 2023!</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itchFamily="2" charset="0"/>
              </a:rPr>
              <a:t>Players may not step on or over the restraining lines after the official’s hand is in contact with the sticks at the draw until the restraining line is released regardless of number of players between the restraining lines.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“gates” are closed over the restraining lines and the substitution area</a:t>
            </a:r>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6</a:t>
            </a:fld>
            <a:endParaRPr lang="en-US"/>
          </a:p>
        </p:txBody>
      </p:sp>
    </p:spTree>
    <p:extLst>
      <p:ext uri="{BB962C8B-B14F-4D97-AF65-F5344CB8AC3E}">
        <p14:creationId xmlns:p14="http://schemas.microsoft.com/office/powerpoint/2010/main" val="27111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Free position for Early Entry is at the spot of the ball at the time of the foul. Offending player moves 4m away from the free position. Self start allowed.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7</a:t>
            </a:fld>
            <a:endParaRPr lang="en-US"/>
          </a:p>
        </p:txBody>
      </p:sp>
    </p:spTree>
    <p:extLst>
      <p:ext uri="{BB962C8B-B14F-4D97-AF65-F5344CB8AC3E}">
        <p14:creationId xmlns:p14="http://schemas.microsoft.com/office/powerpoint/2010/main" val="24419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Offsetting fouls – AP at the dot</a:t>
            </a:r>
          </a:p>
        </p:txBody>
      </p:sp>
      <p:sp>
        <p:nvSpPr>
          <p:cNvPr id="4" name="Slide Number Placeholder 3"/>
          <p:cNvSpPr>
            <a:spLocks noGrp="1"/>
          </p:cNvSpPr>
          <p:nvPr>
            <p:ph type="sldNum" sz="quarter" idx="5"/>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42034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#3 set an illegal pick for Red #5. As Red#5 moves past the pick, they shoot on goal.  </a:t>
            </a:r>
          </a:p>
          <a:p>
            <a:endParaRPr lang="en-US" dirty="0"/>
          </a:p>
          <a:p>
            <a:r>
              <a:rPr lang="en-US" dirty="0"/>
              <a:t>Subsequent fouls. Penalize the most recent foul (Dangerous Shot). Free position to the goalie. Self start permitted. </a:t>
            </a:r>
          </a:p>
        </p:txBody>
      </p:sp>
      <p:sp>
        <p:nvSpPr>
          <p:cNvPr id="4" name="Slide Number Placeholder 3"/>
          <p:cNvSpPr>
            <a:spLocks noGrp="1"/>
          </p:cNvSpPr>
          <p:nvPr>
            <p:ph type="sldNum" sz="quarter" idx="5"/>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4002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Note that the player serving with the goalie does not receive a card for this foul --  only the goalie gets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11</a:t>
            </a:fld>
            <a:endParaRPr lang="en-US"/>
          </a:p>
        </p:txBody>
      </p:sp>
    </p:spTree>
    <p:extLst>
      <p:ext uri="{BB962C8B-B14F-4D97-AF65-F5344CB8AC3E}">
        <p14:creationId xmlns:p14="http://schemas.microsoft.com/office/powerpoint/2010/main" val="333307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when the coach takes</a:t>
            </a:r>
            <a:r>
              <a:rPr lang="en-US" baseline="0" dirty="0"/>
              <a:t> a player off the field, make sure there is not resulting in an offside. If it is created, then you must place another player behind the RL before you start play.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FF0000"/>
                </a:solidFill>
              </a:rPr>
              <a:t>If the goalie receives a red card:</a:t>
            </a:r>
            <a:r>
              <a:rPr lang="en-US" u="none" dirty="0"/>
              <a:t> </a:t>
            </a:r>
            <a:r>
              <a:rPr lang="en-US" dirty="0"/>
              <a:t>If there is no field player willing to put on the goalie gear and play goalkeeper, the team may play without</a:t>
            </a:r>
            <a:r>
              <a:rPr lang="en-US" baseline="0" dirty="0"/>
              <a:t> a goalkeeper.  However, NO PLAYER MAY ENTER THE GOAL CIRCLE UNTIL THE BALL HAS COME TO REST WITHIN THE GOAL CIRCLE.</a:t>
            </a:r>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13</a:t>
            </a:fld>
            <a:endParaRPr lang="en-US"/>
          </a:p>
        </p:txBody>
      </p:sp>
    </p:spTree>
    <p:extLst>
      <p:ext uri="{BB962C8B-B14F-4D97-AF65-F5344CB8AC3E}">
        <p14:creationId xmlns:p14="http://schemas.microsoft.com/office/powerpoint/2010/main" val="310135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14</a:t>
            </a:fld>
            <a:endParaRPr lang="en-US"/>
          </a:p>
        </p:txBody>
      </p:sp>
    </p:spTree>
    <p:extLst>
      <p:ext uri="{BB962C8B-B14F-4D97-AF65-F5344CB8AC3E}">
        <p14:creationId xmlns:p14="http://schemas.microsoft.com/office/powerpoint/2010/main" val="85349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316683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dirty="0"/>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oster with two women wearing helmets&#10;&#10;Description automatically generated">
            <a:extLst>
              <a:ext uri="{FF2B5EF4-FFF2-40B4-BE49-F238E27FC236}">
                <a16:creationId xmlns:a16="http://schemas.microsoft.com/office/drawing/2014/main" id="{2AE2D758-BCE7-818B-54BC-52D570BB49C4}"/>
              </a:ext>
            </a:extLst>
          </p:cNvPr>
          <p:cNvPicPr>
            <a:picLocks noChangeAspect="1"/>
          </p:cNvPicPr>
          <p:nvPr/>
        </p:nvPicPr>
        <p:blipFill>
          <a:blip r:embed="rId2"/>
          <a:srcRect r="444"/>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8936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356946" y="2248537"/>
            <a:ext cx="9478108" cy="523220"/>
          </a:xfrm>
          <a:prstGeom prst="rect">
            <a:avLst/>
          </a:prstGeom>
          <a:noFill/>
        </p:spPr>
        <p:txBody>
          <a:bodyPr wrap="square" rtlCol="0">
            <a:spAutoFit/>
          </a:bodyPr>
          <a:lstStyle/>
          <a:p>
            <a:r>
              <a:rPr lang="en-US" sz="2800" dirty="0">
                <a:solidFill>
                  <a:srgbClr val="00205B"/>
                </a:solidFill>
              </a:rPr>
              <a:t>Q. Blue Goalie commits Slash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97343" y="3167390"/>
            <a:ext cx="8978082" cy="523220"/>
          </a:xfrm>
          <a:prstGeom prst="rect">
            <a:avLst/>
          </a:prstGeom>
          <a:noFill/>
        </p:spPr>
        <p:txBody>
          <a:bodyPr wrap="square" rtlCol="0">
            <a:spAutoFit/>
          </a:bodyPr>
          <a:lstStyle/>
          <a:p>
            <a:pPr marL="514350" indent="-514350">
              <a:buAutoNum type="alphaUcPeriod"/>
            </a:pPr>
            <a:r>
              <a:rPr lang="en-US" sz="2800" dirty="0">
                <a:solidFill>
                  <a:srgbClr val="00205B"/>
                </a:solidFill>
              </a:rPr>
              <a:t>Is there a Second Dressed Goalie?</a:t>
            </a:r>
          </a:p>
        </p:txBody>
      </p:sp>
      <p:sp>
        <p:nvSpPr>
          <p:cNvPr id="8" name="TextBox 7">
            <a:extLst>
              <a:ext uri="{FF2B5EF4-FFF2-40B4-BE49-F238E27FC236}">
                <a16:creationId xmlns:a16="http://schemas.microsoft.com/office/drawing/2014/main" id="{B5B196CA-7374-A162-325C-E2E4C3F436FE}"/>
              </a:ext>
            </a:extLst>
          </p:cNvPr>
          <p:cNvSpPr txBox="1"/>
          <p:nvPr/>
        </p:nvSpPr>
        <p:spPr>
          <a:xfrm>
            <a:off x="1997343" y="4086243"/>
            <a:ext cx="8978082" cy="523220"/>
          </a:xfrm>
          <a:prstGeom prst="rect">
            <a:avLst/>
          </a:prstGeom>
          <a:noFill/>
        </p:spPr>
        <p:txBody>
          <a:bodyPr wrap="square" rtlCol="0">
            <a:spAutoFit/>
          </a:bodyPr>
          <a:lstStyle/>
          <a:p>
            <a:r>
              <a:rPr lang="en-US" sz="2800" dirty="0"/>
              <a:t>	</a:t>
            </a:r>
            <a:r>
              <a:rPr lang="en-US" sz="2800" dirty="0">
                <a:solidFill>
                  <a:srgbClr val="00205B"/>
                </a:solidFill>
              </a:rPr>
              <a:t>If YES…</a:t>
            </a:r>
          </a:p>
        </p:txBody>
      </p:sp>
    </p:spTree>
    <p:extLst>
      <p:ext uri="{BB962C8B-B14F-4D97-AF65-F5344CB8AC3E}">
        <p14:creationId xmlns:p14="http://schemas.microsoft.com/office/powerpoint/2010/main" val="205005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4D69E8-C568-6048-BD26-3AF81A13793F}"/>
              </a:ext>
            </a:extLst>
          </p:cNvPr>
          <p:cNvSpPr txBox="1"/>
          <p:nvPr/>
        </p:nvSpPr>
        <p:spPr>
          <a:xfrm>
            <a:off x="554943" y="2036897"/>
            <a:ext cx="6502400" cy="3416320"/>
          </a:xfrm>
          <a:prstGeom prst="rect">
            <a:avLst/>
          </a:prstGeom>
          <a:noFill/>
        </p:spPr>
        <p:txBody>
          <a:bodyPr wrap="square" rtlCol="0">
            <a:spAutoFit/>
          </a:bodyPr>
          <a:lstStyle/>
          <a:p>
            <a:r>
              <a:rPr lang="en-US" sz="2400" dirty="0">
                <a:solidFill>
                  <a:srgbClr val="00205B"/>
                </a:solidFill>
              </a:rPr>
              <a:t>The 2nd dressed goalie must enter the game </a:t>
            </a:r>
          </a:p>
          <a:p>
            <a:endParaRPr lang="en-US" sz="2400" dirty="0">
              <a:solidFill>
                <a:srgbClr val="00205B"/>
              </a:solidFill>
            </a:endParaRPr>
          </a:p>
          <a:p>
            <a:r>
              <a:rPr lang="en-US" sz="2400" dirty="0">
                <a:solidFill>
                  <a:srgbClr val="00205B"/>
                </a:solidFill>
              </a:rPr>
              <a:t>Carded goalie serves two minutes (yellow) or four minutes (red) in penalty area</a:t>
            </a:r>
          </a:p>
          <a:p>
            <a:endParaRPr lang="en-US" sz="2400" dirty="0">
              <a:solidFill>
                <a:srgbClr val="00205B"/>
              </a:solidFill>
            </a:endParaRPr>
          </a:p>
          <a:p>
            <a:r>
              <a:rPr lang="en-US" sz="2400" dirty="0">
                <a:solidFill>
                  <a:srgbClr val="00205B"/>
                </a:solidFill>
              </a:rPr>
              <a:t>Coach selects a field player who a serves with the goalie in the penalty area.</a:t>
            </a:r>
          </a:p>
          <a:p>
            <a:endParaRPr lang="en-US" sz="2400" dirty="0">
              <a:solidFill>
                <a:srgbClr val="00205B"/>
              </a:solidFill>
            </a:endParaRPr>
          </a:p>
          <a:p>
            <a:r>
              <a:rPr lang="en-US" sz="2400" dirty="0">
                <a:solidFill>
                  <a:srgbClr val="00205B"/>
                </a:solidFill>
              </a:rPr>
              <a:t>Team plays short ONE player during the penalty.</a:t>
            </a:r>
          </a:p>
        </p:txBody>
      </p:sp>
      <p:pic>
        <p:nvPicPr>
          <p:cNvPr id="6146" name="Picture 2" descr="Image result for girls lacrosse player line ups"/>
          <p:cNvPicPr>
            <a:picLocks noGrp="1" noChangeAspect="1" noChangeArrowheads="1"/>
          </p:cNvPicPr>
          <p:nvPr>
            <p:ph sz="half" idx="4294967295"/>
          </p:nvPr>
        </p:nvPicPr>
        <p:blipFill rotWithShape="1">
          <a:blip r:embed="rId4">
            <a:extLst>
              <a:ext uri="{28A0092B-C50C-407E-A947-70E740481C1C}">
                <a14:useLocalDpi xmlns:a14="http://schemas.microsoft.com/office/drawing/2010/main" val="0"/>
              </a:ext>
            </a:extLst>
          </a:blip>
          <a:stretch/>
        </p:blipFill>
        <p:spPr bwMode="auto">
          <a:xfrm>
            <a:off x="7315200" y="2027238"/>
            <a:ext cx="4876800" cy="3163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 6"/>
          <p:cNvSpPr/>
          <p:nvPr/>
        </p:nvSpPr>
        <p:spPr>
          <a:xfrm>
            <a:off x="9689296" y="2495656"/>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7905519" y="2495656"/>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775504" y="1138539"/>
            <a:ext cx="8754026" cy="584775"/>
          </a:xfrm>
          <a:prstGeom prst="rect">
            <a:avLst/>
          </a:prstGeom>
          <a:noFill/>
        </p:spPr>
        <p:txBody>
          <a:bodyPr wrap="square" rtlCol="0">
            <a:spAutoFit/>
          </a:bodyPr>
          <a:lstStyle/>
          <a:p>
            <a:r>
              <a:rPr lang="en-US" sz="3200" i="1" dirty="0">
                <a:solidFill>
                  <a:srgbClr val="00205B"/>
                </a:solidFill>
                <a:latin typeface="Helvetica" panose="020B0604020202020204" pitchFamily="34" charset="0"/>
                <a:cs typeface="Helvetica" panose="020B0604020202020204" pitchFamily="34" charset="0"/>
              </a:rPr>
              <a:t>When there IS a second dressed goalie…</a:t>
            </a:r>
          </a:p>
        </p:txBody>
      </p:sp>
      <p:sp>
        <p:nvSpPr>
          <p:cNvPr id="8" name="TextBox 7">
            <a:extLst>
              <a:ext uri="{FF2B5EF4-FFF2-40B4-BE49-F238E27FC236}">
                <a16:creationId xmlns:a16="http://schemas.microsoft.com/office/drawing/2014/main" id="{230FC960-C93B-9F4A-B9FD-60447BF20DBA}"/>
              </a:ext>
            </a:extLst>
          </p:cNvPr>
          <p:cNvSpPr txBox="1"/>
          <p:nvPr/>
        </p:nvSpPr>
        <p:spPr>
          <a:xfrm>
            <a:off x="371959" y="272365"/>
            <a:ext cx="77336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Handling Goalkeeper Penalties</a:t>
            </a:r>
          </a:p>
        </p:txBody>
      </p:sp>
      <p:sp>
        <p:nvSpPr>
          <p:cNvPr id="2" name="TextBox 1">
            <a:extLst>
              <a:ext uri="{FF2B5EF4-FFF2-40B4-BE49-F238E27FC236}">
                <a16:creationId xmlns:a16="http://schemas.microsoft.com/office/drawing/2014/main" id="{DCB3B417-AB8E-E84A-EFFE-9163E2E93290}"/>
              </a:ext>
            </a:extLst>
          </p:cNvPr>
          <p:cNvSpPr txBox="1"/>
          <p:nvPr/>
        </p:nvSpPr>
        <p:spPr>
          <a:xfrm>
            <a:off x="554943" y="5698744"/>
            <a:ext cx="8886093" cy="738664"/>
          </a:xfrm>
          <a:prstGeom prst="rect">
            <a:avLst/>
          </a:prstGeom>
          <a:noFill/>
        </p:spPr>
        <p:txBody>
          <a:bodyPr wrap="square" rtlCol="0">
            <a:spAutoFit/>
          </a:bodyPr>
          <a:lstStyle/>
          <a:p>
            <a:r>
              <a:rPr lang="en-US" sz="2400" dirty="0">
                <a:solidFill>
                  <a:srgbClr val="00205B"/>
                </a:solidFill>
              </a:rPr>
              <a:t>Substitute Goalie goes behind free position. </a:t>
            </a:r>
            <a:r>
              <a:rPr lang="en-US" sz="2400" b="1" u="sng" dirty="0">
                <a:solidFill>
                  <a:srgbClr val="00205B"/>
                </a:solidFill>
              </a:rPr>
              <a:t>Open net.</a:t>
            </a:r>
          </a:p>
          <a:p>
            <a:endParaRPr lang="en-US" dirty="0"/>
          </a:p>
        </p:txBody>
      </p:sp>
    </p:spTree>
    <p:custDataLst>
      <p:tags r:id="rId1"/>
    </p:custDataLst>
    <p:extLst>
      <p:ext uri="{BB962C8B-B14F-4D97-AF65-F5344CB8AC3E}">
        <p14:creationId xmlns:p14="http://schemas.microsoft.com/office/powerpoint/2010/main" val="415500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356946" y="2248537"/>
            <a:ext cx="9478108" cy="523220"/>
          </a:xfrm>
          <a:prstGeom prst="rect">
            <a:avLst/>
          </a:prstGeom>
          <a:noFill/>
        </p:spPr>
        <p:txBody>
          <a:bodyPr wrap="square" rtlCol="0">
            <a:spAutoFit/>
          </a:bodyPr>
          <a:lstStyle/>
          <a:p>
            <a:r>
              <a:rPr lang="en-US" sz="2800" dirty="0">
                <a:solidFill>
                  <a:srgbClr val="00205B"/>
                </a:solidFill>
              </a:rPr>
              <a:t>Q. Blue Goalie commits Slash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97343" y="3167390"/>
            <a:ext cx="8978082" cy="523220"/>
          </a:xfrm>
          <a:prstGeom prst="rect">
            <a:avLst/>
          </a:prstGeom>
          <a:noFill/>
        </p:spPr>
        <p:txBody>
          <a:bodyPr wrap="square" rtlCol="0">
            <a:spAutoFit/>
          </a:bodyPr>
          <a:lstStyle/>
          <a:p>
            <a:pPr marL="514350" indent="-514350">
              <a:buAutoNum type="alphaUcPeriod"/>
            </a:pPr>
            <a:r>
              <a:rPr lang="en-US" sz="2800" dirty="0">
                <a:solidFill>
                  <a:srgbClr val="00205B"/>
                </a:solidFill>
              </a:rPr>
              <a:t>Is there a Second Dressed Goalie?</a:t>
            </a:r>
          </a:p>
        </p:txBody>
      </p:sp>
      <p:sp>
        <p:nvSpPr>
          <p:cNvPr id="8" name="TextBox 7">
            <a:extLst>
              <a:ext uri="{FF2B5EF4-FFF2-40B4-BE49-F238E27FC236}">
                <a16:creationId xmlns:a16="http://schemas.microsoft.com/office/drawing/2014/main" id="{B5B196CA-7374-A162-325C-E2E4C3F436FE}"/>
              </a:ext>
            </a:extLst>
          </p:cNvPr>
          <p:cNvSpPr txBox="1"/>
          <p:nvPr/>
        </p:nvSpPr>
        <p:spPr>
          <a:xfrm>
            <a:off x="1997343" y="4086243"/>
            <a:ext cx="8978082" cy="523220"/>
          </a:xfrm>
          <a:prstGeom prst="rect">
            <a:avLst/>
          </a:prstGeom>
          <a:noFill/>
        </p:spPr>
        <p:txBody>
          <a:bodyPr wrap="square" rtlCol="0">
            <a:spAutoFit/>
          </a:bodyPr>
          <a:lstStyle/>
          <a:p>
            <a:r>
              <a:rPr lang="en-US" sz="2800" dirty="0"/>
              <a:t>	</a:t>
            </a:r>
            <a:r>
              <a:rPr lang="en-US" sz="2800" dirty="0">
                <a:solidFill>
                  <a:srgbClr val="00205B"/>
                </a:solidFill>
              </a:rPr>
              <a:t>If NO…</a:t>
            </a:r>
          </a:p>
        </p:txBody>
      </p:sp>
    </p:spTree>
    <p:extLst>
      <p:ext uri="{BB962C8B-B14F-4D97-AF65-F5344CB8AC3E}">
        <p14:creationId xmlns:p14="http://schemas.microsoft.com/office/powerpoint/2010/main" val="189693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39266" y="1790000"/>
            <a:ext cx="5956734" cy="4564534"/>
          </a:xfrm>
        </p:spPr>
        <p:txBody>
          <a:bodyPr>
            <a:noAutofit/>
          </a:bodyPr>
          <a:lstStyle/>
          <a:p>
            <a:pPr marL="152385" indent="0">
              <a:buNone/>
            </a:pPr>
            <a:r>
              <a:rPr lang="en-US" sz="2400" dirty="0">
                <a:solidFill>
                  <a:srgbClr val="00205B"/>
                </a:solidFill>
              </a:rPr>
              <a:t>Goalie may stay in the game for the first yellow card infringement.</a:t>
            </a:r>
          </a:p>
          <a:p>
            <a:pPr marL="152385" indent="0">
              <a:buNone/>
            </a:pPr>
            <a:endParaRPr lang="en-US" sz="2400" dirty="0">
              <a:solidFill>
                <a:srgbClr val="00205B"/>
              </a:solidFill>
            </a:endParaRPr>
          </a:p>
          <a:p>
            <a:pPr marL="152385" indent="0">
              <a:buNone/>
            </a:pPr>
            <a:r>
              <a:rPr lang="en-US" sz="2400" dirty="0">
                <a:solidFill>
                  <a:srgbClr val="00205B"/>
                </a:solidFill>
              </a:rPr>
              <a:t>Coach selects a field player who serves the goalie’s penalty in the penalty area</a:t>
            </a:r>
          </a:p>
          <a:p>
            <a:pPr marL="152385" indent="0">
              <a:buNone/>
            </a:pPr>
            <a:endParaRPr lang="en-US" sz="2400" dirty="0">
              <a:solidFill>
                <a:srgbClr val="00205B"/>
              </a:solidFill>
            </a:endParaRPr>
          </a:p>
          <a:p>
            <a:pPr marL="152385" indent="0">
              <a:buNone/>
            </a:pPr>
            <a:r>
              <a:rPr lang="en-US" sz="2400" dirty="0">
                <a:solidFill>
                  <a:srgbClr val="00205B"/>
                </a:solidFill>
              </a:rPr>
              <a:t>Team plays short for two minutes (yellow) or four minutes (red)</a:t>
            </a:r>
          </a:p>
          <a:p>
            <a:pPr marL="152385" indent="0">
              <a:buNone/>
            </a:pPr>
            <a:endParaRPr lang="en-US" sz="2400" dirty="0">
              <a:solidFill>
                <a:srgbClr val="00205B"/>
              </a:solidFill>
            </a:endParaRPr>
          </a:p>
          <a:p>
            <a:pPr marL="152385" indent="0">
              <a:buNone/>
            </a:pPr>
            <a:r>
              <a:rPr lang="en-US" sz="2400" dirty="0">
                <a:solidFill>
                  <a:srgbClr val="00205B"/>
                </a:solidFill>
              </a:rPr>
              <a:t>A field player may become the substitute goalie</a:t>
            </a:r>
          </a:p>
        </p:txBody>
      </p:sp>
      <p:pic>
        <p:nvPicPr>
          <p:cNvPr id="7170" name="Picture 2" descr="Image result for girls lacrosse player line ups"/>
          <p:cNvPicPr>
            <a:picLocks noChangeAspect="1" noChangeArrowheads="1"/>
          </p:cNvPicPr>
          <p:nvPr/>
        </p:nvPicPr>
        <p:blipFill rotWithShape="1">
          <a:blip r:embed="rId4">
            <a:extLst>
              <a:ext uri="{28A0092B-C50C-407E-A947-70E740481C1C}">
                <a14:useLocalDpi xmlns:a14="http://schemas.microsoft.com/office/drawing/2010/main" val="0"/>
              </a:ext>
            </a:extLst>
          </a:blip>
          <a:srcRect l="55021" t="34549" r="1302" b="27430"/>
          <a:stretch/>
        </p:blipFill>
        <p:spPr bwMode="auto">
          <a:xfrm>
            <a:off x="6096000" y="1952546"/>
            <a:ext cx="5384800" cy="351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10077342" y="2173234"/>
            <a:ext cx="711200" cy="142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371959" y="1046975"/>
            <a:ext cx="9035732" cy="584775"/>
          </a:xfrm>
          <a:prstGeom prst="rect">
            <a:avLst/>
          </a:prstGeom>
          <a:noFill/>
        </p:spPr>
        <p:txBody>
          <a:bodyPr wrap="square" rtlCol="0">
            <a:spAutoFit/>
          </a:bodyPr>
          <a:lstStyle/>
          <a:p>
            <a:r>
              <a:rPr lang="en-US" sz="3200" i="1" dirty="0">
                <a:solidFill>
                  <a:srgbClr val="00205B"/>
                </a:solidFill>
                <a:latin typeface="Helvetica" panose="020B0604020202020204" pitchFamily="34" charset="0"/>
                <a:cs typeface="Helvetica" panose="020B0604020202020204" pitchFamily="34" charset="0"/>
              </a:rPr>
              <a:t>When there is only ONE dressed goalkeeper…</a:t>
            </a:r>
          </a:p>
        </p:txBody>
      </p:sp>
      <p:sp>
        <p:nvSpPr>
          <p:cNvPr id="7" name="TextBox 6">
            <a:extLst>
              <a:ext uri="{FF2B5EF4-FFF2-40B4-BE49-F238E27FC236}">
                <a16:creationId xmlns:a16="http://schemas.microsoft.com/office/drawing/2014/main" id="{D45AE8A8-B8D4-9B40-846F-3D30E92A49A8}"/>
              </a:ext>
            </a:extLst>
          </p:cNvPr>
          <p:cNvSpPr txBox="1"/>
          <p:nvPr/>
        </p:nvSpPr>
        <p:spPr>
          <a:xfrm>
            <a:off x="371959" y="272365"/>
            <a:ext cx="745468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Handling Goalkeeper Penalties</a:t>
            </a:r>
          </a:p>
        </p:txBody>
      </p:sp>
      <p:sp>
        <p:nvSpPr>
          <p:cNvPr id="2" name="TextBox 1">
            <a:extLst>
              <a:ext uri="{FF2B5EF4-FFF2-40B4-BE49-F238E27FC236}">
                <a16:creationId xmlns:a16="http://schemas.microsoft.com/office/drawing/2014/main" id="{A83A9E23-B53E-3F2C-4626-13FB8E202AD5}"/>
              </a:ext>
            </a:extLst>
          </p:cNvPr>
          <p:cNvSpPr txBox="1"/>
          <p:nvPr/>
        </p:nvSpPr>
        <p:spPr>
          <a:xfrm>
            <a:off x="5810033" y="5999104"/>
            <a:ext cx="5956735" cy="738664"/>
          </a:xfrm>
          <a:prstGeom prst="rect">
            <a:avLst/>
          </a:prstGeom>
          <a:noFill/>
        </p:spPr>
        <p:txBody>
          <a:bodyPr wrap="square" rtlCol="0">
            <a:spAutoFit/>
          </a:bodyPr>
          <a:lstStyle/>
          <a:p>
            <a:r>
              <a:rPr lang="en-US" sz="2400" dirty="0">
                <a:solidFill>
                  <a:srgbClr val="00205B"/>
                </a:solidFill>
              </a:rPr>
              <a:t>Goalie goes behind free position. </a:t>
            </a:r>
            <a:r>
              <a:rPr lang="en-US" sz="2400" b="1" u="sng" dirty="0">
                <a:solidFill>
                  <a:srgbClr val="00205B"/>
                </a:solidFill>
              </a:rPr>
              <a:t>Open net.</a:t>
            </a:r>
          </a:p>
          <a:p>
            <a:endParaRPr lang="en-US" dirty="0"/>
          </a:p>
        </p:txBody>
      </p:sp>
    </p:spTree>
    <p:custDataLst>
      <p:tags r:id="rId1"/>
    </p:custDataLst>
    <p:extLst>
      <p:ext uri="{BB962C8B-B14F-4D97-AF65-F5344CB8AC3E}">
        <p14:creationId xmlns:p14="http://schemas.microsoft.com/office/powerpoint/2010/main" val="214711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1113692" y="2050562"/>
            <a:ext cx="9478108" cy="523220"/>
          </a:xfrm>
          <a:prstGeom prst="rect">
            <a:avLst/>
          </a:prstGeom>
          <a:noFill/>
        </p:spPr>
        <p:txBody>
          <a:bodyPr wrap="square" rtlCol="0">
            <a:spAutoFit/>
          </a:bodyPr>
          <a:lstStyle/>
          <a:p>
            <a:r>
              <a:rPr lang="en-US" sz="2800" dirty="0">
                <a:solidFill>
                  <a:srgbClr val="00205B"/>
                </a:solidFill>
              </a:rPr>
              <a:t>Q. Blue Goalie commits Crosscheck while in the goal circle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899844"/>
            <a:ext cx="8978082" cy="954107"/>
          </a:xfrm>
          <a:prstGeom prst="rect">
            <a:avLst/>
          </a:prstGeom>
          <a:noFill/>
        </p:spPr>
        <p:txBody>
          <a:bodyPr wrap="square" rtlCol="0">
            <a:spAutoFit/>
          </a:bodyPr>
          <a:lstStyle/>
          <a:p>
            <a:r>
              <a:rPr lang="en-US" sz="2800" dirty="0">
                <a:solidFill>
                  <a:srgbClr val="00205B"/>
                </a:solidFill>
              </a:rPr>
              <a:t>A. Free position at 8m hash closest to the spot of the foul. Goalie goes 4m away.</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4794305"/>
            <a:ext cx="8415043" cy="954107"/>
          </a:xfrm>
          <a:prstGeom prst="rect">
            <a:avLst/>
          </a:prstGeom>
          <a:noFill/>
        </p:spPr>
        <p:txBody>
          <a:bodyPr wrap="square" rtlCol="0">
            <a:spAutoFit/>
          </a:bodyPr>
          <a:lstStyle/>
          <a:p>
            <a:r>
              <a:rPr lang="en-US" sz="2800" dirty="0">
                <a:solidFill>
                  <a:srgbClr val="00205B"/>
                </a:solidFill>
              </a:rPr>
              <a:t>A. No goal. Illegal Procedure. Free position to Red Goalie in goal circle.</a:t>
            </a:r>
          </a:p>
        </p:txBody>
      </p:sp>
      <p:sp>
        <p:nvSpPr>
          <p:cNvPr id="6" name="TextBox 5">
            <a:extLst>
              <a:ext uri="{FF2B5EF4-FFF2-40B4-BE49-F238E27FC236}">
                <a16:creationId xmlns:a16="http://schemas.microsoft.com/office/drawing/2014/main" id="{14E35FBC-888A-3D55-11E5-84F6C8FB0A03}"/>
              </a:ext>
            </a:extLst>
          </p:cNvPr>
          <p:cNvSpPr txBox="1"/>
          <p:nvPr/>
        </p:nvSpPr>
        <p:spPr>
          <a:xfrm>
            <a:off x="1113692" y="4180014"/>
            <a:ext cx="9478108" cy="523220"/>
          </a:xfrm>
          <a:prstGeom prst="rect">
            <a:avLst/>
          </a:prstGeom>
          <a:noFill/>
        </p:spPr>
        <p:txBody>
          <a:bodyPr wrap="square" rtlCol="0">
            <a:spAutoFit/>
          </a:bodyPr>
          <a:lstStyle/>
          <a:p>
            <a:r>
              <a:rPr lang="en-US" sz="2800" dirty="0">
                <a:solidFill>
                  <a:srgbClr val="00205B"/>
                </a:solidFill>
              </a:rPr>
              <a:t>Q. Blue Goalie throws ball 70 yards and scores on Red!</a:t>
            </a:r>
          </a:p>
        </p:txBody>
      </p:sp>
    </p:spTree>
    <p:extLst>
      <p:ext uri="{BB962C8B-B14F-4D97-AF65-F5344CB8AC3E}">
        <p14:creationId xmlns:p14="http://schemas.microsoft.com/office/powerpoint/2010/main" val="307289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Major Fouls and the Goalie</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399" y="1354015"/>
            <a:ext cx="10041147" cy="523220"/>
          </a:xfrm>
          <a:prstGeom prst="rect">
            <a:avLst/>
          </a:prstGeom>
          <a:noFill/>
        </p:spPr>
        <p:txBody>
          <a:bodyPr wrap="square" rtlCol="0">
            <a:spAutoFit/>
          </a:bodyPr>
          <a:lstStyle/>
          <a:p>
            <a:r>
              <a:rPr lang="en-US" sz="2800" dirty="0">
                <a:solidFill>
                  <a:srgbClr val="00205B"/>
                </a:solidFill>
              </a:rPr>
              <a:t>Q. Blue Goalie Lines up between the restraining lines for the Draw.</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1961642"/>
            <a:ext cx="8978082" cy="523220"/>
          </a:xfrm>
          <a:prstGeom prst="rect">
            <a:avLst/>
          </a:prstGeom>
          <a:noFill/>
        </p:spPr>
        <p:txBody>
          <a:bodyPr wrap="square" rtlCol="0">
            <a:spAutoFit/>
          </a:bodyPr>
          <a:lstStyle/>
          <a:p>
            <a:r>
              <a:rPr lang="en-US" sz="2800" dirty="0">
                <a:solidFill>
                  <a:srgbClr val="00205B"/>
                </a:solidFill>
              </a:rPr>
              <a:t>A. Illegal. Major foul. Free position to Red at center.</a:t>
            </a:r>
          </a:p>
        </p:txBody>
      </p:sp>
      <p:sp>
        <p:nvSpPr>
          <p:cNvPr id="9" name="TextBox 8">
            <a:extLst>
              <a:ext uri="{FF2B5EF4-FFF2-40B4-BE49-F238E27FC236}">
                <a16:creationId xmlns:a16="http://schemas.microsoft.com/office/drawing/2014/main" id="{7E0D5435-B08A-F13D-2467-4E0987637BCD}"/>
              </a:ext>
            </a:extLst>
          </p:cNvPr>
          <p:cNvSpPr txBox="1"/>
          <p:nvPr/>
        </p:nvSpPr>
        <p:spPr>
          <a:xfrm>
            <a:off x="1977465" y="3958061"/>
            <a:ext cx="9478108" cy="523220"/>
          </a:xfrm>
          <a:prstGeom prst="rect">
            <a:avLst/>
          </a:prstGeom>
          <a:noFill/>
        </p:spPr>
        <p:txBody>
          <a:bodyPr wrap="square" rtlCol="0">
            <a:spAutoFit/>
          </a:bodyPr>
          <a:lstStyle/>
          <a:p>
            <a:r>
              <a:rPr lang="en-US" sz="2800" dirty="0">
                <a:solidFill>
                  <a:srgbClr val="00205B"/>
                </a:solidFill>
              </a:rPr>
              <a:t>A. Early Entry foul. Free position to Red at spot of the ball.</a:t>
            </a:r>
          </a:p>
        </p:txBody>
      </p:sp>
      <p:sp>
        <p:nvSpPr>
          <p:cNvPr id="6" name="TextBox 5">
            <a:extLst>
              <a:ext uri="{FF2B5EF4-FFF2-40B4-BE49-F238E27FC236}">
                <a16:creationId xmlns:a16="http://schemas.microsoft.com/office/drawing/2014/main" id="{14E35FBC-888A-3D55-11E5-84F6C8FB0A03}"/>
              </a:ext>
            </a:extLst>
          </p:cNvPr>
          <p:cNvSpPr txBox="1"/>
          <p:nvPr/>
        </p:nvSpPr>
        <p:spPr>
          <a:xfrm>
            <a:off x="914399" y="3337558"/>
            <a:ext cx="11277601" cy="523220"/>
          </a:xfrm>
          <a:prstGeom prst="rect">
            <a:avLst/>
          </a:prstGeom>
          <a:noFill/>
        </p:spPr>
        <p:txBody>
          <a:bodyPr wrap="square" rtlCol="0">
            <a:spAutoFit/>
          </a:bodyPr>
          <a:lstStyle/>
          <a:p>
            <a:r>
              <a:rPr lang="en-US" sz="2800" dirty="0">
                <a:solidFill>
                  <a:srgbClr val="00205B"/>
                </a:solidFill>
              </a:rPr>
              <a:t>Q. Blue Goalie crosses restraining line after the draw but before possession.</a:t>
            </a:r>
          </a:p>
        </p:txBody>
      </p:sp>
    </p:spTree>
    <p:extLst>
      <p:ext uri="{BB962C8B-B14F-4D97-AF65-F5344CB8AC3E}">
        <p14:creationId xmlns:p14="http://schemas.microsoft.com/office/powerpoint/2010/main" val="186438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347C9E-A163-2737-A976-D7E69FFF7C73}"/>
              </a:ext>
            </a:extLst>
          </p:cNvPr>
          <p:cNvSpPr txBox="1"/>
          <p:nvPr/>
        </p:nvSpPr>
        <p:spPr>
          <a:xfrm>
            <a:off x="578427" y="967550"/>
            <a:ext cx="11035145" cy="5478423"/>
          </a:xfrm>
          <a:prstGeom prst="rect">
            <a:avLst/>
          </a:prstGeom>
          <a:solidFill>
            <a:schemeClr val="accent1">
              <a:lumMod val="20000"/>
              <a:lumOff val="80000"/>
            </a:schemeClr>
          </a:solidFill>
        </p:spPr>
        <p:txBody>
          <a:bodyPr wrap="square" rtlCol="0">
            <a:spAutoFit/>
          </a:bodyPr>
          <a:lstStyle/>
          <a:p>
            <a:pPr marL="0" indent="0">
              <a:buNone/>
            </a:pPr>
            <a:r>
              <a:rPr lang="en-US" sz="2400" b="1" dirty="0"/>
              <a:t> </a:t>
            </a:r>
          </a:p>
          <a:p>
            <a:pPr marL="0" indent="0">
              <a:buNone/>
            </a:pPr>
            <a:r>
              <a:rPr lang="en-US" sz="2800" b="1" dirty="0">
                <a:solidFill>
                  <a:srgbClr val="00205B"/>
                </a:solidFill>
              </a:rPr>
              <a:t>In effect when an attack player </a:t>
            </a:r>
            <a:r>
              <a:rPr lang="en-US" sz="2800" b="1" dirty="0">
                <a:solidFill>
                  <a:srgbClr val="00205B"/>
                </a:solidFill>
                <a:highlight>
                  <a:srgbClr val="FFFF00"/>
                </a:highlight>
              </a:rPr>
              <a:t>in the Critical Scoring Area </a:t>
            </a:r>
            <a:r>
              <a:rPr lang="en-US" sz="2800" b="1" dirty="0">
                <a:solidFill>
                  <a:srgbClr val="00205B"/>
                </a:solidFill>
              </a:rPr>
              <a:t> is on a </a:t>
            </a:r>
            <a:r>
              <a:rPr lang="en-US" sz="2800" b="1" dirty="0">
                <a:solidFill>
                  <a:srgbClr val="00205B"/>
                </a:solidFill>
                <a:highlight>
                  <a:srgbClr val="FFFF00"/>
                </a:highlight>
              </a:rPr>
              <a:t>scoring play</a:t>
            </a:r>
            <a:r>
              <a:rPr lang="en-US" sz="2800" b="1" dirty="0">
                <a:solidFill>
                  <a:srgbClr val="00205B"/>
                </a:solidFill>
              </a:rPr>
              <a:t>, and is fouled by a defense player committing a </a:t>
            </a:r>
            <a:r>
              <a:rPr lang="en-US" sz="2800" b="1" dirty="0">
                <a:solidFill>
                  <a:srgbClr val="00205B"/>
                </a:solidFill>
                <a:highlight>
                  <a:srgbClr val="FFFF00"/>
                </a:highlight>
              </a:rPr>
              <a:t>Major foul </a:t>
            </a:r>
            <a:r>
              <a:rPr lang="en-US" sz="2800" b="1" dirty="0">
                <a:solidFill>
                  <a:srgbClr val="00205B"/>
                </a:solidFill>
              </a:rPr>
              <a:t>but retains possession of the ball</a:t>
            </a:r>
          </a:p>
          <a:p>
            <a:pPr marL="0" indent="0" algn="ctr">
              <a:buNone/>
            </a:pPr>
            <a:r>
              <a:rPr lang="en-US" sz="2800" b="1" dirty="0">
                <a:solidFill>
                  <a:srgbClr val="00205B"/>
                </a:solidFill>
              </a:rPr>
              <a:t>OR </a:t>
            </a:r>
          </a:p>
          <a:p>
            <a:pPr marL="0" indent="0" algn="ctr">
              <a:buNone/>
            </a:pPr>
            <a:endParaRPr lang="en-US" sz="2800" b="1" dirty="0">
              <a:solidFill>
                <a:srgbClr val="00205B"/>
              </a:solidFill>
            </a:endParaRPr>
          </a:p>
          <a:p>
            <a:pPr marL="0" indent="0">
              <a:buNone/>
            </a:pPr>
            <a:r>
              <a:rPr lang="en-US" sz="2800" b="1" dirty="0">
                <a:solidFill>
                  <a:srgbClr val="00205B"/>
                </a:solidFill>
              </a:rPr>
              <a:t>When an attack player in the </a:t>
            </a:r>
            <a:r>
              <a:rPr lang="en-US" sz="2800" b="1" dirty="0">
                <a:solidFill>
                  <a:srgbClr val="00205B"/>
                </a:solidFill>
                <a:highlight>
                  <a:srgbClr val="FFFF00"/>
                </a:highlight>
              </a:rPr>
              <a:t>Critical Scoring Area</a:t>
            </a:r>
            <a:r>
              <a:rPr lang="en-US" sz="2800" b="1" dirty="0">
                <a:solidFill>
                  <a:srgbClr val="00205B"/>
                </a:solidFill>
              </a:rPr>
              <a:t>  is on a </a:t>
            </a:r>
            <a:r>
              <a:rPr lang="en-US" sz="2800" b="1" dirty="0">
                <a:solidFill>
                  <a:srgbClr val="00205B"/>
                </a:solidFill>
                <a:highlight>
                  <a:srgbClr val="FFFF00"/>
                </a:highlight>
              </a:rPr>
              <a:t>scoring play </a:t>
            </a:r>
            <a:r>
              <a:rPr lang="en-US" sz="2800" b="1" dirty="0">
                <a:solidFill>
                  <a:srgbClr val="00205B"/>
                </a:solidFill>
              </a:rPr>
              <a:t>and a </a:t>
            </a:r>
            <a:r>
              <a:rPr lang="en-US" sz="2800" b="1" dirty="0">
                <a:solidFill>
                  <a:srgbClr val="00205B"/>
                </a:solidFill>
                <a:highlight>
                  <a:srgbClr val="FFFF00"/>
                </a:highlight>
              </a:rPr>
              <a:t>Major foul </a:t>
            </a:r>
            <a:r>
              <a:rPr lang="en-US" sz="2800" b="1" dirty="0">
                <a:solidFill>
                  <a:srgbClr val="00205B"/>
                </a:solidFill>
              </a:rPr>
              <a:t> is committed against attack’s teammate (without the ball). </a:t>
            </a:r>
          </a:p>
          <a:p>
            <a:pPr marL="0" indent="0">
              <a:buNone/>
            </a:pPr>
            <a:r>
              <a:rPr lang="en-US" sz="2800" b="1" dirty="0">
                <a:solidFill>
                  <a:srgbClr val="00205B"/>
                </a:solidFill>
              </a:rPr>
              <a:t> </a:t>
            </a:r>
          </a:p>
          <a:p>
            <a:pPr marL="0" indent="0">
              <a:buNone/>
            </a:pPr>
            <a:r>
              <a:rPr lang="en-US" sz="2800" b="1" u="sng" dirty="0">
                <a:solidFill>
                  <a:srgbClr val="00205B"/>
                </a:solidFill>
              </a:rPr>
              <a:t>In both instances</a:t>
            </a:r>
            <a:r>
              <a:rPr lang="en-US" sz="2800" b="1" dirty="0">
                <a:solidFill>
                  <a:srgbClr val="00205B"/>
                </a:solidFill>
              </a:rPr>
              <a:t>, the official will raise a YELLOW FLAG to indicate the held whistle.</a:t>
            </a:r>
            <a:endParaRPr lang="en-US" sz="2800" b="1" u="sng" dirty="0">
              <a:solidFill>
                <a:srgbClr val="00205B"/>
              </a:solidFill>
            </a:endParaRPr>
          </a:p>
          <a:p>
            <a:endParaRPr lang="en-US" dirty="0"/>
          </a:p>
        </p:txBody>
      </p:sp>
      <p:sp>
        <p:nvSpPr>
          <p:cNvPr id="3" name="TextBox 2">
            <a:extLst>
              <a:ext uri="{FF2B5EF4-FFF2-40B4-BE49-F238E27FC236}">
                <a16:creationId xmlns:a16="http://schemas.microsoft.com/office/drawing/2014/main" id="{92646136-C3DA-7E85-C80C-89F25D1CA353}"/>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Tree>
    <p:custDataLst>
      <p:tags r:id="rId1"/>
    </p:custDataLst>
    <p:extLst>
      <p:ext uri="{BB962C8B-B14F-4D97-AF65-F5344CB8AC3E}">
        <p14:creationId xmlns:p14="http://schemas.microsoft.com/office/powerpoint/2010/main" val="346130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0558" y="1292845"/>
            <a:ext cx="2875458" cy="4588239"/>
          </a:xfrm>
          <a:prstGeom prst="rect">
            <a:avLst/>
          </a:prstGeom>
          <a:solidFill>
            <a:srgbClr val="003E7E"/>
          </a:solidFill>
          <a:effectLst/>
        </p:spPr>
        <p:txBody>
          <a:bodyPr vert="horz" lIns="91440" tIns="45720" rIns="91440" bIns="45720" rtlCol="0" anchor="t">
            <a:normAutofit/>
          </a:bodyPr>
          <a:lstStyle>
            <a:lvl1pPr marL="342882" indent="-342882" algn="l" defTabSz="914354" rtl="0" eaLnBrk="1" latinLnBrk="0" hangingPunct="1">
              <a:spcBef>
                <a:spcPct val="20000"/>
              </a:spcBef>
              <a:buFont typeface="Wingdings" panose="05000000000000000000" pitchFamily="2" charset="2"/>
              <a:buChar char="§"/>
              <a:defRPr sz="3200" kern="1200">
                <a:solidFill>
                  <a:srgbClr val="00073B"/>
                </a:solidFill>
                <a:latin typeface="Montserrat" panose="02000505000000020004" pitchFamily="2" charset="0"/>
                <a:ea typeface="+mn-ea"/>
                <a:cs typeface="Helvetica" panose="020B0604020202020204" pitchFamily="34" charset="0"/>
              </a:defRPr>
            </a:lvl1pPr>
            <a:lvl2pPr marL="742913" indent="-285737" algn="l" defTabSz="914354" rtl="0" eaLnBrk="1" latinLnBrk="0" hangingPunct="1">
              <a:spcBef>
                <a:spcPct val="20000"/>
              </a:spcBef>
              <a:buFont typeface="Arial" panose="020B0604020202020204" pitchFamily="34" charset="0"/>
              <a:buChar char="–"/>
              <a:defRPr sz="2800" kern="1200">
                <a:solidFill>
                  <a:srgbClr val="00073B"/>
                </a:solidFill>
                <a:latin typeface="Montserrat" panose="02000505000000020004" pitchFamily="2" charset="0"/>
                <a:ea typeface="+mn-ea"/>
                <a:cs typeface="Helvetica" panose="020B0604020202020204" pitchFamily="34" charset="0"/>
              </a:defRPr>
            </a:lvl2pPr>
            <a:lvl3pPr marL="1142942" indent="-228589" algn="l" defTabSz="914354" rtl="0" eaLnBrk="1" latinLnBrk="0" hangingPunct="1">
              <a:spcBef>
                <a:spcPct val="20000"/>
              </a:spcBef>
              <a:buFont typeface="Arial" panose="020B0604020202020204" pitchFamily="34" charset="0"/>
              <a:buChar char="•"/>
              <a:defRPr sz="2600" kern="1200">
                <a:solidFill>
                  <a:srgbClr val="00073B"/>
                </a:solidFill>
                <a:latin typeface="Montserrat" panose="02000505000000020004" pitchFamily="2" charset="0"/>
                <a:ea typeface="+mn-ea"/>
                <a:cs typeface="Helvetica" panose="020B0604020202020204" pitchFamily="34" charset="0"/>
              </a:defRPr>
            </a:lvl3pPr>
            <a:lvl4pPr marL="1600120" indent="-228589" algn="l" defTabSz="914354" rtl="0" eaLnBrk="1" latinLnBrk="0" hangingPunct="1">
              <a:spcBef>
                <a:spcPct val="20000"/>
              </a:spcBef>
              <a:buFont typeface="Arial" panose="020B0604020202020204" pitchFamily="34" charset="0"/>
              <a:buChar char="–"/>
              <a:defRPr sz="2400" kern="1200">
                <a:solidFill>
                  <a:srgbClr val="00073B"/>
                </a:solidFill>
                <a:latin typeface="Montserrat" panose="02000505000000020004" pitchFamily="2" charset="0"/>
                <a:ea typeface="+mn-ea"/>
                <a:cs typeface="Helvetica" panose="020B0604020202020204" pitchFamily="34" charset="0"/>
              </a:defRPr>
            </a:lvl4pPr>
            <a:lvl5pPr marL="2057298" indent="-228589" algn="l" defTabSz="914354" rtl="0" eaLnBrk="1" latinLnBrk="0" hangingPunct="1">
              <a:spcBef>
                <a:spcPct val="20000"/>
              </a:spcBef>
              <a:buFont typeface="Arial" panose="020B0604020202020204" pitchFamily="34" charset="0"/>
              <a:buChar char="»"/>
              <a:defRPr sz="2000" kern="1200">
                <a:solidFill>
                  <a:srgbClr val="00073B"/>
                </a:solidFill>
                <a:latin typeface="Montserrat" panose="02000505000000020004" pitchFamily="2" charset="0"/>
                <a:ea typeface="+mn-ea"/>
                <a:cs typeface="Helvetica" panose="020B0604020202020204" pitchFamily="34" charset="0"/>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dirty="0">
                <a:solidFill>
                  <a:schemeClr val="bg1"/>
                </a:solidFill>
                <a:latin typeface="Montserrat"/>
                <a:cs typeface="Helvetica"/>
              </a:rPr>
              <a:t>Ball Is In the Critical Scoring Area</a:t>
            </a:r>
          </a:p>
          <a:p>
            <a:pPr marL="0" indent="0">
              <a:buNone/>
            </a:pPr>
            <a:endParaRPr lang="en-US" sz="2900" dirty="0">
              <a:solidFill>
                <a:schemeClr val="bg1"/>
              </a:solidFill>
            </a:endParaRPr>
          </a:p>
          <a:p>
            <a:pPr marL="0" indent="0">
              <a:buNone/>
            </a:pPr>
            <a:r>
              <a:rPr lang="en-US" sz="2900" dirty="0">
                <a:solidFill>
                  <a:schemeClr val="bg1"/>
                </a:solidFill>
                <a:latin typeface="Montserrat"/>
                <a:cs typeface="Helvetica"/>
              </a:rPr>
              <a:t>Attack Is On a Scoring Play</a:t>
            </a:r>
          </a:p>
          <a:p>
            <a:pPr marL="0" indent="0">
              <a:buNone/>
            </a:pPr>
            <a:endParaRPr lang="en-US" sz="2900" dirty="0">
              <a:solidFill>
                <a:schemeClr val="bg1"/>
              </a:solidFill>
            </a:endParaRPr>
          </a:p>
          <a:p>
            <a:pPr marL="0" indent="0">
              <a:buNone/>
            </a:pPr>
            <a:r>
              <a:rPr lang="en-US" sz="2900" dirty="0">
                <a:solidFill>
                  <a:schemeClr val="bg1"/>
                </a:solidFill>
                <a:latin typeface="Montserrat"/>
                <a:cs typeface="Helvetica"/>
              </a:rPr>
              <a:t>Major Foul by Defense</a:t>
            </a:r>
          </a:p>
          <a:p>
            <a:pPr marL="0" indent="0">
              <a:buNone/>
            </a:pPr>
            <a:endParaRPr lang="en-US" sz="3200" dirty="0">
              <a:solidFill>
                <a:schemeClr val="bg1"/>
              </a:solidFill>
            </a:endParaRPr>
          </a:p>
        </p:txBody>
      </p:sp>
      <p:sp>
        <p:nvSpPr>
          <p:cNvPr id="11" name="Rectangle 10">
            <a:extLst>
              <a:ext uri="{FF2B5EF4-FFF2-40B4-BE49-F238E27FC236}">
                <a16:creationId xmlns:a16="http://schemas.microsoft.com/office/drawing/2014/main" id="{C6C39156-91A3-4D5B-9585-241E0C0924B8}"/>
              </a:ext>
            </a:extLst>
          </p:cNvPr>
          <p:cNvSpPr/>
          <p:nvPr/>
        </p:nvSpPr>
        <p:spPr>
          <a:xfrm>
            <a:off x="8845986" y="1266072"/>
            <a:ext cx="2875458" cy="4641784"/>
          </a:xfrm>
          <a:prstGeom prst="rect">
            <a:avLst/>
          </a:prstGeom>
          <a:solidFill>
            <a:srgbClr val="003E7E"/>
          </a:solidFill>
        </p:spPr>
        <p:txBody>
          <a:bodyPr wrap="square" lIns="91440" tIns="45720" rIns="91440" bIns="45720" anchor="t">
            <a:spAutoFit/>
          </a:bodyPr>
          <a:lstStyle/>
          <a:p>
            <a:r>
              <a:rPr lang="en-US" sz="2933" dirty="0">
                <a:solidFill>
                  <a:schemeClr val="bg1"/>
                </a:solidFill>
                <a:latin typeface="Montserrat" panose="02000505000000020004" pitchFamily="2" charset="0"/>
              </a:rPr>
              <a:t>If Criteria Met:</a:t>
            </a:r>
          </a:p>
          <a:p>
            <a:endParaRPr lang="en-US" sz="2933" dirty="0">
              <a:solidFill>
                <a:schemeClr val="bg1"/>
              </a:solidFill>
              <a:latin typeface="Montserrat" panose="02000505000000020004" pitchFamily="2" charset="0"/>
            </a:endParaRPr>
          </a:p>
          <a:p>
            <a:r>
              <a:rPr lang="en-US" sz="2933" dirty="0">
                <a:solidFill>
                  <a:schemeClr val="bg1"/>
                </a:solidFill>
                <a:latin typeface="Montserrat" panose="02000505000000020004" pitchFamily="2" charset="0"/>
              </a:rPr>
              <a:t>Raise Yellow Flag</a:t>
            </a:r>
          </a:p>
          <a:p>
            <a:endParaRPr lang="en-US" sz="2933" dirty="0">
              <a:solidFill>
                <a:schemeClr val="bg1"/>
              </a:solidFill>
              <a:latin typeface="Montserrat" panose="02000505000000020004" pitchFamily="2" charset="0"/>
            </a:endParaRPr>
          </a:p>
          <a:p>
            <a:r>
              <a:rPr lang="en-US" sz="2933" dirty="0">
                <a:solidFill>
                  <a:schemeClr val="bg1"/>
                </a:solidFill>
                <a:latin typeface="Montserrat" panose="02000505000000020004" pitchFamily="2" charset="0"/>
              </a:rPr>
              <a:t>Hold until Scoring Play ends</a:t>
            </a:r>
          </a:p>
          <a:p>
            <a:endParaRPr lang="en-US" sz="2900" dirty="0">
              <a:solidFill>
                <a:schemeClr val="bg1"/>
              </a:solidFill>
              <a:latin typeface="Montserrat" panose="02000505000000020004" pitchFamily="2" charset="0"/>
            </a:endParaRPr>
          </a:p>
          <a:p>
            <a:endParaRPr lang="en-US" sz="3200" dirty="0">
              <a:solidFill>
                <a:schemeClr val="bg1"/>
              </a:solidFill>
              <a:latin typeface="Montserrat" panose="02000505000000020004" pitchFamily="2" charset="0"/>
            </a:endParaRPr>
          </a:p>
        </p:txBody>
      </p:sp>
      <p:sp>
        <p:nvSpPr>
          <p:cNvPr id="4" name="Flowchart: Delay 3">
            <a:extLst>
              <a:ext uri="{FF2B5EF4-FFF2-40B4-BE49-F238E27FC236}">
                <a16:creationId xmlns:a16="http://schemas.microsoft.com/office/drawing/2014/main" id="{46E4CBA5-58D2-41E3-BD9A-10B096E69038}"/>
              </a:ext>
            </a:extLst>
          </p:cNvPr>
          <p:cNvSpPr/>
          <p:nvPr/>
        </p:nvSpPr>
        <p:spPr>
          <a:xfrm rot="16200000">
            <a:off x="3909199" y="1412311"/>
            <a:ext cx="4377128" cy="4970263"/>
          </a:xfrm>
          <a:prstGeom prst="flowChartDelay">
            <a:avLst/>
          </a:prstGeom>
          <a:solidFill>
            <a:srgbClr val="92D050">
              <a:alpha val="597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2B91A2-2D4F-B6FA-710F-993861F3273E}"/>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 Criteria</a:t>
            </a:r>
          </a:p>
        </p:txBody>
      </p:sp>
    </p:spTree>
    <p:custDataLst>
      <p:tags r:id="rId1"/>
    </p:custDataLst>
    <p:extLst>
      <p:ext uri="{BB962C8B-B14F-4D97-AF65-F5344CB8AC3E}">
        <p14:creationId xmlns:p14="http://schemas.microsoft.com/office/powerpoint/2010/main" val="30498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000"/>
                                        <p:tgtEl>
                                          <p:spTgt spid="11">
                                            <p:txEl>
                                              <p:pRg st="0" end="0"/>
                                            </p:txEl>
                                          </p:spTgt>
                                        </p:tgtEl>
                                      </p:cBhvr>
                                    </p:animEffect>
                                    <p:anim calcmode="lin" valueType="num">
                                      <p:cBhvr>
                                        <p:cTn id="2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1795316"/>
            <a:ext cx="9478108" cy="954107"/>
          </a:xfrm>
          <a:prstGeom prst="rect">
            <a:avLst/>
          </a:prstGeom>
          <a:noFill/>
        </p:spPr>
        <p:txBody>
          <a:bodyPr wrap="square" rtlCol="0">
            <a:spAutoFit/>
          </a:bodyPr>
          <a:lstStyle/>
          <a:p>
            <a:r>
              <a:rPr lang="en-US" sz="2800" dirty="0">
                <a:solidFill>
                  <a:srgbClr val="00205B"/>
                </a:solidFill>
              </a:rPr>
              <a:t>Q. Red #12 going to goal. Blue #3, Check to Head, FLAG. Blue #2, off-ball Hold; Blue #7, Crosscheck on Red #12. Ball down.</a:t>
            </a:r>
          </a:p>
        </p:txBody>
      </p:sp>
      <p:sp>
        <p:nvSpPr>
          <p:cNvPr id="10" name="TextBox 9">
            <a:extLst>
              <a:ext uri="{FF2B5EF4-FFF2-40B4-BE49-F238E27FC236}">
                <a16:creationId xmlns:a16="http://schemas.microsoft.com/office/drawing/2014/main" id="{0A5F675F-0CFF-92F7-7175-ED13364B4C2A}"/>
              </a:ext>
            </a:extLst>
          </p:cNvPr>
          <p:cNvSpPr txBox="1"/>
          <p:nvPr/>
        </p:nvSpPr>
        <p:spPr>
          <a:xfrm>
            <a:off x="1888478" y="3194127"/>
            <a:ext cx="8415043" cy="1384995"/>
          </a:xfrm>
          <a:prstGeom prst="rect">
            <a:avLst/>
          </a:prstGeom>
          <a:noFill/>
        </p:spPr>
        <p:txBody>
          <a:bodyPr wrap="square" rtlCol="0">
            <a:spAutoFit/>
          </a:bodyPr>
          <a:lstStyle/>
          <a:p>
            <a:pPr marL="514350" indent="-514350">
              <a:buAutoNum type="alphaUcPeriod"/>
            </a:pPr>
            <a:r>
              <a:rPr lang="en-US" sz="2800" dirty="0">
                <a:solidFill>
                  <a:srgbClr val="00205B"/>
                </a:solidFill>
              </a:rPr>
              <a:t>Issue Yellow card to Blue #3 for Check to the Head. Free position at closest 8m hash to spot of the ball. </a:t>
            </a:r>
          </a:p>
          <a:p>
            <a:endParaRPr lang="en-US" sz="2800" dirty="0"/>
          </a:p>
        </p:txBody>
      </p:sp>
    </p:spTree>
    <p:extLst>
      <p:ext uri="{BB962C8B-B14F-4D97-AF65-F5344CB8AC3E}">
        <p14:creationId xmlns:p14="http://schemas.microsoft.com/office/powerpoint/2010/main" val="203520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Held Whistle</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solidFill>
                  <a:srgbClr val="00205B"/>
                </a:solidFill>
              </a:rPr>
              <a:t>Q. Blue #12 Push, FLAG.  Blue #2 Slash, Red #10 scores?</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954107"/>
          </a:xfrm>
          <a:prstGeom prst="rect">
            <a:avLst/>
          </a:prstGeom>
          <a:noFill/>
        </p:spPr>
        <p:txBody>
          <a:bodyPr wrap="square" rtlCol="0">
            <a:spAutoFit/>
          </a:bodyPr>
          <a:lstStyle/>
          <a:p>
            <a:r>
              <a:rPr lang="en-US" sz="2800" dirty="0">
                <a:solidFill>
                  <a:srgbClr val="00205B"/>
                </a:solidFill>
              </a:rPr>
              <a:t>A. Goal counts. Yellow card to Red #10 for Slash. Free Position to Blue at center.</a:t>
            </a:r>
          </a:p>
        </p:txBody>
      </p:sp>
      <p:sp>
        <p:nvSpPr>
          <p:cNvPr id="5" name="TextBox 4">
            <a:extLst>
              <a:ext uri="{FF2B5EF4-FFF2-40B4-BE49-F238E27FC236}">
                <a16:creationId xmlns:a16="http://schemas.microsoft.com/office/drawing/2014/main" id="{0EA04366-B5F1-8A7D-DCA3-BE8EB2151A20}"/>
              </a:ext>
            </a:extLst>
          </p:cNvPr>
          <p:cNvSpPr txBox="1"/>
          <p:nvPr/>
        </p:nvSpPr>
        <p:spPr>
          <a:xfrm>
            <a:off x="3049900" y="2951707"/>
            <a:ext cx="6270171" cy="523220"/>
          </a:xfrm>
          <a:prstGeom prst="rect">
            <a:avLst/>
          </a:prstGeom>
          <a:noFill/>
        </p:spPr>
        <p:txBody>
          <a:bodyPr wrap="square" rtlCol="0">
            <a:spAutoFit/>
          </a:bodyPr>
          <a:lstStyle/>
          <a:p>
            <a:r>
              <a:rPr lang="en-US" sz="2800" dirty="0">
                <a:solidFill>
                  <a:srgbClr val="00205B"/>
                </a:solidFill>
              </a:rPr>
              <a:t>Reminder: You can flag a </a:t>
            </a:r>
            <a:r>
              <a:rPr lang="en-US" sz="2800" dirty="0" err="1">
                <a:solidFill>
                  <a:srgbClr val="00205B"/>
                </a:solidFill>
              </a:rPr>
              <a:t>cardable</a:t>
            </a:r>
            <a:r>
              <a:rPr lang="en-US" sz="2800" dirty="0">
                <a:solidFill>
                  <a:srgbClr val="00205B"/>
                </a:solidFill>
              </a:rPr>
              <a:t> foul!</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020734"/>
            <a:ext cx="9478108" cy="954107"/>
          </a:xfrm>
          <a:prstGeom prst="rect">
            <a:avLst/>
          </a:prstGeom>
          <a:noFill/>
        </p:spPr>
        <p:txBody>
          <a:bodyPr wrap="square" rtlCol="0">
            <a:spAutoFit/>
          </a:bodyPr>
          <a:lstStyle/>
          <a:p>
            <a:r>
              <a:rPr lang="en-US" sz="2800" dirty="0">
                <a:solidFill>
                  <a:srgbClr val="00205B"/>
                </a:solidFill>
              </a:rPr>
              <a:t>Q. Red #16 going to goal. Blue #3, Check to Head, FLAG. Blue Goalie, Check to Head of #Red 16. Ball down.</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5062684"/>
            <a:ext cx="8415043" cy="1384995"/>
          </a:xfrm>
          <a:prstGeom prst="rect">
            <a:avLst/>
          </a:prstGeom>
          <a:noFill/>
        </p:spPr>
        <p:txBody>
          <a:bodyPr wrap="square" rtlCol="0">
            <a:spAutoFit/>
          </a:bodyPr>
          <a:lstStyle/>
          <a:p>
            <a:r>
              <a:rPr lang="en-US" sz="2800" dirty="0">
                <a:solidFill>
                  <a:srgbClr val="00205B"/>
                </a:solidFill>
              </a:rPr>
              <a:t>A. Issue Yellow card to Blue #3 and Blue Goalie. Free position at closest 8m hash. New goalie goes behind.  Open net. </a:t>
            </a:r>
          </a:p>
        </p:txBody>
      </p:sp>
    </p:spTree>
    <p:extLst>
      <p:ext uri="{BB962C8B-B14F-4D97-AF65-F5344CB8AC3E}">
        <p14:creationId xmlns:p14="http://schemas.microsoft.com/office/powerpoint/2010/main" val="21968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9600" y="1397131"/>
            <a:ext cx="8432800" cy="4893647"/>
          </a:xfrm>
          <a:prstGeom prst="rect">
            <a:avLst/>
          </a:prstGeom>
          <a:noFill/>
        </p:spPr>
        <p:txBody>
          <a:bodyPr wrap="square" rtlCol="0">
            <a:spAutoFit/>
          </a:bodyPr>
          <a:lstStyle/>
          <a:p>
            <a:pPr marL="1219170" lvl="1" indent="-609585">
              <a:buFont typeface="+mj-lt"/>
              <a:buAutoNum type="arabicPeriod"/>
            </a:pPr>
            <a:r>
              <a:rPr lang="en-US" sz="3200" dirty="0">
                <a:solidFill>
                  <a:srgbClr val="00205B"/>
                </a:solidFill>
              </a:rPr>
              <a:t>Multiple fouls in the same ‘time frame’</a:t>
            </a:r>
          </a:p>
          <a:p>
            <a:pPr marL="1219170" lvl="1" indent="-609585">
              <a:buFont typeface="+mj-lt"/>
              <a:buAutoNum type="arabicPeriod"/>
            </a:pPr>
            <a:endParaRPr lang="en-US" sz="3200" dirty="0">
              <a:solidFill>
                <a:srgbClr val="00205B"/>
              </a:solidFill>
            </a:endParaRPr>
          </a:p>
          <a:p>
            <a:pPr marL="1219170" lvl="1" indent="-609585">
              <a:buFont typeface="+mj-lt"/>
              <a:buAutoNum type="arabicPeriod"/>
            </a:pPr>
            <a:r>
              <a:rPr lang="en-US" sz="3200" dirty="0">
                <a:solidFill>
                  <a:srgbClr val="00205B"/>
                </a:solidFill>
              </a:rPr>
              <a:t>Offsetting/Subsequent fouls</a:t>
            </a:r>
          </a:p>
          <a:p>
            <a:pPr marL="1219170" lvl="1" indent="-609585">
              <a:buFont typeface="+mj-lt"/>
              <a:buAutoNum type="arabicPeriod"/>
            </a:pPr>
            <a:endParaRPr lang="en-US" sz="3200" dirty="0">
              <a:solidFill>
                <a:srgbClr val="00205B"/>
              </a:solidFill>
            </a:endParaRPr>
          </a:p>
          <a:p>
            <a:pPr marL="1219170" lvl="1" indent="-609585">
              <a:buFont typeface="+mj-lt"/>
              <a:buAutoNum type="arabicPeriod"/>
            </a:pPr>
            <a:r>
              <a:rPr lang="en-US" sz="3200" dirty="0">
                <a:solidFill>
                  <a:srgbClr val="00205B"/>
                </a:solidFill>
              </a:rPr>
              <a:t>Additional fouls on a Held Whistle</a:t>
            </a:r>
          </a:p>
          <a:p>
            <a:pPr marL="1219170" lvl="1" indent="-609585">
              <a:buFont typeface="+mj-lt"/>
              <a:buAutoNum type="arabicPeriod"/>
            </a:pPr>
            <a:endParaRPr lang="en-US" sz="3200" dirty="0">
              <a:solidFill>
                <a:srgbClr val="00205B"/>
              </a:solidFill>
            </a:endParaRPr>
          </a:p>
          <a:p>
            <a:pPr marL="1219170" lvl="1" indent="-609585">
              <a:buFont typeface="+mj-lt"/>
              <a:buAutoNum type="arabicPeriod"/>
            </a:pPr>
            <a:r>
              <a:rPr lang="en-US" sz="3200" dirty="0">
                <a:solidFill>
                  <a:srgbClr val="00205B"/>
                </a:solidFill>
              </a:rPr>
              <a:t>Major fouls involving the Goalie</a:t>
            </a:r>
          </a:p>
          <a:p>
            <a:pPr marL="1219170" lvl="1" indent="-609585">
              <a:buFont typeface="+mj-lt"/>
              <a:buAutoNum type="arabicPeriod"/>
            </a:pPr>
            <a:endParaRPr lang="en-US" sz="3200" dirty="0">
              <a:solidFill>
                <a:srgbClr val="00205B"/>
              </a:solidFill>
            </a:endParaRPr>
          </a:p>
          <a:p>
            <a:pPr marL="1219170" lvl="1" indent="-609585">
              <a:buFont typeface="+mj-lt"/>
              <a:buAutoNum type="arabicPeriod"/>
            </a:pPr>
            <a:r>
              <a:rPr lang="en-US" sz="3200" dirty="0">
                <a:solidFill>
                  <a:srgbClr val="00205B"/>
                </a:solidFill>
              </a:rPr>
              <a:t>Multiple carded fouls</a:t>
            </a:r>
          </a:p>
          <a:p>
            <a:endParaRPr lang="en-US" sz="2400" dirty="0"/>
          </a:p>
        </p:txBody>
      </p:sp>
      <p:sp>
        <p:nvSpPr>
          <p:cNvPr id="3" name="TextBox 2">
            <a:extLst>
              <a:ext uri="{FF2B5EF4-FFF2-40B4-BE49-F238E27FC236}">
                <a16:creationId xmlns:a16="http://schemas.microsoft.com/office/drawing/2014/main" id="{13ADC225-B6FE-5ACB-3CB3-F7BDCFFD7D2C}"/>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Advanced Penalty Administration</a:t>
            </a:r>
          </a:p>
        </p:txBody>
      </p:sp>
    </p:spTree>
    <p:custDataLst>
      <p:tags r:id="rId1"/>
    </p:custDataLst>
    <p:extLst>
      <p:ext uri="{BB962C8B-B14F-4D97-AF65-F5344CB8AC3E}">
        <p14:creationId xmlns:p14="http://schemas.microsoft.com/office/powerpoint/2010/main" val="38892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a:t>
            </a:r>
            <a:r>
              <a:rPr lang="en-US" sz="4500" b="1" i="0" spc="600" dirty="0" err="1">
                <a:solidFill>
                  <a:srgbClr val="00205B"/>
                </a:solidFill>
                <a:latin typeface="Alt Gothic Comp ATF" panose="020B0608040502040204" pitchFamily="34" charset="77"/>
              </a:rPr>
              <a:t>Cardable</a:t>
            </a:r>
            <a:r>
              <a:rPr lang="en-US" sz="4500" b="1" i="0" spc="600" dirty="0">
                <a:solidFill>
                  <a:srgbClr val="00205B"/>
                </a:solidFill>
                <a:latin typeface="Alt Gothic Comp ATF" panose="020B0608040502040204" pitchFamily="34" charset="77"/>
              </a:rPr>
              <a:t>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40071"/>
            <a:ext cx="9478108" cy="954107"/>
          </a:xfrm>
          <a:prstGeom prst="rect">
            <a:avLst/>
          </a:prstGeom>
          <a:noFill/>
        </p:spPr>
        <p:txBody>
          <a:bodyPr wrap="square" rtlCol="0">
            <a:spAutoFit/>
          </a:bodyPr>
          <a:lstStyle/>
          <a:p>
            <a:r>
              <a:rPr lang="en-US" sz="2800" dirty="0">
                <a:solidFill>
                  <a:srgbClr val="00205B"/>
                </a:solidFill>
              </a:rPr>
              <a:t>Q. Blue #9, Check to the Head of Red #10. Red #10, Verbal dissent directed at official?</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474893"/>
            <a:ext cx="8978082" cy="954107"/>
          </a:xfrm>
          <a:prstGeom prst="rect">
            <a:avLst/>
          </a:prstGeom>
          <a:noFill/>
        </p:spPr>
        <p:txBody>
          <a:bodyPr wrap="square" rtlCol="0">
            <a:spAutoFit/>
          </a:bodyPr>
          <a:lstStyle/>
          <a:p>
            <a:r>
              <a:rPr lang="en-US" sz="2800" dirty="0">
                <a:solidFill>
                  <a:srgbClr val="00205B"/>
                </a:solidFill>
              </a:rPr>
              <a:t>A. Issue Yellow card to Blue #9, Yellow or Red card to Red #10. Alternate Possession.</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020734"/>
            <a:ext cx="9478108" cy="523220"/>
          </a:xfrm>
          <a:prstGeom prst="rect">
            <a:avLst/>
          </a:prstGeom>
          <a:noFill/>
        </p:spPr>
        <p:txBody>
          <a:bodyPr wrap="square" rtlCol="0">
            <a:spAutoFit/>
          </a:bodyPr>
          <a:lstStyle/>
          <a:p>
            <a:r>
              <a:rPr lang="en-US" sz="2800" dirty="0">
                <a:solidFill>
                  <a:srgbClr val="00205B"/>
                </a:solidFill>
              </a:rPr>
              <a:t>Q. Red #16, Dangerous Contact on Blue #2. Blue #2, Slash.</a:t>
            </a:r>
          </a:p>
        </p:txBody>
      </p:sp>
      <p:sp>
        <p:nvSpPr>
          <p:cNvPr id="10" name="TextBox 9">
            <a:extLst>
              <a:ext uri="{FF2B5EF4-FFF2-40B4-BE49-F238E27FC236}">
                <a16:creationId xmlns:a16="http://schemas.microsoft.com/office/drawing/2014/main" id="{0A5F675F-0CFF-92F7-7175-ED13364B4C2A}"/>
              </a:ext>
            </a:extLst>
          </p:cNvPr>
          <p:cNvSpPr txBox="1"/>
          <p:nvPr/>
        </p:nvSpPr>
        <p:spPr>
          <a:xfrm>
            <a:off x="1977465" y="5062684"/>
            <a:ext cx="8415043" cy="954107"/>
          </a:xfrm>
          <a:prstGeom prst="rect">
            <a:avLst/>
          </a:prstGeom>
          <a:noFill/>
        </p:spPr>
        <p:txBody>
          <a:bodyPr wrap="square" rtlCol="0">
            <a:spAutoFit/>
          </a:bodyPr>
          <a:lstStyle/>
          <a:p>
            <a:r>
              <a:rPr lang="en-US" sz="2800" dirty="0">
                <a:solidFill>
                  <a:srgbClr val="00205B"/>
                </a:solidFill>
              </a:rPr>
              <a:t>A. Issue Yellow card to Red #16 and Blue #2. Alternate Possession.</a:t>
            </a:r>
          </a:p>
        </p:txBody>
      </p:sp>
    </p:spTree>
    <p:extLst>
      <p:ext uri="{BB962C8B-B14F-4D97-AF65-F5344CB8AC3E}">
        <p14:creationId xmlns:p14="http://schemas.microsoft.com/office/powerpoint/2010/main" val="21680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2CE12-D33C-39B4-5A0D-44CBE6AFDD62}"/>
              </a:ext>
            </a:extLst>
          </p:cNvPr>
          <p:cNvSpPr txBox="1"/>
          <p:nvPr/>
        </p:nvSpPr>
        <p:spPr>
          <a:xfrm>
            <a:off x="320869" y="2554442"/>
            <a:ext cx="11550261" cy="707886"/>
          </a:xfrm>
          <a:prstGeom prst="rect">
            <a:avLst/>
          </a:prstGeom>
          <a:noFill/>
        </p:spPr>
        <p:txBody>
          <a:bodyPr wrap="square" rtlCol="0">
            <a:spAutoFit/>
          </a:bodyPr>
          <a:lstStyle/>
          <a:p>
            <a:pPr algn="ctr"/>
            <a:r>
              <a:rPr lang="en-US" sz="4000" b="1" i="0" spc="600" dirty="0">
                <a:solidFill>
                  <a:schemeClr val="bg1"/>
                </a:solidFill>
                <a:latin typeface="Alt Gothic Comp ATF" panose="020B0608040502040204" pitchFamily="34" charset="77"/>
              </a:rPr>
              <a:t>Restraining Line</a:t>
            </a:r>
          </a:p>
        </p:txBody>
      </p:sp>
    </p:spTree>
    <p:extLst>
      <p:ext uri="{BB962C8B-B14F-4D97-AF65-F5344CB8AC3E}">
        <p14:creationId xmlns:p14="http://schemas.microsoft.com/office/powerpoint/2010/main" val="113568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293" y="1256117"/>
            <a:ext cx="3429507" cy="2400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2208ED-ECC6-4E44-9EB2-D3CD821A10BE}"/>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Attack Offside</a:t>
            </a:r>
          </a:p>
        </p:txBody>
      </p:sp>
      <p:sp>
        <p:nvSpPr>
          <p:cNvPr id="5" name="TextBox 4">
            <a:extLst>
              <a:ext uri="{FF2B5EF4-FFF2-40B4-BE49-F238E27FC236}">
                <a16:creationId xmlns:a16="http://schemas.microsoft.com/office/drawing/2014/main" id="{FE5F78DE-663C-7943-AE86-7FB3C7E4AE30}"/>
              </a:ext>
            </a:extLst>
          </p:cNvPr>
          <p:cNvSpPr txBox="1"/>
          <p:nvPr/>
        </p:nvSpPr>
        <p:spPr>
          <a:xfrm>
            <a:off x="1219197" y="1505752"/>
            <a:ext cx="5102087" cy="523220"/>
          </a:xfrm>
          <a:prstGeom prst="rect">
            <a:avLst/>
          </a:prstGeom>
          <a:noFill/>
        </p:spPr>
        <p:txBody>
          <a:bodyPr wrap="square" rtlCol="0">
            <a:spAutoFit/>
          </a:bodyPr>
          <a:lstStyle/>
          <a:p>
            <a:r>
              <a:rPr lang="en-US" sz="2800" b="1" dirty="0">
                <a:solidFill>
                  <a:srgbClr val="00205B"/>
                </a:solidFill>
              </a:rPr>
              <a:t>1. Whistle immediately</a:t>
            </a:r>
          </a:p>
        </p:txBody>
      </p:sp>
      <p:sp>
        <p:nvSpPr>
          <p:cNvPr id="13" name="TextBox 12">
            <a:extLst>
              <a:ext uri="{FF2B5EF4-FFF2-40B4-BE49-F238E27FC236}">
                <a16:creationId xmlns:a16="http://schemas.microsoft.com/office/drawing/2014/main" id="{F228E724-7087-D345-B7F7-0AA484E7BF75}"/>
              </a:ext>
            </a:extLst>
          </p:cNvPr>
          <p:cNvSpPr txBox="1"/>
          <p:nvPr/>
        </p:nvSpPr>
        <p:spPr>
          <a:xfrm>
            <a:off x="1219197" y="3105834"/>
            <a:ext cx="4267202" cy="523220"/>
          </a:xfrm>
          <a:prstGeom prst="rect">
            <a:avLst/>
          </a:prstGeom>
          <a:noFill/>
        </p:spPr>
        <p:txBody>
          <a:bodyPr wrap="square" rtlCol="0">
            <a:spAutoFit/>
          </a:bodyPr>
          <a:lstStyle/>
          <a:p>
            <a:r>
              <a:rPr lang="en-US" sz="2800" b="1" dirty="0">
                <a:solidFill>
                  <a:srgbClr val="00205B"/>
                </a:solidFill>
              </a:rPr>
              <a:t>3. Correct the offside</a:t>
            </a:r>
          </a:p>
        </p:txBody>
      </p:sp>
      <p:sp>
        <p:nvSpPr>
          <p:cNvPr id="14" name="TextBox 13">
            <a:extLst>
              <a:ext uri="{FF2B5EF4-FFF2-40B4-BE49-F238E27FC236}">
                <a16:creationId xmlns:a16="http://schemas.microsoft.com/office/drawing/2014/main" id="{62F9DDF4-F33E-8245-AAA7-CA38C89FD671}"/>
              </a:ext>
            </a:extLst>
          </p:cNvPr>
          <p:cNvSpPr txBox="1"/>
          <p:nvPr/>
        </p:nvSpPr>
        <p:spPr>
          <a:xfrm>
            <a:off x="1184436" y="3785412"/>
            <a:ext cx="4034728" cy="523220"/>
          </a:xfrm>
          <a:prstGeom prst="rect">
            <a:avLst/>
          </a:prstGeom>
          <a:noFill/>
        </p:spPr>
        <p:txBody>
          <a:bodyPr wrap="square" rtlCol="0">
            <a:spAutoFit/>
          </a:bodyPr>
          <a:lstStyle/>
          <a:p>
            <a:r>
              <a:rPr lang="en-US" sz="2800" b="1" dirty="0">
                <a:solidFill>
                  <a:srgbClr val="00205B"/>
                </a:solidFill>
              </a:rPr>
              <a:t>4. Administer the penalty</a:t>
            </a:r>
          </a:p>
        </p:txBody>
      </p:sp>
      <p:sp>
        <p:nvSpPr>
          <p:cNvPr id="12" name="TextBox 11">
            <a:extLst>
              <a:ext uri="{FF2B5EF4-FFF2-40B4-BE49-F238E27FC236}">
                <a16:creationId xmlns:a16="http://schemas.microsoft.com/office/drawing/2014/main" id="{4DA26E31-A7B7-F44D-AE28-4E2753BBC057}"/>
              </a:ext>
            </a:extLst>
          </p:cNvPr>
          <p:cNvSpPr txBox="1"/>
          <p:nvPr/>
        </p:nvSpPr>
        <p:spPr>
          <a:xfrm>
            <a:off x="1219197" y="2287759"/>
            <a:ext cx="4034727" cy="523220"/>
          </a:xfrm>
          <a:prstGeom prst="rect">
            <a:avLst/>
          </a:prstGeom>
          <a:noFill/>
        </p:spPr>
        <p:txBody>
          <a:bodyPr wrap="square" rtlCol="0">
            <a:spAutoFit/>
          </a:bodyPr>
          <a:lstStyle/>
          <a:p>
            <a:r>
              <a:rPr lang="en-US" sz="2800" b="1" dirty="0">
                <a:solidFill>
                  <a:srgbClr val="00205B"/>
                </a:solidFill>
              </a:rPr>
              <a:t>2. Call time-out</a:t>
            </a:r>
          </a:p>
        </p:txBody>
      </p:sp>
      <p:sp>
        <p:nvSpPr>
          <p:cNvPr id="2" name="TextBox 1">
            <a:extLst>
              <a:ext uri="{FF2B5EF4-FFF2-40B4-BE49-F238E27FC236}">
                <a16:creationId xmlns:a16="http://schemas.microsoft.com/office/drawing/2014/main" id="{AD41527A-2D4B-F277-2ED4-0291DCED6CC9}"/>
              </a:ext>
            </a:extLst>
          </p:cNvPr>
          <p:cNvSpPr txBox="1"/>
          <p:nvPr/>
        </p:nvSpPr>
        <p:spPr>
          <a:xfrm>
            <a:off x="3201800" y="4847072"/>
            <a:ext cx="5788399" cy="1569660"/>
          </a:xfrm>
          <a:prstGeom prst="rect">
            <a:avLst/>
          </a:prstGeom>
          <a:solidFill>
            <a:schemeClr val="accent1">
              <a:lumMod val="20000"/>
              <a:lumOff val="80000"/>
            </a:schemeClr>
          </a:solidFill>
        </p:spPr>
        <p:txBody>
          <a:bodyPr wrap="square" rtlCol="0">
            <a:spAutoFit/>
          </a:bodyPr>
          <a:lstStyle/>
          <a:p>
            <a:pPr algn="ctr"/>
            <a:r>
              <a:rPr lang="en-US" sz="4800" dirty="0">
                <a:solidFill>
                  <a:srgbClr val="00205B"/>
                </a:solidFill>
              </a:rPr>
              <a:t>Next step: Where is the ball?</a:t>
            </a:r>
          </a:p>
        </p:txBody>
      </p:sp>
    </p:spTree>
    <p:custDataLst>
      <p:tags r:id="rId1"/>
    </p:custDataLst>
    <p:extLst>
      <p:ext uri="{BB962C8B-B14F-4D97-AF65-F5344CB8AC3E}">
        <p14:creationId xmlns:p14="http://schemas.microsoft.com/office/powerpoint/2010/main" val="34950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 presetClass="entr" presetSubtype="0" fill="hold" grpId="0" nodeType="afterEffect">
                                  <p:stCondLst>
                                    <p:cond delay="200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2"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607" y="2656773"/>
            <a:ext cx="3429507" cy="2400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2208ED-ECC6-4E44-9EB2-D3CD821A10BE}"/>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Attack Offside</a:t>
            </a:r>
          </a:p>
        </p:txBody>
      </p:sp>
      <p:sp>
        <p:nvSpPr>
          <p:cNvPr id="15" name="TextBox 14">
            <a:extLst>
              <a:ext uri="{FF2B5EF4-FFF2-40B4-BE49-F238E27FC236}">
                <a16:creationId xmlns:a16="http://schemas.microsoft.com/office/drawing/2014/main" id="{8935135A-81D4-E944-B4DE-D9F58986C763}"/>
              </a:ext>
            </a:extLst>
          </p:cNvPr>
          <p:cNvSpPr txBox="1"/>
          <p:nvPr/>
        </p:nvSpPr>
        <p:spPr>
          <a:xfrm>
            <a:off x="594921" y="1164056"/>
            <a:ext cx="8469566" cy="5078313"/>
          </a:xfrm>
          <a:prstGeom prst="rect">
            <a:avLst/>
          </a:prstGeom>
          <a:noFill/>
        </p:spPr>
        <p:txBody>
          <a:bodyPr wrap="square" rtlCol="0">
            <a:spAutoFit/>
          </a:bodyPr>
          <a:lstStyle/>
          <a:p>
            <a:r>
              <a:rPr lang="en-US" sz="2800" b="1" dirty="0">
                <a:solidFill>
                  <a:srgbClr val="00205B"/>
                </a:solidFill>
              </a:rPr>
              <a:t>Ball inside the CSA and above the GLE</a:t>
            </a:r>
          </a:p>
          <a:p>
            <a:r>
              <a:rPr lang="en-US" sz="800" b="1" dirty="0">
                <a:solidFill>
                  <a:srgbClr val="00205B"/>
                </a:solidFill>
              </a:rPr>
              <a:t> </a:t>
            </a:r>
          </a:p>
          <a:p>
            <a:pPr lvl="1" indent="-152396"/>
            <a:r>
              <a:rPr lang="en-US" sz="2400" dirty="0">
                <a:solidFill>
                  <a:srgbClr val="00205B"/>
                </a:solidFill>
              </a:rPr>
              <a:t>Free Position for </a:t>
            </a:r>
            <a:r>
              <a:rPr lang="en-US" sz="2400" u="sng" dirty="0">
                <a:solidFill>
                  <a:srgbClr val="00205B"/>
                </a:solidFill>
              </a:rPr>
              <a:t>closest defender, 8m from goal circle</a:t>
            </a:r>
            <a:endParaRPr lang="en-US" sz="2400" dirty="0">
              <a:solidFill>
                <a:srgbClr val="00205B"/>
              </a:solidFill>
            </a:endParaRPr>
          </a:p>
          <a:p>
            <a:pPr lvl="1" indent="-152396"/>
            <a:r>
              <a:rPr lang="en-US" sz="2400" dirty="0">
                <a:solidFill>
                  <a:srgbClr val="00205B"/>
                </a:solidFill>
              </a:rPr>
              <a:t>Closest opponent 4m behind</a:t>
            </a:r>
          </a:p>
          <a:p>
            <a:pPr lvl="1" indent="-152396"/>
            <a:r>
              <a:rPr lang="en-US" sz="2400" dirty="0">
                <a:solidFill>
                  <a:srgbClr val="00205B"/>
                </a:solidFill>
              </a:rPr>
              <a:t>Whistle start</a:t>
            </a:r>
          </a:p>
          <a:p>
            <a:pPr indent="-152396"/>
            <a:endParaRPr lang="en-US" sz="800" b="1" dirty="0">
              <a:solidFill>
                <a:srgbClr val="00205B"/>
              </a:solidFill>
            </a:endParaRPr>
          </a:p>
          <a:p>
            <a:pPr indent="-152396"/>
            <a:r>
              <a:rPr lang="en-US" sz="2800" b="1" dirty="0">
                <a:solidFill>
                  <a:srgbClr val="00205B"/>
                </a:solidFill>
              </a:rPr>
              <a:t>Ball inside the CSA and below the GLE</a:t>
            </a:r>
          </a:p>
          <a:p>
            <a:pPr lvl="1" indent="-152396"/>
            <a:r>
              <a:rPr lang="en-US" sz="2400" dirty="0">
                <a:solidFill>
                  <a:srgbClr val="00205B"/>
                </a:solidFill>
              </a:rPr>
              <a:t>Free Position for defense at </a:t>
            </a:r>
            <a:r>
              <a:rPr lang="en-US" sz="2400" u="sng" dirty="0">
                <a:solidFill>
                  <a:srgbClr val="00205B"/>
                </a:solidFill>
              </a:rPr>
              <a:t>closest dot</a:t>
            </a:r>
            <a:endParaRPr lang="en-US" sz="2400" dirty="0">
              <a:solidFill>
                <a:srgbClr val="00205B"/>
              </a:solidFill>
            </a:endParaRPr>
          </a:p>
          <a:p>
            <a:pPr lvl="1" indent="-152396"/>
            <a:r>
              <a:rPr lang="en-US" sz="2400" dirty="0">
                <a:solidFill>
                  <a:srgbClr val="00205B"/>
                </a:solidFill>
              </a:rPr>
              <a:t>Closest opponent 4m behind</a:t>
            </a:r>
          </a:p>
          <a:p>
            <a:pPr lvl="1" indent="-152396"/>
            <a:r>
              <a:rPr lang="en-US" sz="2400" dirty="0">
                <a:solidFill>
                  <a:srgbClr val="00205B"/>
                </a:solidFill>
              </a:rPr>
              <a:t>Whistle start</a:t>
            </a:r>
          </a:p>
          <a:p>
            <a:pPr indent="-152396"/>
            <a:endParaRPr lang="en-US" sz="800" b="1" dirty="0">
              <a:solidFill>
                <a:srgbClr val="00205B"/>
              </a:solidFill>
            </a:endParaRPr>
          </a:p>
          <a:p>
            <a:pPr indent="-152396"/>
            <a:r>
              <a:rPr lang="en-US" sz="2800" b="1" dirty="0">
                <a:solidFill>
                  <a:srgbClr val="00205B"/>
                </a:solidFill>
              </a:rPr>
              <a:t>Ball outside the CSA, above or below the GLE</a:t>
            </a:r>
          </a:p>
          <a:p>
            <a:pPr lvl="1" indent="-152396"/>
            <a:r>
              <a:rPr lang="en-US" sz="2400" dirty="0">
                <a:solidFill>
                  <a:srgbClr val="00205B"/>
                </a:solidFill>
              </a:rPr>
              <a:t>Free Position for defender at </a:t>
            </a:r>
            <a:r>
              <a:rPr lang="en-US" sz="2400" u="sng" dirty="0">
                <a:solidFill>
                  <a:srgbClr val="00205B"/>
                </a:solidFill>
              </a:rPr>
              <a:t>spot of the ball</a:t>
            </a:r>
            <a:endParaRPr lang="en-US" sz="2400" dirty="0">
              <a:solidFill>
                <a:srgbClr val="00205B"/>
              </a:solidFill>
            </a:endParaRPr>
          </a:p>
          <a:p>
            <a:pPr lvl="1" indent="-152396"/>
            <a:r>
              <a:rPr lang="en-US" sz="2400" dirty="0">
                <a:solidFill>
                  <a:srgbClr val="00205B"/>
                </a:solidFill>
              </a:rPr>
              <a:t>Closest opponent 4m behind</a:t>
            </a:r>
          </a:p>
          <a:p>
            <a:pPr lvl="1" indent="-152396"/>
            <a:r>
              <a:rPr lang="en-US" sz="2400" dirty="0">
                <a:solidFill>
                  <a:srgbClr val="00205B"/>
                </a:solidFill>
              </a:rPr>
              <a:t>Whistle start</a:t>
            </a:r>
          </a:p>
        </p:txBody>
      </p:sp>
    </p:spTree>
    <p:custDataLst>
      <p:tags r:id="rId1"/>
    </p:custDataLst>
    <p:extLst>
      <p:ext uri="{BB962C8B-B14F-4D97-AF65-F5344CB8AC3E}">
        <p14:creationId xmlns:p14="http://schemas.microsoft.com/office/powerpoint/2010/main" val="127867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E2128-AED6-5D43-B6B6-F42B9DD1402F}"/>
              </a:ext>
            </a:extLst>
          </p:cNvPr>
          <p:cNvSpPr txBox="1"/>
          <p:nvPr/>
        </p:nvSpPr>
        <p:spPr>
          <a:xfrm>
            <a:off x="4194697" y="1646954"/>
            <a:ext cx="7365119" cy="1261884"/>
          </a:xfrm>
          <a:prstGeom prst="rect">
            <a:avLst/>
          </a:prstGeom>
          <a:noFill/>
        </p:spPr>
        <p:txBody>
          <a:bodyPr wrap="square" rtlCol="0">
            <a:spAutoFit/>
          </a:bodyPr>
          <a:lstStyle/>
          <a:p>
            <a:pPr>
              <a:buNone/>
            </a:pPr>
            <a:r>
              <a:rPr lang="en-US" sz="2800" b="1" dirty="0">
                <a:solidFill>
                  <a:srgbClr val="00205B"/>
                </a:solidFill>
              </a:rPr>
              <a:t>1. Hold or Whistle</a:t>
            </a:r>
            <a:r>
              <a:rPr lang="en-US" sz="2800" dirty="0">
                <a:solidFill>
                  <a:srgbClr val="00205B"/>
                </a:solidFill>
              </a:rPr>
              <a:t>?</a:t>
            </a:r>
          </a:p>
          <a:p>
            <a:pPr lvl="1"/>
            <a:r>
              <a:rPr lang="en-US" sz="2400" dirty="0">
                <a:solidFill>
                  <a:srgbClr val="00205B"/>
                </a:solidFill>
              </a:rPr>
              <a:t>The official must evaluate if the attack is on a scoring play/maintaining advantage  </a:t>
            </a:r>
          </a:p>
        </p:txBody>
      </p:sp>
      <p:sp>
        <p:nvSpPr>
          <p:cNvPr id="4" name="TextBox 3">
            <a:extLst>
              <a:ext uri="{FF2B5EF4-FFF2-40B4-BE49-F238E27FC236}">
                <a16:creationId xmlns:a16="http://schemas.microsoft.com/office/drawing/2014/main" id="{56B49F7A-25AC-CD42-9EF3-D257F6AAAE62}"/>
              </a:ext>
            </a:extLst>
          </p:cNvPr>
          <p:cNvSpPr txBox="1"/>
          <p:nvPr/>
        </p:nvSpPr>
        <p:spPr>
          <a:xfrm>
            <a:off x="4194697" y="3926929"/>
            <a:ext cx="4702513" cy="523220"/>
          </a:xfrm>
          <a:prstGeom prst="rect">
            <a:avLst/>
          </a:prstGeom>
          <a:noFill/>
        </p:spPr>
        <p:txBody>
          <a:bodyPr wrap="square" rtlCol="0">
            <a:spAutoFit/>
          </a:bodyPr>
          <a:lstStyle/>
          <a:p>
            <a:r>
              <a:rPr lang="en-US" sz="2800" b="1" dirty="0">
                <a:solidFill>
                  <a:srgbClr val="00205B"/>
                </a:solidFill>
              </a:rPr>
              <a:t>3. Correct the offside</a:t>
            </a:r>
          </a:p>
        </p:txBody>
      </p:sp>
      <p:sp>
        <p:nvSpPr>
          <p:cNvPr id="9" name="TextBox 8">
            <a:extLst>
              <a:ext uri="{FF2B5EF4-FFF2-40B4-BE49-F238E27FC236}">
                <a16:creationId xmlns:a16="http://schemas.microsoft.com/office/drawing/2014/main" id="{F9B4FA5E-4FA5-1B4B-8B60-7F51C4CE9C6D}"/>
              </a:ext>
            </a:extLst>
          </p:cNvPr>
          <p:cNvSpPr txBox="1"/>
          <p:nvPr/>
        </p:nvSpPr>
        <p:spPr>
          <a:xfrm>
            <a:off x="4194696" y="4686468"/>
            <a:ext cx="4279393" cy="523220"/>
          </a:xfrm>
          <a:prstGeom prst="rect">
            <a:avLst/>
          </a:prstGeom>
          <a:noFill/>
        </p:spPr>
        <p:txBody>
          <a:bodyPr wrap="square" rtlCol="0">
            <a:spAutoFit/>
          </a:bodyPr>
          <a:lstStyle/>
          <a:p>
            <a:r>
              <a:rPr lang="en-US" sz="2800" b="1" dirty="0">
                <a:solidFill>
                  <a:srgbClr val="00205B"/>
                </a:solidFill>
              </a:rPr>
              <a:t>4. Administer the penalty</a:t>
            </a:r>
          </a:p>
        </p:txBody>
      </p:sp>
      <p:sp>
        <p:nvSpPr>
          <p:cNvPr id="8" name="TextBox 7">
            <a:extLst>
              <a:ext uri="{FF2B5EF4-FFF2-40B4-BE49-F238E27FC236}">
                <a16:creationId xmlns:a16="http://schemas.microsoft.com/office/drawing/2014/main" id="{CEAB09E8-A713-0C4C-AACF-60E9D4C204C8}"/>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Defense Offside</a:t>
            </a:r>
          </a:p>
        </p:txBody>
      </p:sp>
      <p:sp>
        <p:nvSpPr>
          <p:cNvPr id="11" name="TextBox 10">
            <a:extLst>
              <a:ext uri="{FF2B5EF4-FFF2-40B4-BE49-F238E27FC236}">
                <a16:creationId xmlns:a16="http://schemas.microsoft.com/office/drawing/2014/main" id="{C79EB862-97BF-A04E-A43F-10EF4B482F5A}"/>
              </a:ext>
            </a:extLst>
          </p:cNvPr>
          <p:cNvSpPr txBox="1"/>
          <p:nvPr/>
        </p:nvSpPr>
        <p:spPr>
          <a:xfrm>
            <a:off x="4194697" y="3167390"/>
            <a:ext cx="4279392" cy="523220"/>
          </a:xfrm>
          <a:prstGeom prst="rect">
            <a:avLst/>
          </a:prstGeom>
          <a:noFill/>
        </p:spPr>
        <p:txBody>
          <a:bodyPr wrap="square" rtlCol="0">
            <a:spAutoFit/>
          </a:bodyPr>
          <a:lstStyle/>
          <a:p>
            <a:r>
              <a:rPr lang="en-US" sz="2800" b="1" dirty="0">
                <a:solidFill>
                  <a:srgbClr val="00205B"/>
                </a:solidFill>
              </a:rPr>
              <a:t>2. Call time-out</a:t>
            </a:r>
          </a:p>
        </p:txBody>
      </p:sp>
      <p:pic>
        <p:nvPicPr>
          <p:cNvPr id="3" name="Picture 2" descr="C:\Users\lbrush\AppData\Local\Microsoft\Windows\Temporary Internet Files\Content.IE5\6PUHH9A1\silbato-web[1].png">
            <a:extLst>
              <a:ext uri="{FF2B5EF4-FFF2-40B4-BE49-F238E27FC236}">
                <a16:creationId xmlns:a16="http://schemas.microsoft.com/office/drawing/2014/main" id="{55C77364-8EDB-C358-15A5-90346C8A92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59" y="2049493"/>
            <a:ext cx="3429507" cy="240065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30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AB09E8-A713-0C4C-AACF-60E9D4C204C8}"/>
              </a:ext>
            </a:extLst>
          </p:cNvPr>
          <p:cNvSpPr txBox="1"/>
          <p:nvPr/>
        </p:nvSpPr>
        <p:spPr>
          <a:xfrm>
            <a:off x="371959" y="272365"/>
            <a:ext cx="779564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Restraining Line – Defense Offside</a:t>
            </a:r>
          </a:p>
        </p:txBody>
      </p:sp>
      <p:sp>
        <p:nvSpPr>
          <p:cNvPr id="5" name="TextBox 4">
            <a:extLst>
              <a:ext uri="{FF2B5EF4-FFF2-40B4-BE49-F238E27FC236}">
                <a16:creationId xmlns:a16="http://schemas.microsoft.com/office/drawing/2014/main" id="{C683CE97-F5EE-5940-A33F-B902474640E4}"/>
              </a:ext>
            </a:extLst>
          </p:cNvPr>
          <p:cNvSpPr txBox="1"/>
          <p:nvPr/>
        </p:nvSpPr>
        <p:spPr>
          <a:xfrm>
            <a:off x="3740336" y="1137990"/>
            <a:ext cx="8079705" cy="5447645"/>
          </a:xfrm>
          <a:prstGeom prst="rect">
            <a:avLst/>
          </a:prstGeom>
          <a:noFill/>
        </p:spPr>
        <p:txBody>
          <a:bodyPr wrap="square" rtlCol="0">
            <a:spAutoFit/>
          </a:bodyPr>
          <a:lstStyle/>
          <a:p>
            <a:r>
              <a:rPr lang="en-US" sz="2800" b="1" dirty="0">
                <a:solidFill>
                  <a:srgbClr val="00205B"/>
                </a:solidFill>
              </a:rPr>
              <a:t>Ball inside the CSA and above the GLE</a:t>
            </a:r>
          </a:p>
          <a:p>
            <a:pPr indent="-152396"/>
            <a:r>
              <a:rPr lang="en-US" sz="800" dirty="0">
                <a:solidFill>
                  <a:srgbClr val="00205B"/>
                </a:solidFill>
              </a:rPr>
              <a:t> </a:t>
            </a:r>
          </a:p>
          <a:p>
            <a:pPr indent="-152396"/>
            <a:r>
              <a:rPr lang="en-US" sz="2400" dirty="0">
                <a:solidFill>
                  <a:srgbClr val="00205B"/>
                </a:solidFill>
              </a:rPr>
              <a:t>Free Position for </a:t>
            </a:r>
            <a:r>
              <a:rPr lang="en-US" sz="2400" u="sng" dirty="0">
                <a:solidFill>
                  <a:srgbClr val="00205B"/>
                </a:solidFill>
              </a:rPr>
              <a:t>closest attack player at the top of the 12m arc</a:t>
            </a:r>
            <a:endParaRPr lang="en-US" sz="2400" dirty="0">
              <a:solidFill>
                <a:srgbClr val="00205B"/>
              </a:solidFill>
            </a:endParaRPr>
          </a:p>
          <a:p>
            <a:pPr indent="-152396"/>
            <a:r>
              <a:rPr lang="en-US" sz="2400" dirty="0">
                <a:solidFill>
                  <a:srgbClr val="00205B"/>
                </a:solidFill>
              </a:rPr>
              <a:t>Closest opponent 4m behind</a:t>
            </a:r>
          </a:p>
          <a:p>
            <a:pPr indent="-152396"/>
            <a:r>
              <a:rPr lang="en-US" sz="2400" dirty="0">
                <a:solidFill>
                  <a:srgbClr val="00205B"/>
                </a:solidFill>
              </a:rPr>
              <a:t>Penalty lane cleared</a:t>
            </a:r>
          </a:p>
          <a:p>
            <a:pPr indent="-152396"/>
            <a:r>
              <a:rPr lang="en-US" sz="2400" dirty="0">
                <a:solidFill>
                  <a:srgbClr val="00205B"/>
                </a:solidFill>
              </a:rPr>
              <a:t>Whistle start</a:t>
            </a:r>
          </a:p>
          <a:p>
            <a:pPr indent="-152396"/>
            <a:r>
              <a:rPr lang="en-US" sz="800" dirty="0">
                <a:solidFill>
                  <a:srgbClr val="00205B"/>
                </a:solidFill>
              </a:rPr>
              <a:t> </a:t>
            </a:r>
          </a:p>
          <a:p>
            <a:pPr indent="-152396"/>
            <a:r>
              <a:rPr lang="en-US" sz="2800" b="1" dirty="0">
                <a:solidFill>
                  <a:srgbClr val="00205B"/>
                </a:solidFill>
              </a:rPr>
              <a:t>Ball inside the CSA and below the GLE</a:t>
            </a:r>
          </a:p>
          <a:p>
            <a:pPr indent="-152396"/>
            <a:r>
              <a:rPr lang="en-US" sz="2400" dirty="0">
                <a:solidFill>
                  <a:srgbClr val="00205B"/>
                </a:solidFill>
              </a:rPr>
              <a:t>Free Position for attack at </a:t>
            </a:r>
            <a:r>
              <a:rPr lang="en-US" sz="2400" u="sng" dirty="0">
                <a:solidFill>
                  <a:srgbClr val="00205B"/>
                </a:solidFill>
              </a:rPr>
              <a:t>closest dot</a:t>
            </a:r>
            <a:endParaRPr lang="en-US" sz="2400" dirty="0">
              <a:solidFill>
                <a:srgbClr val="00205B"/>
              </a:solidFill>
            </a:endParaRPr>
          </a:p>
          <a:p>
            <a:pPr indent="-152396"/>
            <a:r>
              <a:rPr lang="en-US" sz="2400" dirty="0">
                <a:solidFill>
                  <a:srgbClr val="00205B"/>
                </a:solidFill>
              </a:rPr>
              <a:t>Closest opponent 4m behind</a:t>
            </a:r>
          </a:p>
          <a:p>
            <a:pPr indent="-152396"/>
            <a:r>
              <a:rPr lang="en-US" sz="2400" dirty="0">
                <a:solidFill>
                  <a:srgbClr val="00205B"/>
                </a:solidFill>
              </a:rPr>
              <a:t>Whistle start</a:t>
            </a:r>
          </a:p>
          <a:p>
            <a:pPr indent="-152396"/>
            <a:r>
              <a:rPr lang="en-US" sz="800" dirty="0">
                <a:solidFill>
                  <a:srgbClr val="00205B"/>
                </a:solidFill>
              </a:rPr>
              <a:t> </a:t>
            </a:r>
          </a:p>
          <a:p>
            <a:pPr indent="-152396"/>
            <a:r>
              <a:rPr lang="en-US" sz="2800" b="1" dirty="0">
                <a:solidFill>
                  <a:srgbClr val="00205B"/>
                </a:solidFill>
              </a:rPr>
              <a:t>Ball outside the CSA, above or below the GLE</a:t>
            </a:r>
          </a:p>
          <a:p>
            <a:pPr indent="-152396"/>
            <a:r>
              <a:rPr lang="en-US" sz="2400" dirty="0">
                <a:solidFill>
                  <a:srgbClr val="00205B"/>
                </a:solidFill>
              </a:rPr>
              <a:t>FP for attack at </a:t>
            </a:r>
            <a:r>
              <a:rPr lang="en-US" sz="2400" u="sng" dirty="0">
                <a:solidFill>
                  <a:srgbClr val="00205B"/>
                </a:solidFill>
              </a:rPr>
              <a:t>spot of the ball</a:t>
            </a:r>
            <a:endParaRPr lang="en-US" sz="2400" dirty="0">
              <a:solidFill>
                <a:srgbClr val="00205B"/>
              </a:solidFill>
            </a:endParaRPr>
          </a:p>
          <a:p>
            <a:pPr indent="-152396"/>
            <a:r>
              <a:rPr lang="en-US" sz="2400" dirty="0">
                <a:solidFill>
                  <a:srgbClr val="00205B"/>
                </a:solidFill>
              </a:rPr>
              <a:t>Closest opponent 4m behind</a:t>
            </a:r>
          </a:p>
          <a:p>
            <a:pPr indent="-152396"/>
            <a:r>
              <a:rPr lang="en-US" sz="2400" dirty="0">
                <a:solidFill>
                  <a:srgbClr val="00205B"/>
                </a:solidFill>
              </a:rPr>
              <a:t>Whistle start</a:t>
            </a:r>
          </a:p>
        </p:txBody>
      </p:sp>
      <p:pic>
        <p:nvPicPr>
          <p:cNvPr id="3" name="Picture 2" descr="C:\Users\lbrush\AppData\Local\Microsoft\Windows\Temporary Internet Files\Content.IE5\6PUHH9A1\silbato-web[1].png">
            <a:extLst>
              <a:ext uri="{FF2B5EF4-FFF2-40B4-BE49-F238E27FC236}">
                <a16:creationId xmlns:a16="http://schemas.microsoft.com/office/drawing/2014/main" id="{C4D8674C-7312-FC08-7EC5-BC068C468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28672"/>
            <a:ext cx="3429507" cy="240065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34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14400" y="1092201"/>
            <a:ext cx="7315200" cy="52877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indent="-342891" defTabSz="914377">
              <a:buNone/>
              <a:defRPr/>
            </a:pPr>
            <a:endParaRPr lang="en-US" sz="2400" dirty="0">
              <a:latin typeface="Calibri" panose="020F0502020204030204"/>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2218" y="1057195"/>
            <a:ext cx="5267564" cy="5249649"/>
          </a:xfrm>
          <a:prstGeom prst="rect">
            <a:avLst/>
          </a:prstGeom>
        </p:spPr>
      </p:pic>
      <p:sp>
        <p:nvSpPr>
          <p:cNvPr id="6" name="TextBox 5">
            <a:extLst>
              <a:ext uri="{FF2B5EF4-FFF2-40B4-BE49-F238E27FC236}">
                <a16:creationId xmlns:a16="http://schemas.microsoft.com/office/drawing/2014/main" id="{DE28DB9D-DBA4-1240-895B-E9E5E70E8E2C}"/>
              </a:ext>
            </a:extLst>
          </p:cNvPr>
          <p:cNvSpPr txBox="1"/>
          <p:nvPr/>
        </p:nvSpPr>
        <p:spPr>
          <a:xfrm>
            <a:off x="371958" y="272365"/>
            <a:ext cx="10089397"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Review: Offside Penalty Administration</a:t>
            </a:r>
          </a:p>
        </p:txBody>
      </p:sp>
    </p:spTree>
    <p:custDataLst>
      <p:tags r:id="rId1"/>
    </p:custDataLst>
    <p:extLst>
      <p:ext uri="{BB962C8B-B14F-4D97-AF65-F5344CB8AC3E}">
        <p14:creationId xmlns:p14="http://schemas.microsoft.com/office/powerpoint/2010/main" val="19431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solidFill>
                  <a:srgbClr val="00205B"/>
                </a:solidFill>
              </a:rPr>
              <a:t>Q. Offside on Red (attack); Dangerous Check, #9 Blue</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4824046" cy="523220"/>
          </a:xfrm>
          <a:prstGeom prst="rect">
            <a:avLst/>
          </a:prstGeom>
          <a:noFill/>
        </p:spPr>
        <p:txBody>
          <a:bodyPr wrap="square" rtlCol="0">
            <a:spAutoFit/>
          </a:bodyPr>
          <a:lstStyle/>
          <a:p>
            <a:r>
              <a:rPr lang="en-US" sz="2800" dirty="0">
                <a:solidFill>
                  <a:srgbClr val="00205B"/>
                </a:solidFill>
              </a:rPr>
              <a:t>A. Alternate Possession </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2905780"/>
            <a:ext cx="9478108" cy="523220"/>
          </a:xfrm>
          <a:prstGeom prst="rect">
            <a:avLst/>
          </a:prstGeom>
          <a:noFill/>
        </p:spPr>
        <p:txBody>
          <a:bodyPr wrap="square" rtlCol="0">
            <a:spAutoFit/>
          </a:bodyPr>
          <a:lstStyle/>
          <a:p>
            <a:r>
              <a:rPr lang="en-US" sz="2800" dirty="0">
                <a:solidFill>
                  <a:srgbClr val="00205B"/>
                </a:solidFill>
              </a:rPr>
              <a:t>Q. Offside on Blue (defense); Charge, #8 Red</a:t>
            </a:r>
          </a:p>
        </p:txBody>
      </p:sp>
      <p:sp>
        <p:nvSpPr>
          <p:cNvPr id="6" name="TextBox 5">
            <a:extLst>
              <a:ext uri="{FF2B5EF4-FFF2-40B4-BE49-F238E27FC236}">
                <a16:creationId xmlns:a16="http://schemas.microsoft.com/office/drawing/2014/main" id="{998908D0-42EB-4493-E508-F429F6875C47}"/>
              </a:ext>
            </a:extLst>
          </p:cNvPr>
          <p:cNvSpPr txBox="1"/>
          <p:nvPr/>
        </p:nvSpPr>
        <p:spPr>
          <a:xfrm>
            <a:off x="2593989" y="4154846"/>
            <a:ext cx="8415043" cy="954107"/>
          </a:xfrm>
          <a:prstGeom prst="rect">
            <a:avLst/>
          </a:prstGeom>
          <a:noFill/>
        </p:spPr>
        <p:txBody>
          <a:bodyPr wrap="square" rtlCol="0">
            <a:spAutoFit/>
          </a:bodyPr>
          <a:lstStyle/>
          <a:p>
            <a:r>
              <a:rPr lang="en-US" sz="2800" dirty="0">
                <a:solidFill>
                  <a:srgbClr val="00205B"/>
                </a:solidFill>
              </a:rPr>
              <a:t>If YES, pull flag until Charge foul was committed, then signal Alternate Possession.</a:t>
            </a:r>
          </a:p>
        </p:txBody>
      </p:sp>
      <p:sp>
        <p:nvSpPr>
          <p:cNvPr id="7" name="TextBox 6">
            <a:extLst>
              <a:ext uri="{FF2B5EF4-FFF2-40B4-BE49-F238E27FC236}">
                <a16:creationId xmlns:a16="http://schemas.microsoft.com/office/drawing/2014/main" id="{B3E88D6A-B9F4-4E82-FF45-498537204ECC}"/>
              </a:ext>
            </a:extLst>
          </p:cNvPr>
          <p:cNvSpPr txBox="1"/>
          <p:nvPr/>
        </p:nvSpPr>
        <p:spPr>
          <a:xfrm>
            <a:off x="2593988" y="5311579"/>
            <a:ext cx="8415043" cy="523220"/>
          </a:xfrm>
          <a:prstGeom prst="rect">
            <a:avLst/>
          </a:prstGeom>
          <a:noFill/>
        </p:spPr>
        <p:txBody>
          <a:bodyPr wrap="square" rtlCol="0">
            <a:spAutoFit/>
          </a:bodyPr>
          <a:lstStyle/>
          <a:p>
            <a:r>
              <a:rPr lang="en-US" sz="2800" dirty="0">
                <a:solidFill>
                  <a:srgbClr val="00205B"/>
                </a:solidFill>
              </a:rPr>
              <a:t>If NO, Alternate Possession.</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4" y="3547860"/>
            <a:ext cx="8415043" cy="523220"/>
          </a:xfrm>
          <a:prstGeom prst="rect">
            <a:avLst/>
          </a:prstGeom>
          <a:noFill/>
        </p:spPr>
        <p:txBody>
          <a:bodyPr wrap="square" rtlCol="0">
            <a:spAutoFit/>
          </a:bodyPr>
          <a:lstStyle/>
          <a:p>
            <a:r>
              <a:rPr lang="en-US" sz="2800" dirty="0">
                <a:solidFill>
                  <a:srgbClr val="00205B"/>
                </a:solidFill>
              </a:rPr>
              <a:t>A. Is Red on a scoring play?</a:t>
            </a:r>
          </a:p>
        </p:txBody>
      </p:sp>
    </p:spTree>
    <p:extLst>
      <p:ext uri="{BB962C8B-B14F-4D97-AF65-F5344CB8AC3E}">
        <p14:creationId xmlns:p14="http://schemas.microsoft.com/office/powerpoint/2010/main" val="36002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Multiple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solidFill>
                  <a:srgbClr val="00205B"/>
                </a:solidFill>
              </a:rPr>
              <a:t>Q. Blue has 13 players on the field and scores a goal</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523220"/>
          </a:xfrm>
          <a:prstGeom prst="rect">
            <a:avLst/>
          </a:prstGeom>
          <a:noFill/>
        </p:spPr>
        <p:txBody>
          <a:bodyPr wrap="square" rtlCol="0">
            <a:spAutoFit/>
          </a:bodyPr>
          <a:lstStyle/>
          <a:p>
            <a:r>
              <a:rPr lang="en-US" sz="2800" dirty="0">
                <a:solidFill>
                  <a:srgbClr val="00205B"/>
                </a:solidFill>
              </a:rPr>
              <a:t>A. No goal, remove illegal player, Red possession at center.</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2905780"/>
            <a:ext cx="9478108" cy="523220"/>
          </a:xfrm>
          <a:prstGeom prst="rect">
            <a:avLst/>
          </a:prstGeom>
          <a:noFill/>
        </p:spPr>
        <p:txBody>
          <a:bodyPr wrap="square" rtlCol="0">
            <a:spAutoFit/>
          </a:bodyPr>
          <a:lstStyle/>
          <a:p>
            <a:r>
              <a:rPr lang="en-US" sz="2800" dirty="0">
                <a:solidFill>
                  <a:srgbClr val="00205B"/>
                </a:solidFill>
              </a:rPr>
              <a:t>Q. Red has 12 players on the field and is offside</a:t>
            </a:r>
          </a:p>
        </p:txBody>
      </p:sp>
      <p:sp>
        <p:nvSpPr>
          <p:cNvPr id="6" name="TextBox 5">
            <a:extLst>
              <a:ext uri="{FF2B5EF4-FFF2-40B4-BE49-F238E27FC236}">
                <a16:creationId xmlns:a16="http://schemas.microsoft.com/office/drawing/2014/main" id="{998908D0-42EB-4493-E508-F429F6875C47}"/>
              </a:ext>
            </a:extLst>
          </p:cNvPr>
          <p:cNvSpPr txBox="1"/>
          <p:nvPr/>
        </p:nvSpPr>
        <p:spPr>
          <a:xfrm>
            <a:off x="1977465" y="4125993"/>
            <a:ext cx="9771712" cy="1815882"/>
          </a:xfrm>
          <a:prstGeom prst="rect">
            <a:avLst/>
          </a:prstGeom>
          <a:noFill/>
        </p:spPr>
        <p:txBody>
          <a:bodyPr wrap="square" rtlCol="0">
            <a:spAutoFit/>
          </a:bodyPr>
          <a:lstStyle/>
          <a:p>
            <a:r>
              <a:rPr lang="en-US" sz="2800" dirty="0">
                <a:solidFill>
                  <a:srgbClr val="00205B"/>
                </a:solidFill>
              </a:rPr>
              <a:t>If YES, return player to the penalty area. Player finishes serving penalty and serves an extra penalty (2 min. Yellow; 4 min. Red). Correct offside. FP to Blue at the spot of the ball. Closest player goes 4m behind.</a:t>
            </a:r>
          </a:p>
        </p:txBody>
      </p:sp>
      <p:sp>
        <p:nvSpPr>
          <p:cNvPr id="7" name="TextBox 6">
            <a:extLst>
              <a:ext uri="{FF2B5EF4-FFF2-40B4-BE49-F238E27FC236}">
                <a16:creationId xmlns:a16="http://schemas.microsoft.com/office/drawing/2014/main" id="{B3E88D6A-B9F4-4E82-FF45-498537204ECC}"/>
              </a:ext>
            </a:extLst>
          </p:cNvPr>
          <p:cNvSpPr txBox="1"/>
          <p:nvPr/>
        </p:nvSpPr>
        <p:spPr>
          <a:xfrm>
            <a:off x="1977465" y="6115648"/>
            <a:ext cx="9771712" cy="523220"/>
          </a:xfrm>
          <a:prstGeom prst="rect">
            <a:avLst/>
          </a:prstGeom>
          <a:noFill/>
        </p:spPr>
        <p:txBody>
          <a:bodyPr wrap="square" rtlCol="0">
            <a:spAutoFit/>
          </a:bodyPr>
          <a:lstStyle/>
          <a:p>
            <a:r>
              <a:rPr lang="en-US" sz="2800" dirty="0">
                <a:solidFill>
                  <a:srgbClr val="00205B"/>
                </a:solidFill>
              </a:rPr>
              <a:t>If NO, administer the free position for the offside foul.</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5" y="3477918"/>
            <a:ext cx="8415043" cy="523220"/>
          </a:xfrm>
          <a:prstGeom prst="rect">
            <a:avLst/>
          </a:prstGeom>
          <a:noFill/>
        </p:spPr>
        <p:txBody>
          <a:bodyPr wrap="square" rtlCol="0">
            <a:spAutoFit/>
          </a:bodyPr>
          <a:lstStyle/>
          <a:p>
            <a:r>
              <a:rPr lang="en-US" sz="2800" dirty="0">
                <a:solidFill>
                  <a:srgbClr val="00205B"/>
                </a:solidFill>
              </a:rPr>
              <a:t>A. Did the player come in early from a card?</a:t>
            </a:r>
          </a:p>
        </p:txBody>
      </p:sp>
    </p:spTree>
    <p:extLst>
      <p:ext uri="{BB962C8B-B14F-4D97-AF65-F5344CB8AC3E}">
        <p14:creationId xmlns:p14="http://schemas.microsoft.com/office/powerpoint/2010/main" val="289608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E407BB-311C-42C8-7BBA-C64E3E7CC089}"/>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3" name="TextBox 2">
            <a:extLst>
              <a:ext uri="{FF2B5EF4-FFF2-40B4-BE49-F238E27FC236}">
                <a16:creationId xmlns:a16="http://schemas.microsoft.com/office/drawing/2014/main" id="{7DC724CF-C713-928D-0071-A90C10D4F22E}"/>
              </a:ext>
            </a:extLst>
          </p:cNvPr>
          <p:cNvSpPr txBox="1"/>
          <p:nvPr/>
        </p:nvSpPr>
        <p:spPr>
          <a:xfrm>
            <a:off x="914400" y="1354015"/>
            <a:ext cx="9478108" cy="523220"/>
          </a:xfrm>
          <a:prstGeom prst="rect">
            <a:avLst/>
          </a:prstGeom>
          <a:noFill/>
        </p:spPr>
        <p:txBody>
          <a:bodyPr wrap="square" rtlCol="0">
            <a:spAutoFit/>
          </a:bodyPr>
          <a:lstStyle/>
          <a:p>
            <a:r>
              <a:rPr lang="en-US" sz="2800" dirty="0">
                <a:solidFill>
                  <a:srgbClr val="00205B"/>
                </a:solidFill>
              </a:rPr>
              <a:t>Q. Blue #2 Illegal Draw, Early Entry Blue #4</a:t>
            </a:r>
          </a:p>
        </p:txBody>
      </p:sp>
      <p:sp>
        <p:nvSpPr>
          <p:cNvPr id="4" name="TextBox 3">
            <a:extLst>
              <a:ext uri="{FF2B5EF4-FFF2-40B4-BE49-F238E27FC236}">
                <a16:creationId xmlns:a16="http://schemas.microsoft.com/office/drawing/2014/main" id="{30E78CB1-7990-E462-E0B2-1499F413D342}"/>
              </a:ext>
            </a:extLst>
          </p:cNvPr>
          <p:cNvSpPr txBox="1"/>
          <p:nvPr/>
        </p:nvSpPr>
        <p:spPr>
          <a:xfrm>
            <a:off x="1977465" y="2002090"/>
            <a:ext cx="8978082" cy="954107"/>
          </a:xfrm>
          <a:prstGeom prst="rect">
            <a:avLst/>
          </a:prstGeom>
          <a:noFill/>
        </p:spPr>
        <p:txBody>
          <a:bodyPr wrap="square" rtlCol="0">
            <a:spAutoFit/>
          </a:bodyPr>
          <a:lstStyle/>
          <a:p>
            <a:r>
              <a:rPr lang="en-US" sz="2800" dirty="0">
                <a:solidFill>
                  <a:srgbClr val="00205B"/>
                </a:solidFill>
              </a:rPr>
              <a:t>A. Subsequent foul. Free position to any Red player at spot of ball</a:t>
            </a:r>
          </a:p>
        </p:txBody>
      </p:sp>
      <p:sp>
        <p:nvSpPr>
          <p:cNvPr id="5" name="TextBox 4">
            <a:extLst>
              <a:ext uri="{FF2B5EF4-FFF2-40B4-BE49-F238E27FC236}">
                <a16:creationId xmlns:a16="http://schemas.microsoft.com/office/drawing/2014/main" id="{0EA04366-B5F1-8A7D-DCA3-BE8EB2151A20}"/>
              </a:ext>
            </a:extLst>
          </p:cNvPr>
          <p:cNvSpPr txBox="1"/>
          <p:nvPr/>
        </p:nvSpPr>
        <p:spPr>
          <a:xfrm>
            <a:off x="914400" y="3167390"/>
            <a:ext cx="9478108" cy="523220"/>
          </a:xfrm>
          <a:prstGeom prst="rect">
            <a:avLst/>
          </a:prstGeom>
          <a:noFill/>
        </p:spPr>
        <p:txBody>
          <a:bodyPr wrap="square" rtlCol="0">
            <a:spAutoFit/>
          </a:bodyPr>
          <a:lstStyle/>
          <a:p>
            <a:r>
              <a:rPr lang="en-US" sz="2800" dirty="0">
                <a:solidFill>
                  <a:srgbClr val="00205B"/>
                </a:solidFill>
              </a:rPr>
              <a:t>Q. Illegal Substitution Red, Illegal Draw Blue</a:t>
            </a:r>
          </a:p>
        </p:txBody>
      </p:sp>
      <p:sp>
        <p:nvSpPr>
          <p:cNvPr id="8" name="TextBox 7">
            <a:extLst>
              <a:ext uri="{FF2B5EF4-FFF2-40B4-BE49-F238E27FC236}">
                <a16:creationId xmlns:a16="http://schemas.microsoft.com/office/drawing/2014/main" id="{1D86F65F-4F22-3712-AD66-4B3FFBFD471B}"/>
              </a:ext>
            </a:extLst>
          </p:cNvPr>
          <p:cNvSpPr txBox="1"/>
          <p:nvPr/>
        </p:nvSpPr>
        <p:spPr>
          <a:xfrm>
            <a:off x="1977464" y="3656062"/>
            <a:ext cx="8415043" cy="523220"/>
          </a:xfrm>
          <a:prstGeom prst="rect">
            <a:avLst/>
          </a:prstGeom>
          <a:noFill/>
        </p:spPr>
        <p:txBody>
          <a:bodyPr wrap="square" rtlCol="0">
            <a:spAutoFit/>
          </a:bodyPr>
          <a:lstStyle/>
          <a:p>
            <a:r>
              <a:rPr lang="en-US" sz="2800" dirty="0">
                <a:solidFill>
                  <a:srgbClr val="00205B"/>
                </a:solidFill>
              </a:rPr>
              <a:t>A. Offsetting Fouls. Alternate Possession at center</a:t>
            </a:r>
          </a:p>
        </p:txBody>
      </p:sp>
      <p:sp>
        <p:nvSpPr>
          <p:cNvPr id="9" name="TextBox 8">
            <a:extLst>
              <a:ext uri="{FF2B5EF4-FFF2-40B4-BE49-F238E27FC236}">
                <a16:creationId xmlns:a16="http://schemas.microsoft.com/office/drawing/2014/main" id="{7E0D5435-B08A-F13D-2467-4E0987637BCD}"/>
              </a:ext>
            </a:extLst>
          </p:cNvPr>
          <p:cNvSpPr txBox="1"/>
          <p:nvPr/>
        </p:nvSpPr>
        <p:spPr>
          <a:xfrm>
            <a:off x="914400" y="4551610"/>
            <a:ext cx="9478108" cy="523220"/>
          </a:xfrm>
          <a:prstGeom prst="rect">
            <a:avLst/>
          </a:prstGeom>
          <a:noFill/>
        </p:spPr>
        <p:txBody>
          <a:bodyPr wrap="square" rtlCol="0">
            <a:spAutoFit/>
          </a:bodyPr>
          <a:lstStyle/>
          <a:p>
            <a:r>
              <a:rPr lang="en-US" sz="2800" dirty="0">
                <a:solidFill>
                  <a:srgbClr val="00205B"/>
                </a:solidFill>
              </a:rPr>
              <a:t>Q. Early Entry Red, Illegal Draw Blue</a:t>
            </a:r>
          </a:p>
        </p:txBody>
      </p:sp>
      <p:sp>
        <p:nvSpPr>
          <p:cNvPr id="11" name="TextBox 10">
            <a:extLst>
              <a:ext uri="{FF2B5EF4-FFF2-40B4-BE49-F238E27FC236}">
                <a16:creationId xmlns:a16="http://schemas.microsoft.com/office/drawing/2014/main" id="{9111A35E-E682-DAFA-3152-E9A03A7B6700}"/>
              </a:ext>
            </a:extLst>
          </p:cNvPr>
          <p:cNvSpPr txBox="1"/>
          <p:nvPr/>
        </p:nvSpPr>
        <p:spPr>
          <a:xfrm>
            <a:off x="1977465" y="5067651"/>
            <a:ext cx="8415043" cy="523220"/>
          </a:xfrm>
          <a:prstGeom prst="rect">
            <a:avLst/>
          </a:prstGeom>
          <a:noFill/>
        </p:spPr>
        <p:txBody>
          <a:bodyPr wrap="square" rtlCol="0">
            <a:spAutoFit/>
          </a:bodyPr>
          <a:lstStyle/>
          <a:p>
            <a:r>
              <a:rPr lang="en-US" sz="2800" dirty="0">
                <a:solidFill>
                  <a:srgbClr val="00205B"/>
                </a:solidFill>
              </a:rPr>
              <a:t>A. Offsetting Fouls. Alternate Possession at center</a:t>
            </a:r>
          </a:p>
        </p:txBody>
      </p:sp>
    </p:spTree>
    <p:extLst>
      <p:ext uri="{BB962C8B-B14F-4D97-AF65-F5344CB8AC3E}">
        <p14:creationId xmlns:p14="http://schemas.microsoft.com/office/powerpoint/2010/main" val="273060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0AAE5F-0050-3643-82CF-0AC720D5DCF7}"/>
              </a:ext>
            </a:extLst>
          </p:cNvPr>
          <p:cNvSpPr txBox="1"/>
          <p:nvPr/>
        </p:nvSpPr>
        <p:spPr>
          <a:xfrm>
            <a:off x="371960" y="272365"/>
            <a:ext cx="5297838" cy="784830"/>
          </a:xfrm>
          <a:prstGeom prst="rect">
            <a:avLst/>
          </a:prstGeom>
          <a:solidFill>
            <a:schemeClr val="bg2">
              <a:lumMod val="90000"/>
            </a:schemeClr>
          </a:solidFill>
        </p:spPr>
        <p:txBody>
          <a:bodyPr wrap="square" rtlCol="0">
            <a:spAutoFit/>
          </a:bodyPr>
          <a:lstStyle/>
          <a:p>
            <a:r>
              <a:rPr lang="en-US" sz="4500" b="1" spc="600" dirty="0">
                <a:solidFill>
                  <a:srgbClr val="00205B"/>
                </a:solidFill>
                <a:latin typeface="Alt Gothic Comp ATF" panose="020B0608040502040204" pitchFamily="34" charset="77"/>
              </a:rPr>
              <a:t>Early Entry on the Draw</a:t>
            </a:r>
          </a:p>
        </p:txBody>
      </p:sp>
      <p:sp>
        <p:nvSpPr>
          <p:cNvPr id="19" name="TextBox 18">
            <a:extLst>
              <a:ext uri="{FF2B5EF4-FFF2-40B4-BE49-F238E27FC236}">
                <a16:creationId xmlns:a16="http://schemas.microsoft.com/office/drawing/2014/main" id="{A12CE485-9EDF-A043-B0B6-D3EF623AAF80}"/>
              </a:ext>
            </a:extLst>
          </p:cNvPr>
          <p:cNvSpPr txBox="1"/>
          <p:nvPr/>
        </p:nvSpPr>
        <p:spPr>
          <a:xfrm>
            <a:off x="3875659" y="2578019"/>
            <a:ext cx="309967"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49" name="TextBox 48">
            <a:extLst>
              <a:ext uri="{FF2B5EF4-FFF2-40B4-BE49-F238E27FC236}">
                <a16:creationId xmlns:a16="http://schemas.microsoft.com/office/drawing/2014/main" id="{122DB0FC-C4CA-EB48-9FAC-150CC00AA2EA}"/>
              </a:ext>
            </a:extLst>
          </p:cNvPr>
          <p:cNvSpPr txBox="1"/>
          <p:nvPr/>
        </p:nvSpPr>
        <p:spPr>
          <a:xfrm>
            <a:off x="3209255" y="4640120"/>
            <a:ext cx="309968"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0" name="TextBox 49">
            <a:extLst>
              <a:ext uri="{FF2B5EF4-FFF2-40B4-BE49-F238E27FC236}">
                <a16:creationId xmlns:a16="http://schemas.microsoft.com/office/drawing/2014/main" id="{1377992D-1763-5846-8F6F-B9BC1909571B}"/>
              </a:ext>
            </a:extLst>
          </p:cNvPr>
          <p:cNvSpPr txBox="1"/>
          <p:nvPr/>
        </p:nvSpPr>
        <p:spPr>
          <a:xfrm>
            <a:off x="7909300" y="2109016"/>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1" name="TextBox 50">
            <a:extLst>
              <a:ext uri="{FF2B5EF4-FFF2-40B4-BE49-F238E27FC236}">
                <a16:creationId xmlns:a16="http://schemas.microsoft.com/office/drawing/2014/main" id="{ED2DB020-0BF0-EB46-95C9-999D3084C555}"/>
              </a:ext>
            </a:extLst>
          </p:cNvPr>
          <p:cNvSpPr txBox="1"/>
          <p:nvPr/>
        </p:nvSpPr>
        <p:spPr>
          <a:xfrm>
            <a:off x="3899111" y="4208365"/>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2" name="TextBox 51">
            <a:extLst>
              <a:ext uri="{FF2B5EF4-FFF2-40B4-BE49-F238E27FC236}">
                <a16:creationId xmlns:a16="http://schemas.microsoft.com/office/drawing/2014/main" id="{FF9AE091-317F-3E41-BC25-3A59B9334D93}"/>
              </a:ext>
            </a:extLst>
          </p:cNvPr>
          <p:cNvSpPr txBox="1"/>
          <p:nvPr/>
        </p:nvSpPr>
        <p:spPr>
          <a:xfrm>
            <a:off x="8245094" y="4409288"/>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3" name="TextBox 52">
            <a:extLst>
              <a:ext uri="{FF2B5EF4-FFF2-40B4-BE49-F238E27FC236}">
                <a16:creationId xmlns:a16="http://schemas.microsoft.com/office/drawing/2014/main" id="{358036F5-6F63-004B-8D1D-660C7BCE5649}"/>
              </a:ext>
            </a:extLst>
          </p:cNvPr>
          <p:cNvSpPr txBox="1"/>
          <p:nvPr/>
        </p:nvSpPr>
        <p:spPr>
          <a:xfrm>
            <a:off x="7754318" y="28978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4" name="TextBox 53">
            <a:extLst>
              <a:ext uri="{FF2B5EF4-FFF2-40B4-BE49-F238E27FC236}">
                <a16:creationId xmlns:a16="http://schemas.microsoft.com/office/drawing/2014/main" id="{EA28C185-BC34-C44B-90C4-18354EE744BA}"/>
              </a:ext>
            </a:extLst>
          </p:cNvPr>
          <p:cNvSpPr txBox="1"/>
          <p:nvPr/>
        </p:nvSpPr>
        <p:spPr>
          <a:xfrm>
            <a:off x="7985066" y="39971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5" name="TextBox 54">
            <a:extLst>
              <a:ext uri="{FF2B5EF4-FFF2-40B4-BE49-F238E27FC236}">
                <a16:creationId xmlns:a16="http://schemas.microsoft.com/office/drawing/2014/main" id="{16F4B28E-9785-4D41-AE6C-0091B8A8C67D}"/>
              </a:ext>
            </a:extLst>
          </p:cNvPr>
          <p:cNvSpPr txBox="1"/>
          <p:nvPr/>
        </p:nvSpPr>
        <p:spPr>
          <a:xfrm>
            <a:off x="8916689" y="3198167"/>
            <a:ext cx="738756" cy="461665"/>
          </a:xfrm>
          <a:prstGeom prst="rect">
            <a:avLst/>
          </a:prstGeom>
          <a:solidFill>
            <a:schemeClr val="bg2">
              <a:lumMod val="90000"/>
            </a:schemeClr>
          </a:solidFill>
        </p:spPr>
        <p:txBody>
          <a:bodyPr wrap="square" rtlCol="0">
            <a:spAutoFit/>
          </a:bodyPr>
          <a:lstStyle/>
          <a:p>
            <a:r>
              <a:rPr lang="en-US" sz="2400" dirty="0">
                <a:solidFill>
                  <a:srgbClr val="002060"/>
                </a:solidFill>
              </a:rPr>
              <a:t>XGK</a:t>
            </a:r>
          </a:p>
        </p:txBody>
      </p:sp>
      <p:sp>
        <p:nvSpPr>
          <p:cNvPr id="56" name="TextBox 55">
            <a:extLst>
              <a:ext uri="{FF2B5EF4-FFF2-40B4-BE49-F238E27FC236}">
                <a16:creationId xmlns:a16="http://schemas.microsoft.com/office/drawing/2014/main" id="{2F4E320F-F79A-F242-818E-2F776B6201C0}"/>
              </a:ext>
            </a:extLst>
          </p:cNvPr>
          <p:cNvSpPr txBox="1"/>
          <p:nvPr/>
        </p:nvSpPr>
        <p:spPr>
          <a:xfrm>
            <a:off x="8245094" y="142650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8" name="TextBox 57">
            <a:extLst>
              <a:ext uri="{FF2B5EF4-FFF2-40B4-BE49-F238E27FC236}">
                <a16:creationId xmlns:a16="http://schemas.microsoft.com/office/drawing/2014/main" id="{077A92A6-92AE-7B40-9267-344E40D3D427}"/>
              </a:ext>
            </a:extLst>
          </p:cNvPr>
          <p:cNvSpPr txBox="1"/>
          <p:nvPr/>
        </p:nvSpPr>
        <p:spPr>
          <a:xfrm>
            <a:off x="3309258" y="1553198"/>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9" name="TextBox 58">
            <a:extLst>
              <a:ext uri="{FF2B5EF4-FFF2-40B4-BE49-F238E27FC236}">
                <a16:creationId xmlns:a16="http://schemas.microsoft.com/office/drawing/2014/main" id="{1263649E-908C-E845-820D-5B4A975F9B22}"/>
              </a:ext>
            </a:extLst>
          </p:cNvPr>
          <p:cNvSpPr txBox="1"/>
          <p:nvPr/>
        </p:nvSpPr>
        <p:spPr>
          <a:xfrm>
            <a:off x="8335503" y="2555183"/>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0" name="TextBox 59">
            <a:extLst>
              <a:ext uri="{FF2B5EF4-FFF2-40B4-BE49-F238E27FC236}">
                <a16:creationId xmlns:a16="http://schemas.microsoft.com/office/drawing/2014/main" id="{5BCF5454-76FB-8B46-AAB5-D14F5732A4CA}"/>
              </a:ext>
            </a:extLst>
          </p:cNvPr>
          <p:cNvSpPr txBox="1"/>
          <p:nvPr/>
        </p:nvSpPr>
        <p:spPr>
          <a:xfrm>
            <a:off x="8335502" y="361032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1" name="TextBox 60">
            <a:extLst>
              <a:ext uri="{FF2B5EF4-FFF2-40B4-BE49-F238E27FC236}">
                <a16:creationId xmlns:a16="http://schemas.microsoft.com/office/drawing/2014/main" id="{15694AFA-1B8F-3D4E-B002-452F201037A9}"/>
              </a:ext>
            </a:extLst>
          </p:cNvPr>
          <p:cNvSpPr txBox="1"/>
          <p:nvPr/>
        </p:nvSpPr>
        <p:spPr>
          <a:xfrm>
            <a:off x="3464240" y="2510866"/>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2" name="TextBox 61">
            <a:extLst>
              <a:ext uri="{FF2B5EF4-FFF2-40B4-BE49-F238E27FC236}">
                <a16:creationId xmlns:a16="http://schemas.microsoft.com/office/drawing/2014/main" id="{736A7A55-9373-4143-A98D-5CFBA1AAE5ED}"/>
              </a:ext>
            </a:extLst>
          </p:cNvPr>
          <p:cNvSpPr txBox="1"/>
          <p:nvPr/>
        </p:nvSpPr>
        <p:spPr>
          <a:xfrm>
            <a:off x="7909299" y="484234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3" name="TextBox 62">
            <a:extLst>
              <a:ext uri="{FF2B5EF4-FFF2-40B4-BE49-F238E27FC236}">
                <a16:creationId xmlns:a16="http://schemas.microsoft.com/office/drawing/2014/main" id="{C3B71FDF-D613-FE43-ABD2-38149FF7672B}"/>
              </a:ext>
            </a:extLst>
          </p:cNvPr>
          <p:cNvSpPr txBox="1"/>
          <p:nvPr/>
        </p:nvSpPr>
        <p:spPr>
          <a:xfrm>
            <a:off x="3855371" y="4629252"/>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5" name="TextBox 64">
            <a:extLst>
              <a:ext uri="{FF2B5EF4-FFF2-40B4-BE49-F238E27FC236}">
                <a16:creationId xmlns:a16="http://schemas.microsoft.com/office/drawing/2014/main" id="{5EDEBC17-8EA3-3E47-9C5A-D09783A55877}"/>
              </a:ext>
            </a:extLst>
          </p:cNvPr>
          <p:cNvSpPr txBox="1"/>
          <p:nvPr/>
        </p:nvSpPr>
        <p:spPr>
          <a:xfrm>
            <a:off x="5558710" y="310373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7" name="TextBox 66">
            <a:extLst>
              <a:ext uri="{FF2B5EF4-FFF2-40B4-BE49-F238E27FC236}">
                <a16:creationId xmlns:a16="http://schemas.microsoft.com/office/drawing/2014/main" id="{ACDA8208-75F8-6A4B-8778-93B96FA5C741}"/>
              </a:ext>
            </a:extLst>
          </p:cNvPr>
          <p:cNvSpPr txBox="1"/>
          <p:nvPr/>
        </p:nvSpPr>
        <p:spPr>
          <a:xfrm>
            <a:off x="5011846" y="375369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8" name="TextBox 67">
            <a:extLst>
              <a:ext uri="{FF2B5EF4-FFF2-40B4-BE49-F238E27FC236}">
                <a16:creationId xmlns:a16="http://schemas.microsoft.com/office/drawing/2014/main" id="{6176DD8E-0CAC-2341-98C5-AA93EF9F0290}"/>
              </a:ext>
            </a:extLst>
          </p:cNvPr>
          <p:cNvSpPr txBox="1"/>
          <p:nvPr/>
        </p:nvSpPr>
        <p:spPr>
          <a:xfrm>
            <a:off x="6656514" y="2786015"/>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9" name="TextBox 68">
            <a:extLst>
              <a:ext uri="{FF2B5EF4-FFF2-40B4-BE49-F238E27FC236}">
                <a16:creationId xmlns:a16="http://schemas.microsoft.com/office/drawing/2014/main" id="{BA031FAC-ADEC-594E-8186-6FE4CF1934F8}"/>
              </a:ext>
            </a:extLst>
          </p:cNvPr>
          <p:cNvSpPr txBox="1"/>
          <p:nvPr/>
        </p:nvSpPr>
        <p:spPr>
          <a:xfrm>
            <a:off x="3855372" y="341437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70" name="TextBox 69">
            <a:extLst>
              <a:ext uri="{FF2B5EF4-FFF2-40B4-BE49-F238E27FC236}">
                <a16:creationId xmlns:a16="http://schemas.microsoft.com/office/drawing/2014/main" id="{63CE5492-B2D1-DE4F-AE99-29A7B2C90B58}"/>
              </a:ext>
            </a:extLst>
          </p:cNvPr>
          <p:cNvSpPr txBox="1"/>
          <p:nvPr/>
        </p:nvSpPr>
        <p:spPr>
          <a:xfrm>
            <a:off x="5252235" y="4289624"/>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1" name="TextBox 70">
            <a:extLst>
              <a:ext uri="{FF2B5EF4-FFF2-40B4-BE49-F238E27FC236}">
                <a16:creationId xmlns:a16="http://schemas.microsoft.com/office/drawing/2014/main" id="{077FC728-F81C-E741-A988-A6D3EC854E3B}"/>
              </a:ext>
            </a:extLst>
          </p:cNvPr>
          <p:cNvSpPr txBox="1"/>
          <p:nvPr/>
        </p:nvSpPr>
        <p:spPr>
          <a:xfrm>
            <a:off x="6168319" y="2305636"/>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2" name="TextBox 71">
            <a:extLst>
              <a:ext uri="{FF2B5EF4-FFF2-40B4-BE49-F238E27FC236}">
                <a16:creationId xmlns:a16="http://schemas.microsoft.com/office/drawing/2014/main" id="{4DA1F81F-5F98-B24F-9466-C91E61376595}"/>
              </a:ext>
            </a:extLst>
          </p:cNvPr>
          <p:cNvSpPr txBox="1"/>
          <p:nvPr/>
        </p:nvSpPr>
        <p:spPr>
          <a:xfrm>
            <a:off x="6168320" y="3198167"/>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3" name="TextBox 72">
            <a:extLst>
              <a:ext uri="{FF2B5EF4-FFF2-40B4-BE49-F238E27FC236}">
                <a16:creationId xmlns:a16="http://schemas.microsoft.com/office/drawing/2014/main" id="{32DE810B-0CB2-054E-BD83-9B0AFAC98C7C}"/>
              </a:ext>
            </a:extLst>
          </p:cNvPr>
          <p:cNvSpPr txBox="1"/>
          <p:nvPr/>
        </p:nvSpPr>
        <p:spPr>
          <a:xfrm>
            <a:off x="3875661" y="1784031"/>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3" name="TextBox 2">
            <a:extLst>
              <a:ext uri="{FF2B5EF4-FFF2-40B4-BE49-F238E27FC236}">
                <a16:creationId xmlns:a16="http://schemas.microsoft.com/office/drawing/2014/main" id="{D17F325C-FF11-275C-31F9-4982A892B53B}"/>
              </a:ext>
            </a:extLst>
          </p:cNvPr>
          <p:cNvSpPr txBox="1"/>
          <p:nvPr/>
        </p:nvSpPr>
        <p:spPr>
          <a:xfrm>
            <a:off x="2461998" y="3208894"/>
            <a:ext cx="847259" cy="461665"/>
          </a:xfrm>
          <a:prstGeom prst="rect">
            <a:avLst/>
          </a:prstGeom>
          <a:solidFill>
            <a:schemeClr val="accent5">
              <a:lumMod val="20000"/>
              <a:lumOff val="80000"/>
            </a:schemeClr>
          </a:solidFill>
        </p:spPr>
        <p:txBody>
          <a:bodyPr wrap="square" rtlCol="0">
            <a:spAutoFit/>
          </a:bodyPr>
          <a:lstStyle/>
          <a:p>
            <a:r>
              <a:rPr lang="en-US" sz="2400" dirty="0">
                <a:solidFill>
                  <a:srgbClr val="C8102E"/>
                </a:solidFill>
              </a:rPr>
              <a:t>OGK</a:t>
            </a:r>
          </a:p>
        </p:txBody>
      </p:sp>
      <p:sp>
        <p:nvSpPr>
          <p:cNvPr id="6" name="TextBox 5">
            <a:extLst>
              <a:ext uri="{FF2B5EF4-FFF2-40B4-BE49-F238E27FC236}">
                <a16:creationId xmlns:a16="http://schemas.microsoft.com/office/drawing/2014/main" id="{8F3A1836-648B-0291-59A9-B3FF9E980055}"/>
              </a:ext>
            </a:extLst>
          </p:cNvPr>
          <p:cNvSpPr txBox="1"/>
          <p:nvPr/>
        </p:nvSpPr>
        <p:spPr>
          <a:xfrm>
            <a:off x="8893998" y="5050983"/>
            <a:ext cx="2730289" cy="1446550"/>
          </a:xfrm>
          <a:prstGeom prst="rect">
            <a:avLst/>
          </a:prstGeom>
          <a:solidFill>
            <a:srgbClr val="FFFF00"/>
          </a:solidFill>
        </p:spPr>
        <p:txBody>
          <a:bodyPr wrap="square" rtlCol="0">
            <a:spAutoFit/>
          </a:bodyPr>
          <a:lstStyle/>
          <a:p>
            <a:pPr algn="ctr"/>
            <a:r>
              <a:rPr lang="en-US" sz="2200" dirty="0">
                <a:solidFill>
                  <a:srgbClr val="00205B"/>
                </a:solidFill>
              </a:rPr>
              <a:t>Once the official’s hands are on the sticks, all “gates” are closed!</a:t>
            </a:r>
            <a:endParaRPr lang="en-US" sz="2200" b="1" dirty="0">
              <a:solidFill>
                <a:srgbClr val="00205B"/>
              </a:solidFill>
            </a:endParaRPr>
          </a:p>
        </p:txBody>
      </p:sp>
      <p:cxnSp>
        <p:nvCxnSpPr>
          <p:cNvPr id="5" name="Straight Arrow Connector 4">
            <a:extLst>
              <a:ext uri="{FF2B5EF4-FFF2-40B4-BE49-F238E27FC236}">
                <a16:creationId xmlns:a16="http://schemas.microsoft.com/office/drawing/2014/main" id="{9B5A1DEC-42B2-42CD-32AD-197B3590D21A}"/>
              </a:ext>
            </a:extLst>
          </p:cNvPr>
          <p:cNvCxnSpPr/>
          <p:nvPr/>
        </p:nvCxnSpPr>
        <p:spPr>
          <a:xfrm flipV="1">
            <a:off x="6096000" y="5304009"/>
            <a:ext cx="0" cy="1017278"/>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0199132-1519-B2B1-5597-F0DE7AE4B158}"/>
              </a:ext>
            </a:extLst>
          </p:cNvPr>
          <p:cNvCxnSpPr>
            <a:cxnSpLocks/>
          </p:cNvCxnSpPr>
          <p:nvPr/>
        </p:nvCxnSpPr>
        <p:spPr>
          <a:xfrm flipH="1">
            <a:off x="7022013" y="3610320"/>
            <a:ext cx="1223081"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0B911D-F035-8199-B6DB-5BC597D2C1EC}"/>
              </a:ext>
            </a:extLst>
          </p:cNvPr>
          <p:cNvCxnSpPr>
            <a:cxnSpLocks/>
          </p:cNvCxnSpPr>
          <p:nvPr/>
        </p:nvCxnSpPr>
        <p:spPr>
          <a:xfrm>
            <a:off x="3875659" y="3257461"/>
            <a:ext cx="1224561"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89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7"/>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nodeType="afterEffect">
                                  <p:stCondLst>
                                    <p:cond delay="0"/>
                                  </p:stCondLst>
                                  <p:childTnLst>
                                    <p:anim calcmode="discrete" valueType="str">
                                      <p:cBhvr>
                                        <p:cTn id="12"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0AAE5F-0050-3643-82CF-0AC720D5DCF7}"/>
              </a:ext>
            </a:extLst>
          </p:cNvPr>
          <p:cNvSpPr txBox="1"/>
          <p:nvPr/>
        </p:nvSpPr>
        <p:spPr>
          <a:xfrm>
            <a:off x="371960" y="272365"/>
            <a:ext cx="5297838" cy="784830"/>
          </a:xfrm>
          <a:prstGeom prst="rect">
            <a:avLst/>
          </a:prstGeom>
          <a:solidFill>
            <a:schemeClr val="bg2">
              <a:lumMod val="90000"/>
            </a:schemeClr>
          </a:solidFill>
        </p:spPr>
        <p:txBody>
          <a:bodyPr wrap="square" rtlCol="0">
            <a:spAutoFit/>
          </a:bodyPr>
          <a:lstStyle/>
          <a:p>
            <a:r>
              <a:rPr lang="en-US" sz="4500" b="1" spc="600" dirty="0">
                <a:solidFill>
                  <a:srgbClr val="00205B"/>
                </a:solidFill>
                <a:latin typeface="Alt Gothic Comp ATF" panose="020B0608040502040204" pitchFamily="34" charset="77"/>
              </a:rPr>
              <a:t>Early Entry on the Draw</a:t>
            </a:r>
          </a:p>
        </p:txBody>
      </p:sp>
      <p:sp>
        <p:nvSpPr>
          <p:cNvPr id="19" name="TextBox 18">
            <a:extLst>
              <a:ext uri="{FF2B5EF4-FFF2-40B4-BE49-F238E27FC236}">
                <a16:creationId xmlns:a16="http://schemas.microsoft.com/office/drawing/2014/main" id="{A12CE485-9EDF-A043-B0B6-D3EF623AAF80}"/>
              </a:ext>
            </a:extLst>
          </p:cNvPr>
          <p:cNvSpPr txBox="1"/>
          <p:nvPr/>
        </p:nvSpPr>
        <p:spPr>
          <a:xfrm>
            <a:off x="3875659" y="2578019"/>
            <a:ext cx="309967"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49" name="TextBox 48">
            <a:extLst>
              <a:ext uri="{FF2B5EF4-FFF2-40B4-BE49-F238E27FC236}">
                <a16:creationId xmlns:a16="http://schemas.microsoft.com/office/drawing/2014/main" id="{122DB0FC-C4CA-EB48-9FAC-150CC00AA2EA}"/>
              </a:ext>
            </a:extLst>
          </p:cNvPr>
          <p:cNvSpPr txBox="1"/>
          <p:nvPr/>
        </p:nvSpPr>
        <p:spPr>
          <a:xfrm>
            <a:off x="3209255" y="4640120"/>
            <a:ext cx="309968"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0" name="TextBox 49">
            <a:extLst>
              <a:ext uri="{FF2B5EF4-FFF2-40B4-BE49-F238E27FC236}">
                <a16:creationId xmlns:a16="http://schemas.microsoft.com/office/drawing/2014/main" id="{1377992D-1763-5846-8F6F-B9BC1909571B}"/>
              </a:ext>
            </a:extLst>
          </p:cNvPr>
          <p:cNvSpPr txBox="1"/>
          <p:nvPr/>
        </p:nvSpPr>
        <p:spPr>
          <a:xfrm>
            <a:off x="7909300" y="2109016"/>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1" name="TextBox 50">
            <a:extLst>
              <a:ext uri="{FF2B5EF4-FFF2-40B4-BE49-F238E27FC236}">
                <a16:creationId xmlns:a16="http://schemas.microsoft.com/office/drawing/2014/main" id="{ED2DB020-0BF0-EB46-95C9-999D3084C555}"/>
              </a:ext>
            </a:extLst>
          </p:cNvPr>
          <p:cNvSpPr txBox="1"/>
          <p:nvPr/>
        </p:nvSpPr>
        <p:spPr>
          <a:xfrm>
            <a:off x="3899111" y="4208365"/>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2" name="TextBox 51">
            <a:extLst>
              <a:ext uri="{FF2B5EF4-FFF2-40B4-BE49-F238E27FC236}">
                <a16:creationId xmlns:a16="http://schemas.microsoft.com/office/drawing/2014/main" id="{FF9AE091-317F-3E41-BC25-3A59B9334D93}"/>
              </a:ext>
            </a:extLst>
          </p:cNvPr>
          <p:cNvSpPr txBox="1"/>
          <p:nvPr/>
        </p:nvSpPr>
        <p:spPr>
          <a:xfrm>
            <a:off x="8245094" y="4409288"/>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3" name="TextBox 52">
            <a:extLst>
              <a:ext uri="{FF2B5EF4-FFF2-40B4-BE49-F238E27FC236}">
                <a16:creationId xmlns:a16="http://schemas.microsoft.com/office/drawing/2014/main" id="{358036F5-6F63-004B-8D1D-660C7BCE5649}"/>
              </a:ext>
            </a:extLst>
          </p:cNvPr>
          <p:cNvSpPr txBox="1"/>
          <p:nvPr/>
        </p:nvSpPr>
        <p:spPr>
          <a:xfrm>
            <a:off x="7754318" y="2897877"/>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4" name="TextBox 53">
            <a:extLst>
              <a:ext uri="{FF2B5EF4-FFF2-40B4-BE49-F238E27FC236}">
                <a16:creationId xmlns:a16="http://schemas.microsoft.com/office/drawing/2014/main" id="{EA28C185-BC34-C44B-90C4-18354EE744BA}"/>
              </a:ext>
            </a:extLst>
          </p:cNvPr>
          <p:cNvSpPr txBox="1"/>
          <p:nvPr/>
        </p:nvSpPr>
        <p:spPr>
          <a:xfrm>
            <a:off x="7935129" y="3645210"/>
            <a:ext cx="309965" cy="461665"/>
          </a:xfrm>
          <a:prstGeom prst="rect">
            <a:avLst/>
          </a:prstGeom>
          <a:solidFill>
            <a:schemeClr val="bg2">
              <a:lumMod val="90000"/>
            </a:schemeClr>
          </a:solidFill>
        </p:spPr>
        <p:txBody>
          <a:bodyPr wrap="square" rtlCol="0">
            <a:spAutoFit/>
          </a:bodyPr>
          <a:lstStyle/>
          <a:p>
            <a:r>
              <a:rPr lang="en-US" sz="2400" b="1" dirty="0">
                <a:solidFill>
                  <a:srgbClr val="002060"/>
                </a:solidFill>
              </a:rPr>
              <a:t>X</a:t>
            </a:r>
          </a:p>
        </p:txBody>
      </p:sp>
      <p:sp>
        <p:nvSpPr>
          <p:cNvPr id="55" name="TextBox 54">
            <a:extLst>
              <a:ext uri="{FF2B5EF4-FFF2-40B4-BE49-F238E27FC236}">
                <a16:creationId xmlns:a16="http://schemas.microsoft.com/office/drawing/2014/main" id="{16F4B28E-9785-4D41-AE6C-0091B8A8C67D}"/>
              </a:ext>
            </a:extLst>
          </p:cNvPr>
          <p:cNvSpPr txBox="1"/>
          <p:nvPr/>
        </p:nvSpPr>
        <p:spPr>
          <a:xfrm>
            <a:off x="8916689" y="3198167"/>
            <a:ext cx="738756" cy="461665"/>
          </a:xfrm>
          <a:prstGeom prst="rect">
            <a:avLst/>
          </a:prstGeom>
          <a:solidFill>
            <a:schemeClr val="bg2">
              <a:lumMod val="90000"/>
            </a:schemeClr>
          </a:solidFill>
        </p:spPr>
        <p:txBody>
          <a:bodyPr wrap="square" rtlCol="0">
            <a:spAutoFit/>
          </a:bodyPr>
          <a:lstStyle/>
          <a:p>
            <a:r>
              <a:rPr lang="en-US" sz="2400" dirty="0">
                <a:solidFill>
                  <a:srgbClr val="002060"/>
                </a:solidFill>
              </a:rPr>
              <a:t>XGK</a:t>
            </a:r>
          </a:p>
        </p:txBody>
      </p:sp>
      <p:sp>
        <p:nvSpPr>
          <p:cNvPr id="56" name="TextBox 55">
            <a:extLst>
              <a:ext uri="{FF2B5EF4-FFF2-40B4-BE49-F238E27FC236}">
                <a16:creationId xmlns:a16="http://schemas.microsoft.com/office/drawing/2014/main" id="{2F4E320F-F79A-F242-818E-2F776B6201C0}"/>
              </a:ext>
            </a:extLst>
          </p:cNvPr>
          <p:cNvSpPr txBox="1"/>
          <p:nvPr/>
        </p:nvSpPr>
        <p:spPr>
          <a:xfrm>
            <a:off x="8245094" y="142650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8" name="TextBox 57">
            <a:extLst>
              <a:ext uri="{FF2B5EF4-FFF2-40B4-BE49-F238E27FC236}">
                <a16:creationId xmlns:a16="http://schemas.microsoft.com/office/drawing/2014/main" id="{077A92A6-92AE-7B40-9267-344E40D3D427}"/>
              </a:ext>
            </a:extLst>
          </p:cNvPr>
          <p:cNvSpPr txBox="1"/>
          <p:nvPr/>
        </p:nvSpPr>
        <p:spPr>
          <a:xfrm>
            <a:off x="3309258" y="1553198"/>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59" name="TextBox 58">
            <a:extLst>
              <a:ext uri="{FF2B5EF4-FFF2-40B4-BE49-F238E27FC236}">
                <a16:creationId xmlns:a16="http://schemas.microsoft.com/office/drawing/2014/main" id="{1263649E-908C-E845-820D-5B4A975F9B22}"/>
              </a:ext>
            </a:extLst>
          </p:cNvPr>
          <p:cNvSpPr txBox="1"/>
          <p:nvPr/>
        </p:nvSpPr>
        <p:spPr>
          <a:xfrm>
            <a:off x="8335503" y="2555183"/>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0" name="TextBox 59">
            <a:extLst>
              <a:ext uri="{FF2B5EF4-FFF2-40B4-BE49-F238E27FC236}">
                <a16:creationId xmlns:a16="http://schemas.microsoft.com/office/drawing/2014/main" id="{5BCF5454-76FB-8B46-AAB5-D14F5732A4CA}"/>
              </a:ext>
            </a:extLst>
          </p:cNvPr>
          <p:cNvSpPr txBox="1"/>
          <p:nvPr/>
        </p:nvSpPr>
        <p:spPr>
          <a:xfrm>
            <a:off x="8335502" y="3610320"/>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1" name="TextBox 60">
            <a:extLst>
              <a:ext uri="{FF2B5EF4-FFF2-40B4-BE49-F238E27FC236}">
                <a16:creationId xmlns:a16="http://schemas.microsoft.com/office/drawing/2014/main" id="{15694AFA-1B8F-3D4E-B002-452F201037A9}"/>
              </a:ext>
            </a:extLst>
          </p:cNvPr>
          <p:cNvSpPr txBox="1"/>
          <p:nvPr/>
        </p:nvSpPr>
        <p:spPr>
          <a:xfrm>
            <a:off x="3464240" y="2510866"/>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2" name="TextBox 61">
            <a:extLst>
              <a:ext uri="{FF2B5EF4-FFF2-40B4-BE49-F238E27FC236}">
                <a16:creationId xmlns:a16="http://schemas.microsoft.com/office/drawing/2014/main" id="{736A7A55-9373-4143-A98D-5CFBA1AAE5ED}"/>
              </a:ext>
            </a:extLst>
          </p:cNvPr>
          <p:cNvSpPr txBox="1"/>
          <p:nvPr/>
        </p:nvSpPr>
        <p:spPr>
          <a:xfrm>
            <a:off x="7909299" y="484234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3" name="TextBox 62">
            <a:extLst>
              <a:ext uri="{FF2B5EF4-FFF2-40B4-BE49-F238E27FC236}">
                <a16:creationId xmlns:a16="http://schemas.microsoft.com/office/drawing/2014/main" id="{C3B71FDF-D613-FE43-ABD2-38149FF7672B}"/>
              </a:ext>
            </a:extLst>
          </p:cNvPr>
          <p:cNvSpPr txBox="1"/>
          <p:nvPr/>
        </p:nvSpPr>
        <p:spPr>
          <a:xfrm>
            <a:off x="3855371" y="4629252"/>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5" name="TextBox 64">
            <a:extLst>
              <a:ext uri="{FF2B5EF4-FFF2-40B4-BE49-F238E27FC236}">
                <a16:creationId xmlns:a16="http://schemas.microsoft.com/office/drawing/2014/main" id="{5EDEBC17-8EA3-3E47-9C5A-D09783A55877}"/>
              </a:ext>
            </a:extLst>
          </p:cNvPr>
          <p:cNvSpPr txBox="1"/>
          <p:nvPr/>
        </p:nvSpPr>
        <p:spPr>
          <a:xfrm>
            <a:off x="5558710" y="310373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7" name="TextBox 66">
            <a:extLst>
              <a:ext uri="{FF2B5EF4-FFF2-40B4-BE49-F238E27FC236}">
                <a16:creationId xmlns:a16="http://schemas.microsoft.com/office/drawing/2014/main" id="{ACDA8208-75F8-6A4B-8778-93B96FA5C741}"/>
              </a:ext>
            </a:extLst>
          </p:cNvPr>
          <p:cNvSpPr txBox="1"/>
          <p:nvPr/>
        </p:nvSpPr>
        <p:spPr>
          <a:xfrm>
            <a:off x="5011846" y="3753694"/>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8" name="TextBox 67">
            <a:extLst>
              <a:ext uri="{FF2B5EF4-FFF2-40B4-BE49-F238E27FC236}">
                <a16:creationId xmlns:a16="http://schemas.microsoft.com/office/drawing/2014/main" id="{6176DD8E-0CAC-2341-98C5-AA93EF9F0290}"/>
              </a:ext>
            </a:extLst>
          </p:cNvPr>
          <p:cNvSpPr txBox="1"/>
          <p:nvPr/>
        </p:nvSpPr>
        <p:spPr>
          <a:xfrm>
            <a:off x="6656514" y="2786015"/>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69" name="TextBox 68">
            <a:extLst>
              <a:ext uri="{FF2B5EF4-FFF2-40B4-BE49-F238E27FC236}">
                <a16:creationId xmlns:a16="http://schemas.microsoft.com/office/drawing/2014/main" id="{BA031FAC-ADEC-594E-8186-6FE4CF1934F8}"/>
              </a:ext>
            </a:extLst>
          </p:cNvPr>
          <p:cNvSpPr txBox="1"/>
          <p:nvPr/>
        </p:nvSpPr>
        <p:spPr>
          <a:xfrm>
            <a:off x="3855372" y="3414377"/>
            <a:ext cx="309965" cy="461665"/>
          </a:xfrm>
          <a:prstGeom prst="rect">
            <a:avLst/>
          </a:prstGeom>
          <a:solidFill>
            <a:schemeClr val="accent5">
              <a:lumMod val="20000"/>
              <a:lumOff val="80000"/>
            </a:schemeClr>
          </a:solidFill>
        </p:spPr>
        <p:txBody>
          <a:bodyPr wrap="square" rtlCol="0">
            <a:spAutoFit/>
          </a:bodyPr>
          <a:lstStyle/>
          <a:p>
            <a:r>
              <a:rPr lang="en-US" sz="2400" b="1" dirty="0">
                <a:solidFill>
                  <a:srgbClr val="C8102E"/>
                </a:solidFill>
              </a:rPr>
              <a:t>O</a:t>
            </a:r>
          </a:p>
        </p:txBody>
      </p:sp>
      <p:sp>
        <p:nvSpPr>
          <p:cNvPr id="70" name="TextBox 69">
            <a:extLst>
              <a:ext uri="{FF2B5EF4-FFF2-40B4-BE49-F238E27FC236}">
                <a16:creationId xmlns:a16="http://schemas.microsoft.com/office/drawing/2014/main" id="{63CE5492-B2D1-DE4F-AE99-29A7B2C90B58}"/>
              </a:ext>
            </a:extLst>
          </p:cNvPr>
          <p:cNvSpPr txBox="1"/>
          <p:nvPr/>
        </p:nvSpPr>
        <p:spPr>
          <a:xfrm>
            <a:off x="5166828" y="4380679"/>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1" name="TextBox 70">
            <a:extLst>
              <a:ext uri="{FF2B5EF4-FFF2-40B4-BE49-F238E27FC236}">
                <a16:creationId xmlns:a16="http://schemas.microsoft.com/office/drawing/2014/main" id="{077FC728-F81C-E741-A988-A6D3EC854E3B}"/>
              </a:ext>
            </a:extLst>
          </p:cNvPr>
          <p:cNvSpPr txBox="1"/>
          <p:nvPr/>
        </p:nvSpPr>
        <p:spPr>
          <a:xfrm>
            <a:off x="6168319" y="2305636"/>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2" name="TextBox 71">
            <a:extLst>
              <a:ext uri="{FF2B5EF4-FFF2-40B4-BE49-F238E27FC236}">
                <a16:creationId xmlns:a16="http://schemas.microsoft.com/office/drawing/2014/main" id="{4DA1F81F-5F98-B24F-9466-C91E61376595}"/>
              </a:ext>
            </a:extLst>
          </p:cNvPr>
          <p:cNvSpPr txBox="1"/>
          <p:nvPr/>
        </p:nvSpPr>
        <p:spPr>
          <a:xfrm>
            <a:off x="6168320" y="3198167"/>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73" name="TextBox 72">
            <a:extLst>
              <a:ext uri="{FF2B5EF4-FFF2-40B4-BE49-F238E27FC236}">
                <a16:creationId xmlns:a16="http://schemas.microsoft.com/office/drawing/2014/main" id="{32DE810B-0CB2-054E-BD83-9B0AFAC98C7C}"/>
              </a:ext>
            </a:extLst>
          </p:cNvPr>
          <p:cNvSpPr txBox="1"/>
          <p:nvPr/>
        </p:nvSpPr>
        <p:spPr>
          <a:xfrm>
            <a:off x="3875661" y="1784031"/>
            <a:ext cx="309965" cy="461665"/>
          </a:xfrm>
          <a:prstGeom prst="rect">
            <a:avLst/>
          </a:prstGeom>
          <a:solidFill>
            <a:srgbClr val="97999B"/>
          </a:solidFill>
        </p:spPr>
        <p:txBody>
          <a:bodyPr wrap="square" rtlCol="0">
            <a:spAutoFit/>
          </a:bodyPr>
          <a:lstStyle/>
          <a:p>
            <a:r>
              <a:rPr lang="en-US" sz="2400" b="1" dirty="0">
                <a:solidFill>
                  <a:srgbClr val="002060"/>
                </a:solidFill>
              </a:rPr>
              <a:t>X</a:t>
            </a:r>
          </a:p>
        </p:txBody>
      </p:sp>
      <p:sp>
        <p:nvSpPr>
          <p:cNvPr id="3" name="TextBox 2">
            <a:extLst>
              <a:ext uri="{FF2B5EF4-FFF2-40B4-BE49-F238E27FC236}">
                <a16:creationId xmlns:a16="http://schemas.microsoft.com/office/drawing/2014/main" id="{D17F325C-FF11-275C-31F9-4982A892B53B}"/>
              </a:ext>
            </a:extLst>
          </p:cNvPr>
          <p:cNvSpPr txBox="1"/>
          <p:nvPr/>
        </p:nvSpPr>
        <p:spPr>
          <a:xfrm>
            <a:off x="2461998" y="3208894"/>
            <a:ext cx="847259" cy="461665"/>
          </a:xfrm>
          <a:prstGeom prst="rect">
            <a:avLst/>
          </a:prstGeom>
          <a:solidFill>
            <a:schemeClr val="accent5">
              <a:lumMod val="20000"/>
              <a:lumOff val="80000"/>
            </a:schemeClr>
          </a:solidFill>
        </p:spPr>
        <p:txBody>
          <a:bodyPr wrap="square" rtlCol="0">
            <a:spAutoFit/>
          </a:bodyPr>
          <a:lstStyle/>
          <a:p>
            <a:r>
              <a:rPr lang="en-US" sz="2400" dirty="0">
                <a:solidFill>
                  <a:srgbClr val="C8102E"/>
                </a:solidFill>
              </a:rPr>
              <a:t>OGK</a:t>
            </a:r>
          </a:p>
        </p:txBody>
      </p:sp>
      <p:sp>
        <p:nvSpPr>
          <p:cNvPr id="6" name="TextBox 5">
            <a:extLst>
              <a:ext uri="{FF2B5EF4-FFF2-40B4-BE49-F238E27FC236}">
                <a16:creationId xmlns:a16="http://schemas.microsoft.com/office/drawing/2014/main" id="{8F3A1836-648B-0291-59A9-B3FF9E980055}"/>
              </a:ext>
            </a:extLst>
          </p:cNvPr>
          <p:cNvSpPr txBox="1"/>
          <p:nvPr/>
        </p:nvSpPr>
        <p:spPr>
          <a:xfrm>
            <a:off x="8645467" y="5240142"/>
            <a:ext cx="2730289" cy="1107996"/>
          </a:xfrm>
          <a:prstGeom prst="rect">
            <a:avLst/>
          </a:prstGeom>
          <a:solidFill>
            <a:srgbClr val="FFFF00"/>
          </a:solidFill>
        </p:spPr>
        <p:txBody>
          <a:bodyPr wrap="square" rtlCol="0">
            <a:spAutoFit/>
          </a:bodyPr>
          <a:lstStyle/>
          <a:p>
            <a:pPr algn="ctr"/>
            <a:r>
              <a:rPr lang="en-US" sz="2200" dirty="0">
                <a:solidFill>
                  <a:srgbClr val="00205B"/>
                </a:solidFill>
              </a:rPr>
              <a:t>Free position awarded at the spot of the BALL. Self-start </a:t>
            </a:r>
            <a:endParaRPr lang="en-US" sz="2200" b="1" dirty="0">
              <a:solidFill>
                <a:srgbClr val="00205B"/>
              </a:solidFill>
            </a:endParaRPr>
          </a:p>
        </p:txBody>
      </p:sp>
    </p:spTree>
    <p:custDataLst>
      <p:tags r:id="rId1"/>
    </p:custDataLst>
    <p:extLst>
      <p:ext uri="{BB962C8B-B14F-4D97-AF65-F5344CB8AC3E}">
        <p14:creationId xmlns:p14="http://schemas.microsoft.com/office/powerpoint/2010/main" val="259575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8CCD-94A6-4360-7A5C-98764BEB9406}"/>
              </a:ext>
            </a:extLst>
          </p:cNvPr>
          <p:cNvSpPr txBox="1"/>
          <p:nvPr/>
        </p:nvSpPr>
        <p:spPr>
          <a:xfrm>
            <a:off x="6265889" y="3244334"/>
            <a:ext cx="599606" cy="369332"/>
          </a:xfrm>
          <a:prstGeom prst="rect">
            <a:avLst/>
          </a:prstGeom>
          <a:noFill/>
        </p:spPr>
        <p:txBody>
          <a:bodyPr wrap="square" rtlCol="0">
            <a:spAutoFit/>
          </a:bodyPr>
          <a:lstStyle/>
          <a:p>
            <a:r>
              <a:rPr lang="en-US" b="1" dirty="0">
                <a:solidFill>
                  <a:srgbClr val="00B0F0"/>
                </a:solidFill>
              </a:rPr>
              <a:t>B2</a:t>
            </a:r>
          </a:p>
        </p:txBody>
      </p:sp>
      <p:sp>
        <p:nvSpPr>
          <p:cNvPr id="4" name="TextBox 3">
            <a:extLst>
              <a:ext uri="{FF2B5EF4-FFF2-40B4-BE49-F238E27FC236}">
                <a16:creationId xmlns:a16="http://schemas.microsoft.com/office/drawing/2014/main" id="{701A0547-3147-9AF7-6E00-1972204BDA5B}"/>
              </a:ext>
            </a:extLst>
          </p:cNvPr>
          <p:cNvSpPr txBox="1"/>
          <p:nvPr/>
        </p:nvSpPr>
        <p:spPr>
          <a:xfrm>
            <a:off x="6744169" y="2921647"/>
            <a:ext cx="599606" cy="369332"/>
          </a:xfrm>
          <a:prstGeom prst="rect">
            <a:avLst/>
          </a:prstGeom>
          <a:noFill/>
        </p:spPr>
        <p:txBody>
          <a:bodyPr wrap="square" rtlCol="0">
            <a:spAutoFit/>
          </a:bodyPr>
          <a:lstStyle/>
          <a:p>
            <a:r>
              <a:rPr lang="en-US" b="1" dirty="0">
                <a:solidFill>
                  <a:srgbClr val="00B0F0"/>
                </a:solidFill>
              </a:rPr>
              <a:t>B3</a:t>
            </a:r>
          </a:p>
        </p:txBody>
      </p:sp>
      <p:sp>
        <p:nvSpPr>
          <p:cNvPr id="5" name="TextBox 4">
            <a:extLst>
              <a:ext uri="{FF2B5EF4-FFF2-40B4-BE49-F238E27FC236}">
                <a16:creationId xmlns:a16="http://schemas.microsoft.com/office/drawing/2014/main" id="{4981811E-87F2-6254-C6E7-EDE03AD5BB05}"/>
              </a:ext>
            </a:extLst>
          </p:cNvPr>
          <p:cNvSpPr txBox="1"/>
          <p:nvPr/>
        </p:nvSpPr>
        <p:spPr>
          <a:xfrm>
            <a:off x="6565692" y="2743115"/>
            <a:ext cx="599606" cy="369332"/>
          </a:xfrm>
          <a:prstGeom prst="rect">
            <a:avLst/>
          </a:prstGeom>
          <a:noFill/>
        </p:spPr>
        <p:txBody>
          <a:bodyPr wrap="square" rtlCol="0">
            <a:spAutoFit/>
          </a:bodyPr>
          <a:lstStyle/>
          <a:p>
            <a:r>
              <a:rPr lang="en-US" b="1" dirty="0">
                <a:solidFill>
                  <a:srgbClr val="FF0000"/>
                </a:solidFill>
              </a:rPr>
              <a:t>R6</a:t>
            </a:r>
          </a:p>
        </p:txBody>
      </p:sp>
      <p:sp>
        <p:nvSpPr>
          <p:cNvPr id="6" name="Oval 5">
            <a:extLst>
              <a:ext uri="{FF2B5EF4-FFF2-40B4-BE49-F238E27FC236}">
                <a16:creationId xmlns:a16="http://schemas.microsoft.com/office/drawing/2014/main" id="{8354B0D5-12EB-EE65-7759-9EE65F8CB922}"/>
              </a:ext>
            </a:extLst>
          </p:cNvPr>
          <p:cNvSpPr/>
          <p:nvPr/>
        </p:nvSpPr>
        <p:spPr>
          <a:xfrm>
            <a:off x="6526213" y="2928186"/>
            <a:ext cx="128718" cy="1368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445F8-BE56-1D2B-6B7C-980B9A010C9C}"/>
              </a:ext>
            </a:extLst>
          </p:cNvPr>
          <p:cNvSpPr txBox="1"/>
          <p:nvPr/>
        </p:nvSpPr>
        <p:spPr>
          <a:xfrm>
            <a:off x="876300" y="2304896"/>
            <a:ext cx="2171700" cy="830997"/>
          </a:xfrm>
          <a:prstGeom prst="rect">
            <a:avLst/>
          </a:prstGeom>
          <a:noFill/>
        </p:spPr>
        <p:txBody>
          <a:bodyPr wrap="square">
            <a:spAutoFit/>
          </a:bodyPr>
          <a:lstStyle/>
          <a:p>
            <a:pPr algn="ctr"/>
            <a:r>
              <a:rPr lang="en-US" sz="2400" dirty="0">
                <a:solidFill>
                  <a:srgbClr val="00205B"/>
                </a:solidFill>
              </a:rPr>
              <a:t>Blue #2 Shooting Space</a:t>
            </a:r>
          </a:p>
        </p:txBody>
      </p:sp>
      <p:sp>
        <p:nvSpPr>
          <p:cNvPr id="10" name="TextBox 9">
            <a:extLst>
              <a:ext uri="{FF2B5EF4-FFF2-40B4-BE49-F238E27FC236}">
                <a16:creationId xmlns:a16="http://schemas.microsoft.com/office/drawing/2014/main" id="{DFFD9B3A-8ACB-B5F5-418F-EC27AC7C0D56}"/>
              </a:ext>
            </a:extLst>
          </p:cNvPr>
          <p:cNvSpPr txBox="1"/>
          <p:nvPr/>
        </p:nvSpPr>
        <p:spPr>
          <a:xfrm>
            <a:off x="9144000" y="2304896"/>
            <a:ext cx="2171700" cy="830997"/>
          </a:xfrm>
          <a:prstGeom prst="rect">
            <a:avLst/>
          </a:prstGeom>
          <a:noFill/>
        </p:spPr>
        <p:txBody>
          <a:bodyPr wrap="square">
            <a:spAutoFit/>
          </a:bodyPr>
          <a:lstStyle/>
          <a:p>
            <a:pPr algn="ctr"/>
            <a:r>
              <a:rPr lang="en-US" sz="2400" dirty="0">
                <a:solidFill>
                  <a:srgbClr val="00205B"/>
                </a:solidFill>
              </a:rPr>
              <a:t>Red #6 Charge in the 8m arc</a:t>
            </a:r>
          </a:p>
        </p:txBody>
      </p:sp>
      <p:sp>
        <p:nvSpPr>
          <p:cNvPr id="11" name="TextBox 10">
            <a:extLst>
              <a:ext uri="{FF2B5EF4-FFF2-40B4-BE49-F238E27FC236}">
                <a16:creationId xmlns:a16="http://schemas.microsoft.com/office/drawing/2014/main" id="{7C5BCD2B-05B3-434D-4E72-E60D493682DB}"/>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12" name="TextBox 11">
            <a:extLst>
              <a:ext uri="{FF2B5EF4-FFF2-40B4-BE49-F238E27FC236}">
                <a16:creationId xmlns:a16="http://schemas.microsoft.com/office/drawing/2014/main" id="{DB145BD0-1826-4BE4-4EA1-6995D243DF48}"/>
              </a:ext>
            </a:extLst>
          </p:cNvPr>
          <p:cNvSpPr txBox="1"/>
          <p:nvPr/>
        </p:nvSpPr>
        <p:spPr>
          <a:xfrm>
            <a:off x="1371600" y="5567763"/>
            <a:ext cx="9448800" cy="646331"/>
          </a:xfrm>
          <a:prstGeom prst="rect">
            <a:avLst/>
          </a:prstGeom>
          <a:solidFill>
            <a:srgbClr val="92D050"/>
          </a:solidFill>
        </p:spPr>
        <p:txBody>
          <a:bodyPr wrap="square" rtlCol="0">
            <a:spAutoFit/>
          </a:bodyPr>
          <a:lstStyle/>
          <a:p>
            <a:r>
              <a:rPr lang="en-US" sz="3600" dirty="0"/>
              <a:t>Answer: Alternate Possession at the nearest dot</a:t>
            </a:r>
          </a:p>
        </p:txBody>
      </p:sp>
    </p:spTree>
    <p:extLst>
      <p:ext uri="{BB962C8B-B14F-4D97-AF65-F5344CB8AC3E}">
        <p14:creationId xmlns:p14="http://schemas.microsoft.com/office/powerpoint/2010/main" val="301006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8CCD-94A6-4360-7A5C-98764BEB9406}"/>
              </a:ext>
            </a:extLst>
          </p:cNvPr>
          <p:cNvSpPr txBox="1"/>
          <p:nvPr/>
        </p:nvSpPr>
        <p:spPr>
          <a:xfrm>
            <a:off x="6954733" y="2575333"/>
            <a:ext cx="599606" cy="369332"/>
          </a:xfrm>
          <a:prstGeom prst="rect">
            <a:avLst/>
          </a:prstGeom>
          <a:noFill/>
        </p:spPr>
        <p:txBody>
          <a:bodyPr wrap="square" rtlCol="0">
            <a:spAutoFit/>
          </a:bodyPr>
          <a:lstStyle/>
          <a:p>
            <a:r>
              <a:rPr lang="en-US" b="1" dirty="0">
                <a:solidFill>
                  <a:srgbClr val="FF0000"/>
                </a:solidFill>
              </a:rPr>
              <a:t>R3</a:t>
            </a:r>
          </a:p>
        </p:txBody>
      </p:sp>
      <p:sp>
        <p:nvSpPr>
          <p:cNvPr id="4" name="TextBox 3">
            <a:extLst>
              <a:ext uri="{FF2B5EF4-FFF2-40B4-BE49-F238E27FC236}">
                <a16:creationId xmlns:a16="http://schemas.microsoft.com/office/drawing/2014/main" id="{701A0547-3147-9AF7-6E00-1972204BDA5B}"/>
              </a:ext>
            </a:extLst>
          </p:cNvPr>
          <p:cNvSpPr txBox="1"/>
          <p:nvPr/>
        </p:nvSpPr>
        <p:spPr>
          <a:xfrm>
            <a:off x="7254536" y="2720394"/>
            <a:ext cx="599606" cy="369332"/>
          </a:xfrm>
          <a:prstGeom prst="rect">
            <a:avLst/>
          </a:prstGeom>
          <a:noFill/>
        </p:spPr>
        <p:txBody>
          <a:bodyPr wrap="square" rtlCol="0">
            <a:spAutoFit/>
          </a:bodyPr>
          <a:lstStyle/>
          <a:p>
            <a:r>
              <a:rPr lang="en-US" b="1" dirty="0">
                <a:solidFill>
                  <a:srgbClr val="00B0F0"/>
                </a:solidFill>
              </a:rPr>
              <a:t>B3</a:t>
            </a:r>
          </a:p>
        </p:txBody>
      </p:sp>
      <p:sp>
        <p:nvSpPr>
          <p:cNvPr id="5" name="TextBox 4">
            <a:extLst>
              <a:ext uri="{FF2B5EF4-FFF2-40B4-BE49-F238E27FC236}">
                <a16:creationId xmlns:a16="http://schemas.microsoft.com/office/drawing/2014/main" id="{4981811E-87F2-6254-C6E7-EDE03AD5BB05}"/>
              </a:ext>
            </a:extLst>
          </p:cNvPr>
          <p:cNvSpPr txBox="1"/>
          <p:nvPr/>
        </p:nvSpPr>
        <p:spPr>
          <a:xfrm>
            <a:off x="6565692" y="2743115"/>
            <a:ext cx="599606" cy="369332"/>
          </a:xfrm>
          <a:prstGeom prst="rect">
            <a:avLst/>
          </a:prstGeom>
          <a:noFill/>
        </p:spPr>
        <p:txBody>
          <a:bodyPr wrap="square" rtlCol="0">
            <a:spAutoFit/>
          </a:bodyPr>
          <a:lstStyle/>
          <a:p>
            <a:r>
              <a:rPr lang="en-US" b="1" dirty="0">
                <a:solidFill>
                  <a:srgbClr val="FF0000"/>
                </a:solidFill>
              </a:rPr>
              <a:t>R5</a:t>
            </a:r>
          </a:p>
        </p:txBody>
      </p:sp>
      <p:sp>
        <p:nvSpPr>
          <p:cNvPr id="6" name="Oval 5">
            <a:extLst>
              <a:ext uri="{FF2B5EF4-FFF2-40B4-BE49-F238E27FC236}">
                <a16:creationId xmlns:a16="http://schemas.microsoft.com/office/drawing/2014/main" id="{8354B0D5-12EB-EE65-7759-9EE65F8CB922}"/>
              </a:ext>
            </a:extLst>
          </p:cNvPr>
          <p:cNvSpPr/>
          <p:nvPr/>
        </p:nvSpPr>
        <p:spPr>
          <a:xfrm>
            <a:off x="6526213" y="2928186"/>
            <a:ext cx="128718" cy="1368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445F8-BE56-1D2B-6B7C-980B9A010C9C}"/>
              </a:ext>
            </a:extLst>
          </p:cNvPr>
          <p:cNvSpPr txBox="1"/>
          <p:nvPr/>
        </p:nvSpPr>
        <p:spPr>
          <a:xfrm>
            <a:off x="876300" y="2304896"/>
            <a:ext cx="2171700" cy="830997"/>
          </a:xfrm>
          <a:prstGeom prst="rect">
            <a:avLst/>
          </a:prstGeom>
          <a:noFill/>
        </p:spPr>
        <p:txBody>
          <a:bodyPr wrap="square">
            <a:spAutoFit/>
          </a:bodyPr>
          <a:lstStyle/>
          <a:p>
            <a:pPr algn="ctr"/>
            <a:r>
              <a:rPr lang="en-US" sz="2400" dirty="0">
                <a:solidFill>
                  <a:srgbClr val="00205B"/>
                </a:solidFill>
              </a:rPr>
              <a:t>Red #3 </a:t>
            </a:r>
          </a:p>
          <a:p>
            <a:pPr algn="ctr"/>
            <a:r>
              <a:rPr lang="en-US" sz="2400" dirty="0">
                <a:solidFill>
                  <a:srgbClr val="00205B"/>
                </a:solidFill>
              </a:rPr>
              <a:t>Illegal Pick</a:t>
            </a:r>
          </a:p>
        </p:txBody>
      </p:sp>
      <p:sp>
        <p:nvSpPr>
          <p:cNvPr id="10" name="TextBox 9">
            <a:extLst>
              <a:ext uri="{FF2B5EF4-FFF2-40B4-BE49-F238E27FC236}">
                <a16:creationId xmlns:a16="http://schemas.microsoft.com/office/drawing/2014/main" id="{DFFD9B3A-8ACB-B5F5-418F-EC27AC7C0D56}"/>
              </a:ext>
            </a:extLst>
          </p:cNvPr>
          <p:cNvSpPr txBox="1"/>
          <p:nvPr/>
        </p:nvSpPr>
        <p:spPr>
          <a:xfrm>
            <a:off x="9144000" y="2304896"/>
            <a:ext cx="2171700" cy="830997"/>
          </a:xfrm>
          <a:prstGeom prst="rect">
            <a:avLst/>
          </a:prstGeom>
          <a:noFill/>
        </p:spPr>
        <p:txBody>
          <a:bodyPr wrap="square">
            <a:spAutoFit/>
          </a:bodyPr>
          <a:lstStyle/>
          <a:p>
            <a:pPr algn="ctr"/>
            <a:r>
              <a:rPr lang="en-US" sz="2400" dirty="0">
                <a:solidFill>
                  <a:srgbClr val="00205B"/>
                </a:solidFill>
              </a:rPr>
              <a:t>Red #5</a:t>
            </a:r>
          </a:p>
          <a:p>
            <a:pPr algn="ctr"/>
            <a:r>
              <a:rPr lang="en-US" sz="2400" dirty="0">
                <a:solidFill>
                  <a:srgbClr val="00205B"/>
                </a:solidFill>
              </a:rPr>
              <a:t>Dangerous Shot</a:t>
            </a:r>
          </a:p>
        </p:txBody>
      </p:sp>
      <p:sp>
        <p:nvSpPr>
          <p:cNvPr id="11" name="TextBox 10">
            <a:extLst>
              <a:ext uri="{FF2B5EF4-FFF2-40B4-BE49-F238E27FC236}">
                <a16:creationId xmlns:a16="http://schemas.microsoft.com/office/drawing/2014/main" id="{7C5BCD2B-05B3-434D-4E72-E60D493682DB}"/>
              </a:ext>
            </a:extLst>
          </p:cNvPr>
          <p:cNvSpPr txBox="1"/>
          <p:nvPr/>
        </p:nvSpPr>
        <p:spPr>
          <a:xfrm>
            <a:off x="139223" y="182720"/>
            <a:ext cx="850053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Offsetting vs Subsequent Fouls</a:t>
            </a:r>
          </a:p>
        </p:txBody>
      </p:sp>
      <p:sp>
        <p:nvSpPr>
          <p:cNvPr id="12" name="TextBox 11">
            <a:extLst>
              <a:ext uri="{FF2B5EF4-FFF2-40B4-BE49-F238E27FC236}">
                <a16:creationId xmlns:a16="http://schemas.microsoft.com/office/drawing/2014/main" id="{DB145BD0-1826-4BE4-4EA1-6995D243DF48}"/>
              </a:ext>
            </a:extLst>
          </p:cNvPr>
          <p:cNvSpPr txBox="1"/>
          <p:nvPr/>
        </p:nvSpPr>
        <p:spPr>
          <a:xfrm>
            <a:off x="1371600" y="5567763"/>
            <a:ext cx="9448800" cy="646331"/>
          </a:xfrm>
          <a:prstGeom prst="rect">
            <a:avLst/>
          </a:prstGeom>
          <a:solidFill>
            <a:srgbClr val="92D050"/>
          </a:solidFill>
        </p:spPr>
        <p:txBody>
          <a:bodyPr wrap="square" rtlCol="0">
            <a:spAutoFit/>
          </a:bodyPr>
          <a:lstStyle/>
          <a:p>
            <a:pPr algn="ctr"/>
            <a:r>
              <a:rPr lang="en-US" sz="3600" dirty="0"/>
              <a:t>Answer: Penalize Dangerous Shot</a:t>
            </a:r>
          </a:p>
        </p:txBody>
      </p:sp>
      <p:sp>
        <p:nvSpPr>
          <p:cNvPr id="3" name="TextBox 2">
            <a:extLst>
              <a:ext uri="{FF2B5EF4-FFF2-40B4-BE49-F238E27FC236}">
                <a16:creationId xmlns:a16="http://schemas.microsoft.com/office/drawing/2014/main" id="{A6A07C7B-54F5-C95E-408B-B6F15100DDF3}"/>
              </a:ext>
            </a:extLst>
          </p:cNvPr>
          <p:cNvSpPr txBox="1"/>
          <p:nvPr/>
        </p:nvSpPr>
        <p:spPr>
          <a:xfrm>
            <a:off x="5621679" y="3285624"/>
            <a:ext cx="599606" cy="369332"/>
          </a:xfrm>
          <a:prstGeom prst="rect">
            <a:avLst/>
          </a:prstGeom>
          <a:noFill/>
        </p:spPr>
        <p:txBody>
          <a:bodyPr wrap="square" rtlCol="0">
            <a:spAutoFit/>
          </a:bodyPr>
          <a:lstStyle/>
          <a:p>
            <a:r>
              <a:rPr lang="en-US" b="1" dirty="0">
                <a:solidFill>
                  <a:srgbClr val="FF0000"/>
                </a:solidFill>
              </a:rPr>
              <a:t>R7</a:t>
            </a:r>
          </a:p>
        </p:txBody>
      </p:sp>
      <p:sp>
        <p:nvSpPr>
          <p:cNvPr id="7" name="TextBox 6">
            <a:extLst>
              <a:ext uri="{FF2B5EF4-FFF2-40B4-BE49-F238E27FC236}">
                <a16:creationId xmlns:a16="http://schemas.microsoft.com/office/drawing/2014/main" id="{DECFE5E9-A815-E57D-25B9-80FE148D44C6}"/>
              </a:ext>
            </a:extLst>
          </p:cNvPr>
          <p:cNvSpPr txBox="1"/>
          <p:nvPr/>
        </p:nvSpPr>
        <p:spPr>
          <a:xfrm>
            <a:off x="5896516" y="3350869"/>
            <a:ext cx="599606" cy="369332"/>
          </a:xfrm>
          <a:prstGeom prst="rect">
            <a:avLst/>
          </a:prstGeom>
          <a:noFill/>
        </p:spPr>
        <p:txBody>
          <a:bodyPr wrap="square" rtlCol="0">
            <a:spAutoFit/>
          </a:bodyPr>
          <a:lstStyle/>
          <a:p>
            <a:r>
              <a:rPr lang="en-US" b="1" dirty="0">
                <a:solidFill>
                  <a:srgbClr val="00B0F0"/>
                </a:solidFill>
              </a:rPr>
              <a:t>B2</a:t>
            </a:r>
          </a:p>
        </p:txBody>
      </p:sp>
      <p:sp>
        <p:nvSpPr>
          <p:cNvPr id="9" name="TextBox 8">
            <a:extLst>
              <a:ext uri="{FF2B5EF4-FFF2-40B4-BE49-F238E27FC236}">
                <a16:creationId xmlns:a16="http://schemas.microsoft.com/office/drawing/2014/main" id="{2BC0F0F4-5A04-A90D-A5A2-6C0CEC059CC6}"/>
              </a:ext>
            </a:extLst>
          </p:cNvPr>
          <p:cNvSpPr txBox="1"/>
          <p:nvPr/>
        </p:nvSpPr>
        <p:spPr>
          <a:xfrm>
            <a:off x="5816185" y="3032291"/>
            <a:ext cx="599606" cy="369332"/>
          </a:xfrm>
          <a:prstGeom prst="rect">
            <a:avLst/>
          </a:prstGeom>
          <a:noFill/>
        </p:spPr>
        <p:txBody>
          <a:bodyPr wrap="square" rtlCol="0">
            <a:spAutoFit/>
          </a:bodyPr>
          <a:lstStyle/>
          <a:p>
            <a:r>
              <a:rPr lang="en-US" b="1" dirty="0">
                <a:solidFill>
                  <a:srgbClr val="FF0000"/>
                </a:solidFill>
              </a:rPr>
              <a:t>R4</a:t>
            </a:r>
          </a:p>
        </p:txBody>
      </p:sp>
      <p:sp>
        <p:nvSpPr>
          <p:cNvPr id="13" name="TextBox 12">
            <a:extLst>
              <a:ext uri="{FF2B5EF4-FFF2-40B4-BE49-F238E27FC236}">
                <a16:creationId xmlns:a16="http://schemas.microsoft.com/office/drawing/2014/main" id="{E8E39EEE-520C-D1D4-45CD-EFC585358811}"/>
              </a:ext>
            </a:extLst>
          </p:cNvPr>
          <p:cNvSpPr txBox="1"/>
          <p:nvPr/>
        </p:nvSpPr>
        <p:spPr>
          <a:xfrm>
            <a:off x="6174417" y="3019862"/>
            <a:ext cx="599606" cy="369332"/>
          </a:xfrm>
          <a:prstGeom prst="rect">
            <a:avLst/>
          </a:prstGeom>
          <a:noFill/>
        </p:spPr>
        <p:txBody>
          <a:bodyPr wrap="square" rtlCol="0">
            <a:spAutoFit/>
          </a:bodyPr>
          <a:lstStyle/>
          <a:p>
            <a:r>
              <a:rPr lang="en-US" b="1" dirty="0">
                <a:solidFill>
                  <a:srgbClr val="00B0F0"/>
                </a:solidFill>
              </a:rPr>
              <a:t>B1</a:t>
            </a:r>
          </a:p>
        </p:txBody>
      </p:sp>
    </p:spTree>
    <p:extLst>
      <p:ext uri="{BB962C8B-B14F-4D97-AF65-F5344CB8AC3E}">
        <p14:creationId xmlns:p14="http://schemas.microsoft.com/office/powerpoint/2010/main" val="2966784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165E185A-0405-4A20-BECF-0E4BABEC212F}">
  <ds:schemaRefs>
    <ds:schemaRef ds:uri="099ff6c4-95a7-4a5a-8baf-c3dd76082624"/>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c6218dcc-f06c-44ff-a9bf-2cb8a2baea82"/>
  </ds:schemaRefs>
</ds:datastoreItem>
</file>

<file path=customXml/itemProps3.xml><?xml version="1.0" encoding="utf-8"?>
<ds:datastoreItem xmlns:ds="http://schemas.openxmlformats.org/officeDocument/2006/customXml" ds:itemID="{34CB9474-223C-472C-8A08-149A28422C26}"/>
</file>

<file path=docProps/app.xml><?xml version="1.0" encoding="utf-8"?>
<Properties xmlns="http://schemas.openxmlformats.org/officeDocument/2006/extended-properties" xmlns:vt="http://schemas.openxmlformats.org/officeDocument/2006/docPropsVTypes">
  <Template>Office Theme</Template>
  <TotalTime>5659</TotalTime>
  <Words>2117</Words>
  <Application>Microsoft Macintosh PowerPoint</Application>
  <PresentationFormat>Widescreen</PresentationFormat>
  <Paragraphs>308</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Montserrat</vt:lpstr>
      <vt:lpstr>Arial</vt:lpstr>
      <vt:lpstr>Alt Gothic Comp ATF</vt:lpstr>
      <vt:lpstr>Helvetica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59</cp:revision>
  <dcterms:created xsi:type="dcterms:W3CDTF">2021-08-11T16:38:25Z</dcterms:created>
  <dcterms:modified xsi:type="dcterms:W3CDTF">2025-10-07T17:48:04Z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