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1" r:id="rId4"/>
  </p:sldMasterIdLst>
  <p:notesMasterIdLst>
    <p:notesMasterId r:id="rId29"/>
  </p:notesMasterIdLst>
  <p:handoutMasterIdLst>
    <p:handoutMasterId r:id="rId30"/>
  </p:handoutMasterIdLst>
  <p:sldIdLst>
    <p:sldId id="298" r:id="rId5"/>
    <p:sldId id="293" r:id="rId6"/>
    <p:sldId id="294" r:id="rId7"/>
    <p:sldId id="296" r:id="rId8"/>
    <p:sldId id="273" r:id="rId9"/>
    <p:sldId id="265" r:id="rId10"/>
    <p:sldId id="275" r:id="rId11"/>
    <p:sldId id="277" r:id="rId12"/>
    <p:sldId id="290" r:id="rId13"/>
    <p:sldId id="282" r:id="rId14"/>
    <p:sldId id="283" r:id="rId15"/>
    <p:sldId id="285" r:id="rId16"/>
    <p:sldId id="286" r:id="rId17"/>
    <p:sldId id="288" r:id="rId18"/>
    <p:sldId id="287" r:id="rId19"/>
    <p:sldId id="297" r:id="rId20"/>
    <p:sldId id="284" r:id="rId21"/>
    <p:sldId id="278" r:id="rId22"/>
    <p:sldId id="279" r:id="rId23"/>
    <p:sldId id="280" r:id="rId24"/>
    <p:sldId id="281" r:id="rId25"/>
    <p:sldId id="291" r:id="rId26"/>
    <p:sldId id="272" r:id="rId27"/>
    <p:sldId id="263" r:id="rId28"/>
  </p:sldIdLst>
  <p:sldSz cx="12192000" cy="6858000"/>
  <p:notesSz cx="6858000" cy="9144000"/>
  <p:embeddedFontLst>
    <p:embeddedFont>
      <p:font typeface="Alt Gothic Comp ATF" panose="020B0608040502040204" pitchFamily="34" charset="77"/>
      <p:regular r:id="rId31"/>
      <p:bold r:id="rId32"/>
    </p:embeddedFont>
    <p:embeddedFont>
      <p:font typeface="Alt Gothic Comp ATF Blk" panose="020B0A08040502040204" pitchFamily="34" charset="77"/>
      <p:bold r:id="rId33"/>
    </p:embeddedFont>
    <p:embeddedFont>
      <p:font typeface="Helvetica" pitchFamily="2" charset="0"/>
      <p:regular r:id="rId34"/>
      <p:bold r:id="rId35"/>
      <p:italic r:id="rId36"/>
      <p:boldItalic r:id="rId37"/>
    </p:embeddedFont>
    <p:embeddedFont>
      <p:font typeface="Obvia" panose="020F0502020204030204" pitchFamily="34" charset="0"/>
      <p:regular r:id="rId38"/>
      <p:bold r:id="rId39"/>
      <p:italic r:id="rId40"/>
      <p:boldItalic r:id="rId41"/>
    </p:embeddedFont>
    <p:embeddedFont>
      <p:font typeface="Obvia Wide" panose="020F0502020204030204"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7942"/>
    <a:srgbClr val="97999B"/>
    <a:srgbClr val="53565A"/>
    <a:srgbClr val="00205B"/>
    <a:srgbClr val="C81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42"/>
    <p:restoredTop sz="74966" autoAdjust="0"/>
  </p:normalViewPr>
  <p:slideViewPr>
    <p:cSldViewPr snapToGrid="0" snapToObjects="1">
      <p:cViewPr varScale="1">
        <p:scale>
          <a:sx n="94" d="100"/>
          <a:sy n="94" d="100"/>
        </p:scale>
        <p:origin x="1440" y="19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117" d="100"/>
          <a:sy n="117" d="100"/>
        </p:scale>
        <p:origin x="299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5E1A4-E961-6445-A826-5DB9D44B7F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EB68FE-2614-CA42-A646-5AD12BEF0A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D0BFB4-5ED5-0945-A110-9CC2134AD699}" type="datetimeFigureOut">
              <a:rPr lang="en-US" smtClean="0"/>
              <a:t>10/6/25</a:t>
            </a:fld>
            <a:endParaRPr lang="en-US"/>
          </a:p>
        </p:txBody>
      </p:sp>
      <p:sp>
        <p:nvSpPr>
          <p:cNvPr id="4" name="Footer Placeholder 3">
            <a:extLst>
              <a:ext uri="{FF2B5EF4-FFF2-40B4-BE49-F238E27FC236}">
                <a16:creationId xmlns:a16="http://schemas.microsoft.com/office/drawing/2014/main" id="{95C765DC-5BF6-874B-84A2-C54CAF70F2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97891-ACD2-624C-A89A-75A801D2D3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91641C-4456-754F-A6A0-0518F613EBE6}" type="slidenum">
              <a:rPr lang="en-US" smtClean="0"/>
              <a:t>‹#›</a:t>
            </a:fld>
            <a:endParaRPr lang="en-US"/>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9E0FA1-7B99-4C93-84B1-2069514F7BD6}" type="datetimeFigureOut">
              <a:rPr lang="en-US" smtClean="0"/>
              <a:t>10/6/25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1C5E7A-D0CC-4E8C-B22A-BC1D2CC11526}" type="slidenum">
              <a:rPr lang="en-US" smtClean="0"/>
              <a:t>‹#›</a:t>
            </a:fld>
            <a:endParaRPr lang="en-US"/>
          </a:p>
        </p:txBody>
      </p:sp>
    </p:spTree>
    <p:extLst>
      <p:ext uri="{BB962C8B-B14F-4D97-AF65-F5344CB8AC3E}">
        <p14:creationId xmlns:p14="http://schemas.microsoft.com/office/powerpoint/2010/main" val="3823328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Field size: Maximum – </a:t>
            </a:r>
            <a:r>
              <a:rPr lang="en-US" baseline="0" dirty="0"/>
              <a:t>140 yards x 70 yards  Minimum – 110 yards x 60 yards.  Goals may be 90-100 yards apart.  There </a:t>
            </a:r>
            <a:r>
              <a:rPr lang="en-US" baseline="0" dirty="0" err="1"/>
              <a:t>maust</a:t>
            </a:r>
            <a:r>
              <a:rPr lang="en-US" baseline="0" dirty="0"/>
              <a:t> be </a:t>
            </a:r>
            <a:r>
              <a:rPr lang="en-US" dirty="0"/>
              <a:t>10</a:t>
            </a:r>
            <a:r>
              <a:rPr lang="en-US" baseline="0" dirty="0"/>
              <a:t> to 20 yards behind each goal line.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Optimal field is 120 yards x 65 yards, with goals 100 </a:t>
            </a:r>
            <a:r>
              <a:rPr lang="en-US" baseline="0" dirty="0" err="1"/>
              <a:t>yeards</a:t>
            </a:r>
            <a:r>
              <a:rPr lang="en-US" baseline="0" dirty="0"/>
              <a:t> apart and 10 yards of space behind each goal line.  Additional space outside the playing area is required.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4 meters of space</a:t>
            </a:r>
            <a:r>
              <a:rPr lang="en-US" baseline="0" dirty="0"/>
              <a:t> between the sideline boundary and scorers table and 4 m between the other sideline and any other spectator area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Two dots must be 5 </a:t>
            </a:r>
            <a:r>
              <a:rPr lang="en-US" baseline="0" dirty="0" err="1"/>
              <a:t>yds</a:t>
            </a:r>
            <a:r>
              <a:rPr lang="en-US" baseline="0" dirty="0"/>
              <a:t> below the marks on the goal line extended</a:t>
            </a:r>
          </a:p>
          <a:p>
            <a:endParaRPr lang="en-US" dirty="0"/>
          </a:p>
          <a:p>
            <a:r>
              <a:rPr lang="en-US" dirty="0"/>
              <a:t>Flexible cones, pylons or flags must be used to mark the corners of the field.</a:t>
            </a:r>
          </a:p>
        </p:txBody>
      </p:sp>
      <p:sp>
        <p:nvSpPr>
          <p:cNvPr id="4" name="Slide Number Placeholder 3"/>
          <p:cNvSpPr>
            <a:spLocks noGrp="1"/>
          </p:cNvSpPr>
          <p:nvPr>
            <p:ph type="sldNum" sz="quarter" idx="10"/>
          </p:nvPr>
        </p:nvSpPr>
        <p:spPr/>
        <p:txBody>
          <a:bodyPr/>
          <a:lstStyle/>
          <a:p>
            <a:fld id="{A91C5E7A-D0CC-4E8C-B22A-BC1D2CC11526}" type="slidenum">
              <a:rPr lang="en-US" smtClean="0"/>
              <a:t>2</a:t>
            </a:fld>
            <a:endParaRPr lang="en-US"/>
          </a:p>
        </p:txBody>
      </p:sp>
    </p:spTree>
    <p:extLst>
      <p:ext uri="{BB962C8B-B14F-4D97-AF65-F5344CB8AC3E}">
        <p14:creationId xmlns:p14="http://schemas.microsoft.com/office/powerpoint/2010/main" val="2129676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Refer trainees to the USL Website for approved eyewear (uslacrosse.org) . Note that some are ‘optional’. You will be checking for all this when you do the stick check at the beginning of the game.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Be sure they know all field players MUST have eyewear and mouth guard, everything else is optional.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Soft face masks are permitted. Protective molded face masks are STILL NOT permitted.  </a:t>
            </a:r>
          </a:p>
        </p:txBody>
      </p:sp>
      <p:sp>
        <p:nvSpPr>
          <p:cNvPr id="4" name="Slide Number Placeholder 3"/>
          <p:cNvSpPr>
            <a:spLocks noGrp="1"/>
          </p:cNvSpPr>
          <p:nvPr>
            <p:ph type="sldNum" sz="quarter" idx="10"/>
          </p:nvPr>
        </p:nvSpPr>
        <p:spPr/>
        <p:txBody>
          <a:bodyPr/>
          <a:lstStyle/>
          <a:p>
            <a:fld id="{A91C5E7A-D0CC-4E8C-B22A-BC1D2CC11526}" type="slidenum">
              <a:rPr lang="en-US" smtClean="0"/>
              <a:t>12</a:t>
            </a:fld>
            <a:endParaRPr lang="en-US"/>
          </a:p>
        </p:txBody>
      </p:sp>
    </p:spTree>
    <p:extLst>
      <p:ext uri="{BB962C8B-B14F-4D97-AF65-F5344CB8AC3E}">
        <p14:creationId xmlns:p14="http://schemas.microsoft.com/office/powerpoint/2010/main" val="1377209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Goalkeeper helmet</a:t>
            </a:r>
            <a:r>
              <a:rPr lang="en-US" baseline="0" dirty="0"/>
              <a:t> must be </a:t>
            </a:r>
            <a:r>
              <a:rPr lang="en-US" dirty="0"/>
              <a:t>NOCSAE-certified.  Chest protector must have met the NOCSAE ND200 lacrosse standard at the time of manufacture.  Coach will certify this during captain’s meeting.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goalkeeper MUST wear all these items – no exceptions!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Shin guards are not REQUIRED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 goalkeeper may wear a clear, molded and non-rigid helmet eye shield</a:t>
            </a:r>
            <a:endParaRPr lang="en-US" dirty="0"/>
          </a:p>
        </p:txBody>
      </p:sp>
      <p:sp>
        <p:nvSpPr>
          <p:cNvPr id="4" name="Slide Number Placeholder 3"/>
          <p:cNvSpPr>
            <a:spLocks noGrp="1"/>
          </p:cNvSpPr>
          <p:nvPr>
            <p:ph type="sldNum" sz="quarter" idx="10"/>
          </p:nvPr>
        </p:nvSpPr>
        <p:spPr/>
        <p:txBody>
          <a:bodyPr/>
          <a:lstStyle/>
          <a:p>
            <a:fld id="{A91C5E7A-D0CC-4E8C-B22A-BC1D2CC11526}" type="slidenum">
              <a:rPr lang="en-US" smtClean="0"/>
              <a:t>13</a:t>
            </a:fld>
            <a:endParaRPr lang="en-US"/>
          </a:p>
        </p:txBody>
      </p:sp>
    </p:spTree>
    <p:extLst>
      <p:ext uri="{BB962C8B-B14F-4D97-AF65-F5344CB8AC3E}">
        <p14:creationId xmlns:p14="http://schemas.microsoft.com/office/powerpoint/2010/main" val="1457121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may be called a “Lexi shield” and</a:t>
            </a:r>
            <a:r>
              <a:rPr lang="en-US" baseline="0" dirty="0"/>
              <a:t> attached to the front top of the goalkeeper’s helmet. This is NOT allowed for NFHS girls lacrosse.</a:t>
            </a:r>
            <a:endParaRPr lang="en-US" dirty="0"/>
          </a:p>
          <a:p>
            <a:endParaRPr lang="en-US" dirty="0"/>
          </a:p>
        </p:txBody>
      </p:sp>
      <p:sp>
        <p:nvSpPr>
          <p:cNvPr id="4" name="Slide Number Placeholder 3"/>
          <p:cNvSpPr>
            <a:spLocks noGrp="1"/>
          </p:cNvSpPr>
          <p:nvPr>
            <p:ph type="sldNum" sz="quarter" idx="10"/>
          </p:nvPr>
        </p:nvSpPr>
        <p:spPr/>
        <p:txBody>
          <a:bodyPr/>
          <a:lstStyle/>
          <a:p>
            <a:fld id="{A91C5E7A-D0CC-4E8C-B22A-BC1D2CC11526}" type="slidenum">
              <a:rPr lang="en-US" smtClean="0"/>
              <a:t>14</a:t>
            </a:fld>
            <a:endParaRPr lang="en-US"/>
          </a:p>
        </p:txBody>
      </p:sp>
    </p:spTree>
    <p:extLst>
      <p:ext uri="{BB962C8B-B14F-4D97-AF65-F5344CB8AC3E}">
        <p14:creationId xmlns:p14="http://schemas.microsoft.com/office/powerpoint/2010/main" val="3196114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Animation starts automatically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an</a:t>
            </a:r>
            <a:r>
              <a:rPr lang="en-US" baseline="0" dirty="0"/>
              <a:t> easier inventory graphic for you. You have to check all this equipment before the start of the game</a:t>
            </a:r>
          </a:p>
          <a:p>
            <a:endParaRPr lang="en-US" dirty="0">
              <a:cs typeface="Calibri"/>
            </a:endParaRPr>
          </a:p>
          <a:p>
            <a:r>
              <a:rPr lang="en-US" dirty="0">
                <a:cs typeface="Calibri"/>
              </a:rPr>
              <a:t>Molded face masks on any player are not permitted.</a:t>
            </a:r>
          </a:p>
          <a:p>
            <a:endParaRPr lang="en-US" dirty="0">
              <a:cs typeface="Calibri"/>
            </a:endParaRPr>
          </a:p>
          <a:p>
            <a:r>
              <a:rPr lang="en-US" dirty="0">
                <a:cs typeface="Calibri"/>
              </a:rPr>
              <a:t>Any player may wear eyeglasses, either tinted or clear, that are SEI certified. </a:t>
            </a: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A91C5E7A-D0CC-4E8C-B22A-BC1D2CC11526}" type="slidenum">
              <a:rPr lang="en-US" smtClean="0"/>
              <a:t>15</a:t>
            </a:fld>
            <a:endParaRPr lang="en-US"/>
          </a:p>
        </p:txBody>
      </p:sp>
    </p:spTree>
    <p:extLst>
      <p:ext uri="{BB962C8B-B14F-4D97-AF65-F5344CB8AC3E}">
        <p14:creationId xmlns:p14="http://schemas.microsoft.com/office/powerpoint/2010/main" val="1389816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Eye Black must be one solid stroke with no logos/numbers/letters and shall not extend further than the width of the eye socket or below the cheekbone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Close-fitting cloth sweatbands, hair ties, soft bracelets may be worn on the arm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Barrettes and other hair adornments that are securely fastened are legal as long as they do not endanger other players.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Head coverings may be worn. Must be made of non-abrasive material and fit securely.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91C5E7A-D0CC-4E8C-B22A-BC1D2CC11526}" type="slidenum">
              <a:rPr lang="en-US" smtClean="0"/>
              <a:t>16</a:t>
            </a:fld>
            <a:endParaRPr lang="en-US"/>
          </a:p>
        </p:txBody>
      </p:sp>
    </p:spTree>
    <p:extLst>
      <p:ext uri="{BB962C8B-B14F-4D97-AF65-F5344CB8AC3E}">
        <p14:creationId xmlns:p14="http://schemas.microsoft.com/office/powerpoint/2010/main" val="3306848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jersey’s do</a:t>
            </a:r>
            <a:r>
              <a:rPr lang="en-US" baseline="0" dirty="0"/>
              <a:t> not need to be the same color as the kilts, shorts, pants.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Numbers on jerseys can be between 0- 99</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Visible</a:t>
            </a:r>
            <a:r>
              <a:rPr lang="en-US" baseline="0" dirty="0"/>
              <a:t> under garments must be one solid color by the entire team, white, grey, black, or uniform color.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Goalkeepers may wear shorts, pants or a kilt that is the same color the team is wearing; OR she may wear black, white or gray.</a:t>
            </a:r>
          </a:p>
          <a:p>
            <a:endParaRPr lang="en-US" dirty="0"/>
          </a:p>
        </p:txBody>
      </p:sp>
      <p:sp>
        <p:nvSpPr>
          <p:cNvPr id="4" name="Slide Number Placeholder 3"/>
          <p:cNvSpPr>
            <a:spLocks noGrp="1"/>
          </p:cNvSpPr>
          <p:nvPr>
            <p:ph type="sldNum" sz="quarter" idx="10"/>
          </p:nvPr>
        </p:nvSpPr>
        <p:spPr/>
        <p:txBody>
          <a:bodyPr/>
          <a:lstStyle/>
          <a:p>
            <a:fld id="{A91C5E7A-D0CC-4E8C-B22A-BC1D2CC11526}" type="slidenum">
              <a:rPr lang="en-US" smtClean="0"/>
              <a:t>17</a:t>
            </a:fld>
            <a:endParaRPr lang="en-US"/>
          </a:p>
        </p:txBody>
      </p:sp>
    </p:spTree>
    <p:extLst>
      <p:ext uri="{BB962C8B-B14F-4D97-AF65-F5344CB8AC3E}">
        <p14:creationId xmlns:p14="http://schemas.microsoft.com/office/powerpoint/2010/main" val="3238597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Teams do not have to have 12 players on the field to start the game.</a:t>
            </a:r>
          </a:p>
          <a:p>
            <a:endParaRPr lang="en-US" dirty="0"/>
          </a:p>
          <a:p>
            <a:r>
              <a:rPr lang="en-US" dirty="0"/>
              <a:t>Head Coach certifies all equipment meets NFHS standards.  This includes all goggles, headgear, and goalie equipment.</a:t>
            </a:r>
          </a:p>
          <a:p>
            <a:endParaRPr lang="en-US" dirty="0"/>
          </a:p>
          <a:p>
            <a:r>
              <a:rPr lang="en-US" dirty="0"/>
              <a:t>Game Administrators are not required but are strongly recommended.  If unavailable, head coach of home team assumes responsibilities.</a:t>
            </a:r>
          </a:p>
        </p:txBody>
      </p:sp>
      <p:sp>
        <p:nvSpPr>
          <p:cNvPr id="4" name="Slide Number Placeholder 3"/>
          <p:cNvSpPr>
            <a:spLocks noGrp="1"/>
          </p:cNvSpPr>
          <p:nvPr>
            <p:ph type="sldNum" sz="quarter" idx="10"/>
          </p:nvPr>
        </p:nvSpPr>
        <p:spPr/>
        <p:txBody>
          <a:bodyPr/>
          <a:lstStyle/>
          <a:p>
            <a:fld id="{A91C5E7A-D0CC-4E8C-B22A-BC1D2CC11526}" type="slidenum">
              <a:rPr lang="en-US" smtClean="0"/>
              <a:t>18</a:t>
            </a:fld>
            <a:endParaRPr lang="en-US"/>
          </a:p>
        </p:txBody>
      </p:sp>
    </p:spTree>
    <p:extLst>
      <p:ext uri="{BB962C8B-B14F-4D97-AF65-F5344CB8AC3E}">
        <p14:creationId xmlns:p14="http://schemas.microsoft.com/office/powerpoint/2010/main" val="2138726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Game Administrator can be the home coach if no administrator is present.</a:t>
            </a:r>
            <a:endParaRPr lang="en-US" dirty="0"/>
          </a:p>
          <a:p>
            <a:endParaRPr lang="en-US" dirty="0"/>
          </a:p>
        </p:txBody>
      </p:sp>
      <p:sp>
        <p:nvSpPr>
          <p:cNvPr id="4" name="Slide Number Placeholder 3"/>
          <p:cNvSpPr>
            <a:spLocks noGrp="1"/>
          </p:cNvSpPr>
          <p:nvPr>
            <p:ph type="sldNum" sz="quarter" idx="10"/>
          </p:nvPr>
        </p:nvSpPr>
        <p:spPr/>
        <p:txBody>
          <a:bodyPr/>
          <a:lstStyle/>
          <a:p>
            <a:fld id="{A91C5E7A-D0CC-4E8C-B22A-BC1D2CC11526}" type="slidenum">
              <a:rPr lang="en-US" smtClean="0"/>
              <a:t>19</a:t>
            </a:fld>
            <a:endParaRPr lang="en-US"/>
          </a:p>
        </p:txBody>
      </p:sp>
    </p:spTree>
    <p:extLst>
      <p:ext uri="{BB962C8B-B14F-4D97-AF65-F5344CB8AC3E}">
        <p14:creationId xmlns:p14="http://schemas.microsoft.com/office/powerpoint/2010/main" val="1777168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a:p>
            <a:endParaRPr lang="en-US" i="1" dirty="0"/>
          </a:p>
          <a:p>
            <a:r>
              <a:rPr lang="en-US" i="1" dirty="0"/>
              <a:t>Use the DISCUSSION; “Pregame Responsibilities” Guide to what needs to happen before each game.</a:t>
            </a:r>
          </a:p>
        </p:txBody>
      </p:sp>
      <p:sp>
        <p:nvSpPr>
          <p:cNvPr id="4" name="Slide Number Placeholder 3"/>
          <p:cNvSpPr>
            <a:spLocks noGrp="1"/>
          </p:cNvSpPr>
          <p:nvPr>
            <p:ph type="sldNum" sz="quarter" idx="10"/>
          </p:nvPr>
        </p:nvSpPr>
        <p:spPr/>
        <p:txBody>
          <a:bodyPr/>
          <a:lstStyle/>
          <a:p>
            <a:fld id="{A91C5E7A-D0CC-4E8C-B22A-BC1D2CC11526}" type="slidenum">
              <a:rPr lang="en-US" smtClean="0"/>
              <a:t>20</a:t>
            </a:fld>
            <a:endParaRPr lang="en-US"/>
          </a:p>
        </p:txBody>
      </p:sp>
    </p:spTree>
    <p:extLst>
      <p:ext uri="{BB962C8B-B14F-4D97-AF65-F5344CB8AC3E}">
        <p14:creationId xmlns:p14="http://schemas.microsoft.com/office/powerpoint/2010/main" val="1615278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endParaRPr lang="en-US" dirty="0"/>
          </a:p>
        </p:txBody>
      </p:sp>
      <p:sp>
        <p:nvSpPr>
          <p:cNvPr id="4" name="Slide Number Placeholder 3"/>
          <p:cNvSpPr>
            <a:spLocks noGrp="1"/>
          </p:cNvSpPr>
          <p:nvPr>
            <p:ph type="sldNum" sz="quarter" idx="10"/>
          </p:nvPr>
        </p:nvSpPr>
        <p:spPr/>
        <p:txBody>
          <a:bodyPr/>
          <a:lstStyle/>
          <a:p>
            <a:fld id="{A91C5E7A-D0CC-4E8C-B22A-BC1D2CC11526}" type="slidenum">
              <a:rPr lang="en-US" smtClean="0"/>
              <a:t>21</a:t>
            </a:fld>
            <a:endParaRPr lang="en-US"/>
          </a:p>
        </p:txBody>
      </p:sp>
    </p:spTree>
    <p:extLst>
      <p:ext uri="{BB962C8B-B14F-4D97-AF65-F5344CB8AC3E}">
        <p14:creationId xmlns:p14="http://schemas.microsoft.com/office/powerpoint/2010/main" val="2663251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Restraining</a:t>
            </a:r>
            <a:r>
              <a:rPr lang="en-US" baseline="0" dirty="0"/>
              <a:t> line is 30 yards from each </a:t>
            </a:r>
            <a:r>
              <a:rPr lang="en-US" dirty="0"/>
              <a:t>goal line</a:t>
            </a:r>
            <a:r>
              <a:rPr lang="en-US" baseline="0" dirty="0"/>
              <a:t> and extends the width of the field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Restraining lines are used both during the draw to hold players out of the area between them until possession has been gain, as well as during play limiting the number of players from both teams playing at one time in the attacking and defending ends of the fields.</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A91C5E7A-D0CC-4E8C-B22A-BC1D2CC11526}" type="slidenum">
              <a:rPr lang="en-US" smtClean="0"/>
              <a:t>3</a:t>
            </a:fld>
            <a:endParaRPr lang="en-US"/>
          </a:p>
        </p:txBody>
      </p:sp>
    </p:spTree>
    <p:extLst>
      <p:ext uri="{BB962C8B-B14F-4D97-AF65-F5344CB8AC3E}">
        <p14:creationId xmlns:p14="http://schemas.microsoft.com/office/powerpoint/2010/main" val="4293049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each one of the Officials duties.</a:t>
            </a:r>
          </a:p>
          <a:p>
            <a:endParaRPr lang="en-US" dirty="0"/>
          </a:p>
          <a:p>
            <a:r>
              <a:rPr lang="en-US" dirty="0"/>
              <a:t>Remind participants about being professional</a:t>
            </a:r>
            <a:r>
              <a:rPr lang="en-US" baseline="0" dirty="0"/>
              <a:t> from the time they arrive until they depart.  Part of being professional is arriving on time, inspecting the field and following the pregame duties listed here.</a:t>
            </a:r>
            <a:endParaRPr lang="en-US" dirty="0"/>
          </a:p>
          <a:p>
            <a:endParaRPr lang="en-US" dirty="0"/>
          </a:p>
        </p:txBody>
      </p:sp>
      <p:sp>
        <p:nvSpPr>
          <p:cNvPr id="4" name="Slide Number Placeholder 3"/>
          <p:cNvSpPr>
            <a:spLocks noGrp="1"/>
          </p:cNvSpPr>
          <p:nvPr>
            <p:ph type="sldNum" sz="quarter" idx="10"/>
          </p:nvPr>
        </p:nvSpPr>
        <p:spPr/>
        <p:txBody>
          <a:bodyPr/>
          <a:lstStyle/>
          <a:p>
            <a:fld id="{A91C5E7A-D0CC-4E8C-B22A-BC1D2CC11526}" type="slidenum">
              <a:rPr lang="en-US" smtClean="0"/>
              <a:t>22</a:t>
            </a:fld>
            <a:endParaRPr lang="en-US"/>
          </a:p>
        </p:txBody>
      </p:sp>
    </p:spTree>
    <p:extLst>
      <p:ext uri="{BB962C8B-B14F-4D97-AF65-F5344CB8AC3E}">
        <p14:creationId xmlns:p14="http://schemas.microsoft.com/office/powerpoint/2010/main" val="2587664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Click for next question</a:t>
            </a:r>
          </a:p>
          <a:p>
            <a:endParaRPr lang="en-US" i="1" dirty="0"/>
          </a:p>
          <a:p>
            <a:endParaRPr lang="en-US" i="1" dirty="0"/>
          </a:p>
          <a:p>
            <a:r>
              <a:rPr lang="en-US" i="1" dirty="0"/>
              <a:t>Answers:</a:t>
            </a:r>
          </a:p>
          <a:p>
            <a:pPr marL="228600" indent="-228600">
              <a:buAutoNum type="arabicPeriod"/>
            </a:pPr>
            <a:r>
              <a:rPr lang="en-US" i="1" dirty="0"/>
              <a:t>True</a:t>
            </a:r>
          </a:p>
          <a:p>
            <a:pPr marL="228600" indent="-228600">
              <a:buAutoNum type="arabicPeriod"/>
            </a:pPr>
            <a:r>
              <a:rPr lang="en-US" i="1" dirty="0"/>
              <a:t>True</a:t>
            </a:r>
          </a:p>
          <a:p>
            <a:pPr marL="228600" indent="-228600">
              <a:buAutoNum type="arabicPeriod"/>
            </a:pPr>
            <a:r>
              <a:rPr lang="en-US" i="1" dirty="0"/>
              <a:t>True</a:t>
            </a:r>
          </a:p>
          <a:p>
            <a:pPr marL="228600" indent="-228600">
              <a:buAutoNum type="arabicPeriod"/>
            </a:pPr>
            <a:r>
              <a:rPr lang="en-US" i="1" dirty="0"/>
              <a:t>True</a:t>
            </a:r>
          </a:p>
          <a:p>
            <a:pPr marL="228600" indent="-228600">
              <a:buAutoNum type="arabicPeriod"/>
            </a:pPr>
            <a:r>
              <a:rPr lang="en-US" i="1" dirty="0"/>
              <a:t>False</a:t>
            </a:r>
          </a:p>
          <a:p>
            <a:pPr marL="228600" indent="-228600">
              <a:buAutoNum type="arabicPeriod"/>
            </a:pPr>
            <a:r>
              <a:rPr lang="en-US" i="1" dirty="0"/>
              <a:t>False</a:t>
            </a:r>
          </a:p>
          <a:p>
            <a:pPr marL="228600" indent="-228600">
              <a:buAutoNum type="arabicPeriod"/>
            </a:pPr>
            <a:endParaRPr lang="en-US" i="1" dirty="0"/>
          </a:p>
          <a:p>
            <a:pPr marL="228600" indent="-228600">
              <a:buAutoNum type="arabicPeriod"/>
            </a:pPr>
            <a:endParaRPr lang="en-US" i="1" dirty="0"/>
          </a:p>
          <a:p>
            <a:pPr marL="228600" indent="-228600">
              <a:buAutoNum type="arabicPeriod"/>
            </a:pPr>
            <a:endParaRPr lang="en-US" i="1" dirty="0"/>
          </a:p>
        </p:txBody>
      </p:sp>
      <p:sp>
        <p:nvSpPr>
          <p:cNvPr id="4" name="Slide Number Placeholder 3"/>
          <p:cNvSpPr>
            <a:spLocks noGrp="1"/>
          </p:cNvSpPr>
          <p:nvPr>
            <p:ph type="sldNum" sz="quarter" idx="10"/>
          </p:nvPr>
        </p:nvSpPr>
        <p:spPr/>
        <p:txBody>
          <a:bodyPr/>
          <a:lstStyle/>
          <a:p>
            <a:fld id="{A91C5E7A-D0CC-4E8C-B22A-BC1D2CC11526}" type="slidenum">
              <a:rPr lang="en-US" smtClean="0"/>
              <a:t>23</a:t>
            </a:fld>
            <a:endParaRPr lang="en-US"/>
          </a:p>
        </p:txBody>
      </p:sp>
    </p:spTree>
    <p:extLst>
      <p:ext uri="{BB962C8B-B14F-4D97-AF65-F5344CB8AC3E}">
        <p14:creationId xmlns:p14="http://schemas.microsoft.com/office/powerpoint/2010/main" val="652775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Team Substitution Area is sectioned off by two hash marks, 2 to 4 meters in length</a:t>
            </a:r>
          </a:p>
          <a:p>
            <a:endParaRPr lang="en-US" baseline="0" dirty="0"/>
          </a:p>
          <a:p>
            <a:r>
              <a:rPr lang="en-US" baseline="0" dirty="0"/>
              <a:t>Penalty Area is directly in front of the scorer’s table.  Player serving a penalty must sit or kneel in this area.</a:t>
            </a:r>
          </a:p>
          <a:p>
            <a:endParaRPr lang="en-US" baseline="0" dirty="0"/>
          </a:p>
          <a:p>
            <a:r>
              <a:rPr lang="en-US" baseline="0" dirty="0"/>
              <a:t>Team bench area is from the end of the substitution area to their team’s restraining line and even with the scorer’s table. Non-playing team personnel must remain in their team area.</a:t>
            </a:r>
          </a:p>
          <a:p>
            <a:endParaRPr lang="en-US" baseline="0" dirty="0"/>
          </a:p>
          <a:p>
            <a:r>
              <a:rPr lang="en-US" baseline="0" dirty="0"/>
              <a:t>Coaching Area extends from their side of the substitution area to their end line</a:t>
            </a:r>
          </a:p>
          <a:p>
            <a:endParaRPr lang="en-US" dirty="0"/>
          </a:p>
          <a:p>
            <a:endParaRPr lang="en-US" dirty="0"/>
          </a:p>
        </p:txBody>
      </p:sp>
      <p:sp>
        <p:nvSpPr>
          <p:cNvPr id="4" name="Slide Number Placeholder 3"/>
          <p:cNvSpPr>
            <a:spLocks noGrp="1"/>
          </p:cNvSpPr>
          <p:nvPr>
            <p:ph type="sldNum" sz="quarter" idx="10"/>
          </p:nvPr>
        </p:nvSpPr>
        <p:spPr/>
        <p:txBody>
          <a:bodyPr/>
          <a:lstStyle/>
          <a:p>
            <a:fld id="{A91C5E7A-D0CC-4E8C-B22A-BC1D2CC11526}" type="slidenum">
              <a:rPr lang="en-US" smtClean="0"/>
              <a:t>4</a:t>
            </a:fld>
            <a:endParaRPr lang="en-US"/>
          </a:p>
        </p:txBody>
      </p:sp>
    </p:spTree>
    <p:extLst>
      <p:ext uri="{BB962C8B-B14F-4D97-AF65-F5344CB8AC3E}">
        <p14:creationId xmlns:p14="http://schemas.microsoft.com/office/powerpoint/2010/main" val="1902529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some cases, the game will be played on a “unified field” that will accommodate both boys and girls’ lacrosse.</a:t>
            </a:r>
          </a:p>
          <a:p>
            <a:endParaRPr lang="en-US" dirty="0"/>
          </a:p>
        </p:txBody>
      </p:sp>
      <p:sp>
        <p:nvSpPr>
          <p:cNvPr id="4" name="Slide Number Placeholder 3"/>
          <p:cNvSpPr>
            <a:spLocks noGrp="1"/>
          </p:cNvSpPr>
          <p:nvPr>
            <p:ph type="sldNum" sz="quarter" idx="10"/>
          </p:nvPr>
        </p:nvSpPr>
        <p:spPr/>
        <p:txBody>
          <a:bodyPr/>
          <a:lstStyle/>
          <a:p>
            <a:fld id="{A91C5E7A-D0CC-4E8C-B22A-BC1D2CC11526}" type="slidenum">
              <a:rPr lang="en-US" smtClean="0"/>
              <a:t>5</a:t>
            </a:fld>
            <a:endParaRPr lang="en-US"/>
          </a:p>
        </p:txBody>
      </p:sp>
    </p:spTree>
    <p:extLst>
      <p:ext uri="{BB962C8B-B14F-4D97-AF65-F5344CB8AC3E}">
        <p14:creationId xmlns:p14="http://schemas.microsoft.com/office/powerpoint/2010/main" val="2530655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Click to start animation</a:t>
            </a:r>
          </a:p>
          <a:p>
            <a:endParaRPr lang="en-US" i="1" dirty="0"/>
          </a:p>
          <a:p>
            <a:r>
              <a:rPr lang="en-US" i="1" dirty="0"/>
              <a:t>Review the names for the markings in the CSA</a:t>
            </a:r>
          </a:p>
        </p:txBody>
      </p:sp>
      <p:sp>
        <p:nvSpPr>
          <p:cNvPr id="4" name="Slide Number Placeholder 3"/>
          <p:cNvSpPr>
            <a:spLocks noGrp="1"/>
          </p:cNvSpPr>
          <p:nvPr>
            <p:ph type="sldNum" sz="quarter" idx="5"/>
          </p:nvPr>
        </p:nvSpPr>
        <p:spPr/>
        <p:txBody>
          <a:bodyPr/>
          <a:lstStyle/>
          <a:p>
            <a:fld id="{A91C5E7A-D0CC-4E8C-B22A-BC1D2CC11526}" type="slidenum">
              <a:rPr lang="en-US" smtClean="0"/>
              <a:t>7</a:t>
            </a:fld>
            <a:endParaRPr lang="en-US"/>
          </a:p>
        </p:txBody>
      </p:sp>
    </p:spTree>
    <p:extLst>
      <p:ext uri="{BB962C8B-B14F-4D97-AF65-F5344CB8AC3E}">
        <p14:creationId xmlns:p14="http://schemas.microsoft.com/office/powerpoint/2010/main" val="1403208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Animation starts automatically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Goals: Six feet high, six feet wide. Posts must be white, orange or silver, 1 ½ inches in diameter.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Prior to the start of any game you should inspect the goals to</a:t>
            </a:r>
            <a:r>
              <a:rPr lang="en-US" baseline="0" dirty="0"/>
              <a:t> be sure the pipes are flat, go straight back or are padded; along with that check the netting to be sure there are not holes where the ball can go through.  This will ensure that you do not miss calling a goal if the ball went through the hole and out the back.</a:t>
            </a:r>
            <a:endParaRPr lang="en-US" dirty="0"/>
          </a:p>
        </p:txBody>
      </p:sp>
      <p:sp>
        <p:nvSpPr>
          <p:cNvPr id="4" name="Slide Number Placeholder 3"/>
          <p:cNvSpPr>
            <a:spLocks noGrp="1"/>
          </p:cNvSpPr>
          <p:nvPr>
            <p:ph type="sldNum" sz="quarter" idx="10"/>
          </p:nvPr>
        </p:nvSpPr>
        <p:spPr/>
        <p:txBody>
          <a:bodyPr/>
          <a:lstStyle/>
          <a:p>
            <a:fld id="{A91C5E7A-D0CC-4E8C-B22A-BC1D2CC11526}" type="slidenum">
              <a:rPr lang="en-US" smtClean="0"/>
              <a:t>8</a:t>
            </a:fld>
            <a:endParaRPr lang="en-US"/>
          </a:p>
        </p:txBody>
      </p:sp>
    </p:spTree>
    <p:extLst>
      <p:ext uri="{BB962C8B-B14F-4D97-AF65-F5344CB8AC3E}">
        <p14:creationId xmlns:p14="http://schemas.microsoft.com/office/powerpoint/2010/main" val="158967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a:t>Distribute Unified Field diagram and “Label the Field” activity sheet.  Work in pairs, groups, etc. to complete the activity.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a:t>If possible, walk the field to demonstrate proper field inspection</a:t>
            </a:r>
          </a:p>
        </p:txBody>
      </p:sp>
      <p:sp>
        <p:nvSpPr>
          <p:cNvPr id="4" name="Slide Number Placeholder 3"/>
          <p:cNvSpPr>
            <a:spLocks noGrp="1"/>
          </p:cNvSpPr>
          <p:nvPr>
            <p:ph type="sldNum" sz="quarter" idx="10"/>
          </p:nvPr>
        </p:nvSpPr>
        <p:spPr/>
        <p:txBody>
          <a:bodyPr/>
          <a:lstStyle/>
          <a:p>
            <a:fld id="{A91C5E7A-D0CC-4E8C-B22A-BC1D2CC11526}" type="slidenum">
              <a:rPr lang="en-US" smtClean="0"/>
              <a:t>9</a:t>
            </a:fld>
            <a:endParaRPr lang="en-US"/>
          </a:p>
        </p:txBody>
      </p:sp>
    </p:spTree>
    <p:extLst>
      <p:ext uri="{BB962C8B-B14F-4D97-AF65-F5344CB8AC3E}">
        <p14:creationId xmlns:p14="http://schemas.microsoft.com/office/powerpoint/2010/main" val="920330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Refer</a:t>
            </a:r>
            <a:r>
              <a:rPr lang="en-US" i="1" baseline="0" dirty="0"/>
              <a:t> to rule 2 in the rulebook and review criteria for ball, crosse, Personal Equipment and Uniform.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t>Officials must check field players AND goalies for proper equipment</a:t>
            </a:r>
            <a:endParaRPr lang="en-US" i="0" dirty="0"/>
          </a:p>
          <a:p>
            <a:endParaRPr lang="en-US" dirty="0"/>
          </a:p>
        </p:txBody>
      </p:sp>
      <p:sp>
        <p:nvSpPr>
          <p:cNvPr id="4" name="Slide Number Placeholder 3"/>
          <p:cNvSpPr>
            <a:spLocks noGrp="1"/>
          </p:cNvSpPr>
          <p:nvPr>
            <p:ph type="sldNum" sz="quarter" idx="10"/>
          </p:nvPr>
        </p:nvSpPr>
        <p:spPr/>
        <p:txBody>
          <a:bodyPr/>
          <a:lstStyle/>
          <a:p>
            <a:fld id="{A91C5E7A-D0CC-4E8C-B22A-BC1D2CC11526}" type="slidenum">
              <a:rPr lang="en-US" smtClean="0"/>
              <a:t>10</a:t>
            </a:fld>
            <a:endParaRPr lang="en-US"/>
          </a:p>
        </p:txBody>
      </p:sp>
    </p:spTree>
    <p:extLst>
      <p:ext uri="{BB962C8B-B14F-4D97-AF65-F5344CB8AC3E}">
        <p14:creationId xmlns:p14="http://schemas.microsoft.com/office/powerpoint/2010/main" val="2549970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Animation starts automatically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 Instructors should bring sticks (if available) to show the class and use in demonstrations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players’ sticks are called crosses. A field player’s </a:t>
            </a:r>
            <a:r>
              <a:rPr lang="en-US" dirty="0" err="1"/>
              <a:t>crosse</a:t>
            </a:r>
            <a:r>
              <a:rPr lang="en-US" dirty="0"/>
              <a:t> may be between 35 ½ and 43 ¼ inches long.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checking the pocket of a field player’s stick</a:t>
            </a:r>
            <a:r>
              <a:rPr lang="en-US" baseline="0" dirty="0"/>
              <a:t>: Drop the ball into the front of the pocket of the </a:t>
            </a:r>
            <a:r>
              <a:rPr lang="en-US" baseline="0" dirty="0" err="1"/>
              <a:t>crosse</a:t>
            </a:r>
            <a:r>
              <a:rPr lang="en-US" baseline="0" dirty="0"/>
              <a:t>. Observe that the top of the ball remains above the sidewall of the crosse.  Repeat on the back side of the pocket. The ball must also move freely in the pocket and roll out of the pocket when the shaft is tilted 90 degrees.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goalkeeper’s </a:t>
            </a:r>
            <a:r>
              <a:rPr lang="en-US" baseline="0" dirty="0" err="1"/>
              <a:t>crosse</a:t>
            </a:r>
            <a:r>
              <a:rPr lang="en-US" baseline="0" dirty="0"/>
              <a:t> may be between 35 ½ and 52 inches long.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 Head coach may request a measurement on any opposing player’s </a:t>
            </a:r>
            <a:r>
              <a:rPr lang="en-US" baseline="0" dirty="0" err="1"/>
              <a:t>crosse</a:t>
            </a:r>
            <a:r>
              <a:rPr lang="en-US" baseline="0" dirty="0"/>
              <a:t> anytime the game clock is stopped.  This includes following goals and OT.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91C5E7A-D0CC-4E8C-B22A-BC1D2CC11526}" type="slidenum">
              <a:rPr lang="en-US" smtClean="0"/>
              <a:t>11</a:t>
            </a:fld>
            <a:endParaRPr lang="en-US"/>
          </a:p>
        </p:txBody>
      </p:sp>
    </p:spTree>
    <p:extLst>
      <p:ext uri="{BB962C8B-B14F-4D97-AF65-F5344CB8AC3E}">
        <p14:creationId xmlns:p14="http://schemas.microsoft.com/office/powerpoint/2010/main" val="2738847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4FA65-55DE-60A3-429C-3F293A0619A0}"/>
              </a:ext>
            </a:extLst>
          </p:cNvPr>
          <p:cNvSpPr>
            <a:spLocks noGrp="1"/>
          </p:cNvSpPr>
          <p:nvPr>
            <p:ph type="title" hasCustomPrompt="1"/>
          </p:nvPr>
        </p:nvSpPr>
        <p:spPr>
          <a:xfrm>
            <a:off x="0" y="27432"/>
            <a:ext cx="10515600" cy="992579"/>
          </a:xfrm>
          <a:prstGeom prst="rect">
            <a:avLst/>
          </a:prstGeom>
        </p:spPr>
        <p:txBody>
          <a:bodyPr tIns="182880">
            <a:spAutoFit/>
          </a:bodyPr>
          <a:lstStyle>
            <a:lvl1pPr marL="182880">
              <a:defRPr sz="5500" b="1" spc="300">
                <a:solidFill>
                  <a:schemeClr val="bg1"/>
                </a:solidFill>
                <a:latin typeface="Alt Gothic Comp ATF" panose="020B0608040502040204" pitchFamily="34" charset="0"/>
              </a:defRPr>
            </a:lvl1pPr>
          </a:lstStyle>
          <a:p>
            <a:r>
              <a:rPr lang="en-US" dirty="0"/>
              <a:t>TITLE – ALT GOTHIC COMP ATF 55 BOLD</a:t>
            </a:r>
          </a:p>
        </p:txBody>
      </p:sp>
      <p:sp>
        <p:nvSpPr>
          <p:cNvPr id="8" name="TextBox 7">
            <a:extLst>
              <a:ext uri="{FF2B5EF4-FFF2-40B4-BE49-F238E27FC236}">
                <a16:creationId xmlns:a16="http://schemas.microsoft.com/office/drawing/2014/main" id="{045E8959-B752-69F4-9DAE-60034DE33F1B}"/>
              </a:ext>
            </a:extLst>
          </p:cNvPr>
          <p:cNvSpPr txBox="1"/>
          <p:nvPr/>
        </p:nvSpPr>
        <p:spPr>
          <a:xfrm>
            <a:off x="0" y="745160"/>
            <a:ext cx="1204331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2400" b="1" spc="300" dirty="0">
                <a:solidFill>
                  <a:srgbClr val="97999B"/>
                </a:solidFill>
                <a:latin typeface="Obvia" panose="02000503040000020004" pitchFamily="50" charset="0"/>
              </a:rPr>
              <a:t>WOMENS OFFICIALS DEVELOPMENT  </a:t>
            </a:r>
            <a:r>
              <a:rPr lang="en-US" sz="2400" b="1" i="0" spc="300" baseline="0" dirty="0">
                <a:solidFill>
                  <a:srgbClr val="97999B"/>
                </a:solidFill>
                <a:latin typeface="Obvia" panose="02000503040000020004" pitchFamily="50" charset="0"/>
              </a:rPr>
              <a:t>|  2023 </a:t>
            </a:r>
            <a:r>
              <a:rPr lang="en-US" sz="2400" b="1" i="0" spc="300" baseline="0" dirty="0">
                <a:solidFill>
                  <a:srgbClr val="97999B"/>
                </a:solidFill>
                <a:latin typeface="Obvia Wide" panose="020B0604020202020204" charset="0"/>
                <a:cs typeface="Obvia Wide" panose="020B0604020202020204" charset="0"/>
              </a:rPr>
              <a:t>SEASON</a:t>
            </a:r>
          </a:p>
        </p:txBody>
      </p:sp>
    </p:spTree>
    <p:extLst>
      <p:ext uri="{BB962C8B-B14F-4D97-AF65-F5344CB8AC3E}">
        <p14:creationId xmlns:p14="http://schemas.microsoft.com/office/powerpoint/2010/main" val="1047136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52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181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hart, box and whisker chart&#10;&#10;Description automatically generated">
            <a:extLst>
              <a:ext uri="{FF2B5EF4-FFF2-40B4-BE49-F238E27FC236}">
                <a16:creationId xmlns:a16="http://schemas.microsoft.com/office/drawing/2014/main" id="{830DA10A-0992-BD47-81A8-1960A25022DA}"/>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574D93A6-6CCD-F71F-DF6A-28014F99D66A}"/>
              </a:ext>
            </a:extLst>
          </p:cNvPr>
          <p:cNvPicPr>
            <a:picLocks noChangeAspect="1"/>
          </p:cNvPicPr>
          <p:nvPr/>
        </p:nvPicPr>
        <p:blipFill>
          <a:blip r:embed="rId3"/>
          <a:stretch>
            <a:fillRect/>
          </a:stretch>
        </p:blipFill>
        <p:spPr>
          <a:xfrm>
            <a:off x="151114" y="5854486"/>
            <a:ext cx="570781" cy="888737"/>
          </a:xfrm>
          <a:prstGeom prst="rect">
            <a:avLst/>
          </a:prstGeom>
        </p:spPr>
      </p:pic>
      <p:sp>
        <p:nvSpPr>
          <p:cNvPr id="5" name="Title 2">
            <a:extLst>
              <a:ext uri="{FF2B5EF4-FFF2-40B4-BE49-F238E27FC236}">
                <a16:creationId xmlns:a16="http://schemas.microsoft.com/office/drawing/2014/main" id="{F8C39FAB-C265-EEAC-1450-0BF3C858E4A8}"/>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3218191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B03D0FE7-F1D7-957A-D51F-CF9B841B1091}"/>
              </a:ext>
            </a:extLst>
          </p:cNvPr>
          <p:cNvPicPr>
            <a:picLocks noChangeAspect="1"/>
          </p:cNvPicPr>
          <p:nvPr/>
        </p:nvPicPr>
        <p:blipFill>
          <a:blip r:embed="rId3"/>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5563E594-7FFC-0D15-F09F-9886C3308C96}"/>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101543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690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46FCD5-54B3-D6AA-3D64-7A4D57903B38}"/>
              </a:ext>
            </a:extLst>
          </p:cNvPr>
          <p:cNvSpPr txBox="1"/>
          <p:nvPr/>
        </p:nvSpPr>
        <p:spPr>
          <a:xfrm>
            <a:off x="3226777" y="2449153"/>
            <a:ext cx="5738445" cy="1569660"/>
          </a:xfrm>
          <a:prstGeom prst="rect">
            <a:avLst/>
          </a:prstGeom>
          <a:noFill/>
        </p:spPr>
        <p:txBody>
          <a:bodyPr wrap="square" rtlCol="0">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dirty="0">
                <a:solidFill>
                  <a:schemeClr val="bg1"/>
                </a:solidFill>
                <a:latin typeface="Alt Gothic Comp ATF" panose="020B0608040502040204" pitchFamily="34" charset="77"/>
              </a:rPr>
              <a:t>2023 WOMENS OFFICIAL’S EDUCATION DEVELOPMENT TEAM</a:t>
            </a:r>
            <a:endParaRPr lang="en-US" sz="3200" b="0"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2305383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p:nvPicPr>
        <p:blipFill>
          <a:blip r:embed="rId3"/>
          <a:stretch>
            <a:fillRect/>
          </a:stretch>
        </p:blipFill>
        <p:spPr>
          <a:xfrm>
            <a:off x="1107896" y="1131607"/>
            <a:ext cx="9976207" cy="5611616"/>
          </a:xfrm>
          <a:prstGeom prst="rect">
            <a:avLst/>
          </a:prstGeom>
        </p:spPr>
      </p:pic>
      <p:pic>
        <p:nvPicPr>
          <p:cNvPr id="2" name="Picture 1" descr="Logo&#10;&#10;Description automatically generated">
            <a:extLst>
              <a:ext uri="{FF2B5EF4-FFF2-40B4-BE49-F238E27FC236}">
                <a16:creationId xmlns:a16="http://schemas.microsoft.com/office/drawing/2014/main" id="{3F5F11F3-3646-578A-5039-C1B7A401A7AB}"/>
              </a:ext>
            </a:extLst>
          </p:cNvPr>
          <p:cNvPicPr>
            <a:picLocks noChangeAspect="1"/>
          </p:cNvPicPr>
          <p:nvPr/>
        </p:nvPicPr>
        <p:blipFill>
          <a:blip r:embed="rId4"/>
          <a:stretch>
            <a:fillRect/>
          </a:stretch>
        </p:blipFill>
        <p:spPr>
          <a:xfrm>
            <a:off x="151114" y="5854486"/>
            <a:ext cx="570781" cy="888737"/>
          </a:xfrm>
          <a:prstGeom prst="rect">
            <a:avLst/>
          </a:prstGeom>
        </p:spPr>
      </p:pic>
      <p:sp>
        <p:nvSpPr>
          <p:cNvPr id="4" name="Title 2">
            <a:extLst>
              <a:ext uri="{FF2B5EF4-FFF2-40B4-BE49-F238E27FC236}">
                <a16:creationId xmlns:a16="http://schemas.microsoft.com/office/drawing/2014/main" id="{41D2BD30-9AED-83D0-4329-DEBFD29D9091}"/>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157741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p:nvPicPr>
        <p:blipFill>
          <a:blip r:embed="rId3"/>
          <a:stretch>
            <a:fillRect/>
          </a:stretch>
        </p:blipFill>
        <p:spPr>
          <a:xfrm>
            <a:off x="704850" y="792957"/>
            <a:ext cx="10782300" cy="6065043"/>
          </a:xfrm>
          <a:prstGeom prst="rect">
            <a:avLst/>
          </a:prstGeom>
        </p:spPr>
      </p:pic>
      <p:sp>
        <p:nvSpPr>
          <p:cNvPr id="2" name="Title 2">
            <a:extLst>
              <a:ext uri="{FF2B5EF4-FFF2-40B4-BE49-F238E27FC236}">
                <a16:creationId xmlns:a16="http://schemas.microsoft.com/office/drawing/2014/main" id="{825D8A09-E9B3-CFE3-8802-BE2E19255277}"/>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3882402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p:nvPicPr>
        <p:blipFill>
          <a:blip r:embed="rId3"/>
          <a:stretch>
            <a:fillRect/>
          </a:stretch>
        </p:blipFill>
        <p:spPr>
          <a:xfrm>
            <a:off x="1337186" y="752167"/>
            <a:ext cx="9517627" cy="5353665"/>
          </a:xfrm>
          <a:prstGeom prst="rect">
            <a:avLst/>
          </a:prstGeom>
        </p:spPr>
      </p:pic>
      <p:sp>
        <p:nvSpPr>
          <p:cNvPr id="2" name="Title 2">
            <a:extLst>
              <a:ext uri="{FF2B5EF4-FFF2-40B4-BE49-F238E27FC236}">
                <a16:creationId xmlns:a16="http://schemas.microsoft.com/office/drawing/2014/main" id="{AAC330AE-3A21-D523-BD5D-A16D0005B9B2}"/>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1230554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11172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50" r:id="rId9"/>
    <p:sldLayoutId id="2147483651"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 id="2147483660"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jpg"/><Relationship Id="rId7"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8.jpeg"/></Relationships>
</file>

<file path=ppt/slides/_rels/slide1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jpe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sv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poster with a couple of women&#10;&#10;Description automatically generated">
            <a:extLst>
              <a:ext uri="{FF2B5EF4-FFF2-40B4-BE49-F238E27FC236}">
                <a16:creationId xmlns:a16="http://schemas.microsoft.com/office/drawing/2014/main" id="{4E4BE4D6-F410-623E-3F22-7E5F5E0C8292}"/>
              </a:ext>
            </a:extLst>
          </p:cNvPr>
          <p:cNvPicPr>
            <a:picLocks noChangeAspect="1"/>
          </p:cNvPicPr>
          <p:nvPr/>
        </p:nvPicPr>
        <p:blipFill>
          <a:blip r:embed="rId2"/>
          <a:stretch>
            <a:fillRect/>
          </a:stretch>
        </p:blipFill>
        <p:spPr>
          <a:xfrm>
            <a:off x="-1" y="0"/>
            <a:ext cx="12210089" cy="6858000"/>
          </a:xfrm>
          <a:prstGeom prst="rect">
            <a:avLst/>
          </a:prstGeom>
        </p:spPr>
      </p:pic>
    </p:spTree>
    <p:extLst>
      <p:ext uri="{BB962C8B-B14F-4D97-AF65-F5344CB8AC3E}">
        <p14:creationId xmlns:p14="http://schemas.microsoft.com/office/powerpoint/2010/main" val="1211695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460375" y="544307"/>
            <a:ext cx="7009177"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Equipment and Uniforms</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10</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4" name="AutoShape 4" descr="May be an image of 8 people, people standing and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5977217" y="3244334"/>
            <a:ext cx="237566" cy="369332"/>
          </a:xfrm>
          <a:prstGeom prst="rect">
            <a:avLst/>
          </a:prstGeom>
        </p:spPr>
        <p:txBody>
          <a:bodyPr wrap="none">
            <a:spAutoFit/>
          </a:bodyPr>
          <a:lstStyle/>
          <a:p>
            <a:r>
              <a:rPr lang="en-US" dirty="0"/>
              <a:t> </a:t>
            </a:r>
          </a:p>
        </p:txBody>
      </p:sp>
      <p:sp>
        <p:nvSpPr>
          <p:cNvPr id="11" name="TextBox 10">
            <a:extLst>
              <a:ext uri="{FF2B5EF4-FFF2-40B4-BE49-F238E27FC236}">
                <a16:creationId xmlns:a16="http://schemas.microsoft.com/office/drawing/2014/main" id="{7A0507C8-0726-D14F-A8F7-02791A844830}"/>
              </a:ext>
            </a:extLst>
          </p:cNvPr>
          <p:cNvSpPr txBox="1"/>
          <p:nvPr/>
        </p:nvSpPr>
        <p:spPr>
          <a:xfrm>
            <a:off x="1425737" y="1859339"/>
            <a:ext cx="4953000" cy="4247317"/>
          </a:xfrm>
          <a:prstGeom prst="rect">
            <a:avLst/>
          </a:prstGeom>
          <a:noFill/>
        </p:spPr>
        <p:txBody>
          <a:bodyPr wrap="square" rtlCol="0">
            <a:spAutoFit/>
          </a:bodyPr>
          <a:lstStyle/>
          <a:p>
            <a:pPr marL="571500" indent="-571500">
              <a:buFont typeface="Wingdings" pitchFamily="2" charset="2"/>
              <a:buChar char="ü"/>
            </a:pPr>
            <a:r>
              <a:rPr lang="en-US" sz="3600" dirty="0"/>
              <a:t>Crosse</a:t>
            </a:r>
          </a:p>
          <a:p>
            <a:pPr marL="571500" indent="-571500">
              <a:buFont typeface="Wingdings" pitchFamily="2" charset="2"/>
              <a:buChar char="ü"/>
            </a:pPr>
            <a:endParaRPr lang="en-US" sz="3600" dirty="0"/>
          </a:p>
          <a:p>
            <a:pPr marL="571500" indent="-571500">
              <a:buFont typeface="Wingdings" pitchFamily="2" charset="2"/>
              <a:buChar char="ü"/>
            </a:pPr>
            <a:r>
              <a:rPr lang="en-US" sz="3600" dirty="0"/>
              <a:t>Uniforms</a:t>
            </a:r>
          </a:p>
          <a:p>
            <a:pPr marL="571500" indent="-571500">
              <a:buFont typeface="Wingdings" pitchFamily="2" charset="2"/>
              <a:buChar char="ü"/>
            </a:pPr>
            <a:endParaRPr lang="en-US" sz="3600" dirty="0"/>
          </a:p>
          <a:p>
            <a:pPr marL="571500" indent="-571500">
              <a:buFont typeface="Wingdings" pitchFamily="2" charset="2"/>
              <a:buChar char="ü"/>
            </a:pPr>
            <a:r>
              <a:rPr lang="en-US" sz="3600" dirty="0"/>
              <a:t>Personal Equipment</a:t>
            </a:r>
          </a:p>
          <a:p>
            <a:pPr marL="571500" indent="-571500">
              <a:buFont typeface="Wingdings" pitchFamily="2" charset="2"/>
              <a:buChar char="ü"/>
            </a:pPr>
            <a:endParaRPr lang="en-US" sz="3600" dirty="0"/>
          </a:p>
          <a:p>
            <a:pPr marL="571500" indent="-571500">
              <a:buFont typeface="Wingdings" pitchFamily="2" charset="2"/>
              <a:buChar char="ü"/>
            </a:pPr>
            <a:r>
              <a:rPr lang="en-US" sz="3600" dirty="0"/>
              <a:t>Protective Equipment</a:t>
            </a:r>
          </a:p>
          <a:p>
            <a:endParaRPr lang="en-US" dirty="0"/>
          </a:p>
        </p:txBody>
      </p:sp>
      <p:pic>
        <p:nvPicPr>
          <p:cNvPr id="9" name="Content Placeholder 6">
            <a:extLst>
              <a:ext uri="{FF2B5EF4-FFF2-40B4-BE49-F238E27FC236}">
                <a16:creationId xmlns:a16="http://schemas.microsoft.com/office/drawing/2014/main" id="{F380303B-821E-8B41-9CDC-590BACC644F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312350" y="4741140"/>
            <a:ext cx="1798499" cy="1850846"/>
          </a:xfrm>
          <a:prstGeom prst="rect">
            <a:avLst/>
          </a:prstGeom>
        </p:spPr>
      </p:pic>
      <p:pic>
        <p:nvPicPr>
          <p:cNvPr id="12" name="Picture 2">
            <a:extLst>
              <a:ext uri="{FF2B5EF4-FFF2-40B4-BE49-F238E27FC236}">
                <a16:creationId xmlns:a16="http://schemas.microsoft.com/office/drawing/2014/main" id="{0B7DAFFE-F688-B548-8D94-6DC1F05167D2}"/>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19000"/>
                    </a14:imgEffect>
                  </a14:imgLayer>
                </a14:imgProps>
              </a:ext>
              <a:ext uri="{28A0092B-C50C-407E-A947-70E740481C1C}">
                <a14:useLocalDpi xmlns:a14="http://schemas.microsoft.com/office/drawing/2010/main" val="0"/>
              </a:ext>
            </a:extLst>
          </a:blip>
          <a:srcRect l="-1348" t="10737" r="16544" b="1"/>
          <a:stretch/>
        </p:blipFill>
        <p:spPr bwMode="auto">
          <a:xfrm>
            <a:off x="6542690" y="557643"/>
            <a:ext cx="4828601" cy="5927686"/>
          </a:xfrm>
          <a:prstGeom prst="rect">
            <a:avLst/>
          </a:prstGeom>
          <a:noFill/>
          <a:ln>
            <a:noFill/>
          </a:ln>
          <a:effectLst>
            <a:outerShdw dist="35921" dir="2700000" algn="ctr" rotWithShape="0">
              <a:srgbClr val="808080"/>
            </a:outerShdw>
          </a:effectLst>
          <a:scene3d>
            <a:camera prst="orthographicFront">
              <a:rot lat="0" lon="0" rev="0"/>
            </a:camera>
            <a:lightRig rig="threePt" dir="t"/>
          </a:scene3d>
          <a:extLst>
            <a:ext uri="{909E8E84-426E-40DD-AFC4-6F175D3DCCD1}">
              <a14:hiddenFill xmlns:a14="http://schemas.microsoft.com/office/drawing/2010/main">
                <a:blipFill dpi="0" rotWithShape="0">
                  <a:blip/>
                  <a:srcRect r="15195"/>
                  <a:stretch>
                    <a:fillRect/>
                  </a:stretch>
                </a:blipFill>
              </a14:hiddenFill>
            </a:ext>
            <a:ext uri="{91240B29-F687-4F45-9708-019B960494DF}">
              <a14:hiddenLine xmlns:a14="http://schemas.microsoft.com/office/drawing/2010/main" w="9525">
                <a:solidFill>
                  <a:srgbClr val="808080"/>
                </a:solidFill>
                <a:round/>
                <a:headEnd/>
                <a:tailEnd/>
              </a14:hiddenLine>
            </a:ext>
          </a:extLst>
        </p:spPr>
      </p:pic>
      <p:pic>
        <p:nvPicPr>
          <p:cNvPr id="13" name="Picture 12">
            <a:extLst>
              <a:ext uri="{FF2B5EF4-FFF2-40B4-BE49-F238E27FC236}">
                <a16:creationId xmlns:a16="http://schemas.microsoft.com/office/drawing/2014/main" id="{FCBD1183-C601-0E40-BBFC-CC3909EC56F4}"/>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52824" y="4453713"/>
            <a:ext cx="2196950" cy="2256038"/>
          </a:xfrm>
          <a:prstGeom prst="rect">
            <a:avLst/>
          </a:prstGeom>
        </p:spPr>
      </p:pic>
    </p:spTree>
    <p:extLst>
      <p:ext uri="{BB962C8B-B14F-4D97-AF65-F5344CB8AC3E}">
        <p14:creationId xmlns:p14="http://schemas.microsoft.com/office/powerpoint/2010/main" val="261244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460375" y="481142"/>
            <a:ext cx="7009177" cy="938719"/>
          </a:xfrm>
          <a:prstGeom prst="rect">
            <a:avLst/>
          </a:prstGeom>
          <a:noFill/>
        </p:spPr>
        <p:txBody>
          <a:bodyPr wrap="square" lIns="91440" tIns="45720" rIns="91440" bIns="45720" rtlCol="0" anchor="t">
            <a:spAutoFit/>
          </a:bodyPr>
          <a:lstStyle/>
          <a:p>
            <a:r>
              <a:rPr lang="en-US" sz="5500" b="1" spc="300" dirty="0">
                <a:solidFill>
                  <a:srgbClr val="00205B"/>
                </a:solidFill>
                <a:latin typeface="Alt Gothic Comp ATF"/>
              </a:rPr>
              <a:t>Crosse (Lacrosse Stick)</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11</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4" name="AutoShape 4" descr="May be an image of 8 people, people standing and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5977217" y="3244334"/>
            <a:ext cx="237566" cy="369332"/>
          </a:xfrm>
          <a:prstGeom prst="rect">
            <a:avLst/>
          </a:prstGeom>
        </p:spPr>
        <p:txBody>
          <a:bodyPr wrap="none">
            <a:spAutoFit/>
          </a:bodyPr>
          <a:lstStyle/>
          <a:p>
            <a:r>
              <a:rPr lang="en-US" dirty="0"/>
              <a:t> </a:t>
            </a:r>
          </a:p>
        </p:txBody>
      </p:sp>
      <p:grpSp>
        <p:nvGrpSpPr>
          <p:cNvPr id="13" name="Group 12">
            <a:extLst>
              <a:ext uri="{FF2B5EF4-FFF2-40B4-BE49-F238E27FC236}">
                <a16:creationId xmlns:a16="http://schemas.microsoft.com/office/drawing/2014/main" id="{1D1D661E-2222-B04C-89FA-3D6C4B2C65EE}"/>
              </a:ext>
            </a:extLst>
          </p:cNvPr>
          <p:cNvGrpSpPr/>
          <p:nvPr/>
        </p:nvGrpSpPr>
        <p:grpSpPr>
          <a:xfrm>
            <a:off x="2117613" y="1419862"/>
            <a:ext cx="3401487" cy="4378363"/>
            <a:chOff x="1604774" y="350331"/>
            <a:chExt cx="2953896" cy="4378363"/>
          </a:xfrm>
        </p:grpSpPr>
        <p:sp>
          <p:nvSpPr>
            <p:cNvPr id="14" name="TextBox 13">
              <a:extLst>
                <a:ext uri="{FF2B5EF4-FFF2-40B4-BE49-F238E27FC236}">
                  <a16:creationId xmlns:a16="http://schemas.microsoft.com/office/drawing/2014/main" id="{EEB48A3B-1798-9C4D-A47B-90FD2B40F318}"/>
                </a:ext>
              </a:extLst>
            </p:cNvPr>
            <p:cNvSpPr txBox="1"/>
            <p:nvPr/>
          </p:nvSpPr>
          <p:spPr>
            <a:xfrm>
              <a:off x="1604774" y="1096931"/>
              <a:ext cx="2953896" cy="3631763"/>
            </a:xfrm>
            <a:prstGeom prst="rect">
              <a:avLst/>
            </a:prstGeom>
            <a:solidFill>
              <a:srgbClr val="FF0000"/>
            </a:solidFill>
          </p:spPr>
          <p:txBody>
            <a:bodyPr wrap="square" rtlCol="0">
              <a:spAutoFit/>
            </a:bodyPr>
            <a:lstStyle/>
            <a:p>
              <a:pPr lvl="0"/>
              <a:r>
                <a:rPr lang="en-US" sz="2400" dirty="0"/>
                <a:t>Between 35 ½ inches and 43 ¼ inches long</a:t>
              </a:r>
            </a:p>
            <a:p>
              <a:pPr lvl="0"/>
              <a:endParaRPr lang="en-US" sz="2400" dirty="0"/>
            </a:p>
            <a:p>
              <a:pPr lvl="0"/>
              <a:r>
                <a:rPr lang="en-US" sz="2400" dirty="0"/>
                <a:t>Ball must move freely in pocket</a:t>
              </a:r>
            </a:p>
            <a:p>
              <a:pPr lvl="0"/>
              <a:endParaRPr lang="en-US" sz="2400" dirty="0"/>
            </a:p>
            <a:p>
              <a:pPr lvl="0"/>
              <a:r>
                <a:rPr lang="en-US" sz="2400" dirty="0"/>
                <a:t>Top of ball must remain above sidewall on  both front and back of pocket</a:t>
              </a:r>
              <a:endParaRPr lang="en-US" sz="1400" dirty="0">
                <a:solidFill>
                  <a:schemeClr val="bg1"/>
                </a:solidFill>
              </a:endParaRPr>
            </a:p>
            <a:p>
              <a:pPr lvl="0"/>
              <a:endParaRPr lang="en-US" sz="1400" dirty="0">
                <a:solidFill>
                  <a:schemeClr val="bg1"/>
                </a:solidFill>
              </a:endParaRPr>
            </a:p>
          </p:txBody>
        </p:sp>
        <p:sp>
          <p:nvSpPr>
            <p:cNvPr id="15" name="TextBox 14">
              <a:extLst>
                <a:ext uri="{FF2B5EF4-FFF2-40B4-BE49-F238E27FC236}">
                  <a16:creationId xmlns:a16="http://schemas.microsoft.com/office/drawing/2014/main" id="{1F1A474F-CD8E-0340-954F-4EA02F0A6907}"/>
                </a:ext>
              </a:extLst>
            </p:cNvPr>
            <p:cNvSpPr txBox="1"/>
            <p:nvPr/>
          </p:nvSpPr>
          <p:spPr>
            <a:xfrm>
              <a:off x="1604774" y="350331"/>
              <a:ext cx="2953896" cy="646331"/>
            </a:xfrm>
            <a:prstGeom prst="rect">
              <a:avLst/>
            </a:prstGeom>
            <a:solidFill>
              <a:srgbClr val="FF0000"/>
            </a:solidFill>
          </p:spPr>
          <p:txBody>
            <a:bodyPr wrap="square" rtlCol="0">
              <a:spAutoFit/>
            </a:bodyPr>
            <a:lstStyle/>
            <a:p>
              <a:pPr algn="ctr"/>
              <a:r>
                <a:rPr lang="en-US" sz="3600" dirty="0"/>
                <a:t>Field Player</a:t>
              </a:r>
            </a:p>
          </p:txBody>
        </p:sp>
      </p:grpSp>
      <p:grpSp>
        <p:nvGrpSpPr>
          <p:cNvPr id="16" name="Group 15">
            <a:extLst>
              <a:ext uri="{FF2B5EF4-FFF2-40B4-BE49-F238E27FC236}">
                <a16:creationId xmlns:a16="http://schemas.microsoft.com/office/drawing/2014/main" id="{3CCED88F-592D-2743-B226-2AB335240502}"/>
              </a:ext>
            </a:extLst>
          </p:cNvPr>
          <p:cNvGrpSpPr/>
          <p:nvPr/>
        </p:nvGrpSpPr>
        <p:grpSpPr>
          <a:xfrm>
            <a:off x="6750437" y="1419861"/>
            <a:ext cx="3222595" cy="4901585"/>
            <a:chOff x="5181600" y="704403"/>
            <a:chExt cx="2514600" cy="3712162"/>
          </a:xfrm>
        </p:grpSpPr>
        <p:sp>
          <p:nvSpPr>
            <p:cNvPr id="17" name="TextBox 16">
              <a:extLst>
                <a:ext uri="{FF2B5EF4-FFF2-40B4-BE49-F238E27FC236}">
                  <a16:creationId xmlns:a16="http://schemas.microsoft.com/office/drawing/2014/main" id="{386FACBB-FE78-9A4D-B30B-0DDC02E6614D}"/>
                </a:ext>
              </a:extLst>
            </p:cNvPr>
            <p:cNvSpPr txBox="1"/>
            <p:nvPr/>
          </p:nvSpPr>
          <p:spPr>
            <a:xfrm>
              <a:off x="5181600" y="1277244"/>
              <a:ext cx="2514600" cy="3139321"/>
            </a:xfrm>
            <a:prstGeom prst="rect">
              <a:avLst/>
            </a:prstGeom>
            <a:solidFill>
              <a:srgbClr val="92D050"/>
            </a:solidFill>
          </p:spPr>
          <p:txBody>
            <a:bodyPr wrap="square" rtlCol="0">
              <a:spAutoFit/>
            </a:bodyPr>
            <a:lstStyle/>
            <a:p>
              <a:pPr lvl="0"/>
              <a:r>
                <a:rPr lang="en-US" sz="2400" dirty="0"/>
                <a:t>Between 35 ½ inches and 52 inches long</a:t>
              </a:r>
            </a:p>
            <a:p>
              <a:pPr lvl="0"/>
              <a:endParaRPr lang="en-US" sz="2400" dirty="0"/>
            </a:p>
            <a:p>
              <a:pPr lvl="0"/>
              <a:r>
                <a:rPr lang="en-US" sz="2400" dirty="0"/>
                <a:t>May be synthetic or mesh</a:t>
              </a:r>
            </a:p>
            <a:p>
              <a:pPr lvl="0"/>
              <a:endParaRPr lang="en-US" sz="2400" dirty="0"/>
            </a:p>
            <a:p>
              <a:pPr lvl="0"/>
              <a:r>
                <a:rPr lang="en-US" sz="2400" dirty="0"/>
                <a:t>Ball must move freely in pocket laterally and length</a:t>
              </a:r>
            </a:p>
            <a:p>
              <a:pPr lvl="0"/>
              <a:endParaRPr lang="en-US" dirty="0"/>
            </a:p>
            <a:p>
              <a:endParaRPr lang="en-US" dirty="0"/>
            </a:p>
          </p:txBody>
        </p:sp>
        <p:sp>
          <p:nvSpPr>
            <p:cNvPr id="18" name="TextBox 17">
              <a:extLst>
                <a:ext uri="{FF2B5EF4-FFF2-40B4-BE49-F238E27FC236}">
                  <a16:creationId xmlns:a16="http://schemas.microsoft.com/office/drawing/2014/main" id="{A36DFF6D-9F42-4447-B36F-865DD89AD773}"/>
                </a:ext>
              </a:extLst>
            </p:cNvPr>
            <p:cNvSpPr txBox="1"/>
            <p:nvPr/>
          </p:nvSpPr>
          <p:spPr>
            <a:xfrm>
              <a:off x="5181600" y="704403"/>
              <a:ext cx="2514600" cy="511343"/>
            </a:xfrm>
            <a:prstGeom prst="rect">
              <a:avLst/>
            </a:prstGeom>
            <a:solidFill>
              <a:srgbClr val="92D050"/>
            </a:solidFill>
          </p:spPr>
          <p:txBody>
            <a:bodyPr wrap="square" rtlCol="0">
              <a:spAutoFit/>
            </a:bodyPr>
            <a:lstStyle/>
            <a:p>
              <a:pPr algn="ctr"/>
              <a:r>
                <a:rPr lang="en-US" sz="3600" dirty="0"/>
                <a:t>Goalkeeper</a:t>
              </a:r>
            </a:p>
          </p:txBody>
        </p:sp>
      </p:grpSp>
    </p:spTree>
    <p:extLst>
      <p:ext uri="{BB962C8B-B14F-4D97-AF65-F5344CB8AC3E}">
        <p14:creationId xmlns:p14="http://schemas.microsoft.com/office/powerpoint/2010/main" val="194050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500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12</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4" name="AutoShape 4" descr="May be an image of 8 people, people standing and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626751B0-4BDC-1A4D-B648-957A9D85FD36}"/>
              </a:ext>
            </a:extLst>
          </p:cNvPr>
          <p:cNvSpPr/>
          <p:nvPr/>
        </p:nvSpPr>
        <p:spPr>
          <a:xfrm>
            <a:off x="45844" y="2445815"/>
            <a:ext cx="3749712" cy="106235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Eyewear</a:t>
            </a:r>
          </a:p>
          <a:p>
            <a:pPr algn="ctr"/>
            <a:r>
              <a:rPr lang="en-US" sz="2000" dirty="0"/>
              <a:t>Must be ASTM 3077 approved</a:t>
            </a:r>
          </a:p>
        </p:txBody>
      </p:sp>
      <p:sp>
        <p:nvSpPr>
          <p:cNvPr id="15" name="Rectangle 14">
            <a:extLst>
              <a:ext uri="{FF2B5EF4-FFF2-40B4-BE49-F238E27FC236}">
                <a16:creationId xmlns:a16="http://schemas.microsoft.com/office/drawing/2014/main" id="{3F57DF27-81DE-8040-95F7-EB922EB0B41E}"/>
              </a:ext>
            </a:extLst>
          </p:cNvPr>
          <p:cNvSpPr/>
          <p:nvPr/>
        </p:nvSpPr>
        <p:spPr>
          <a:xfrm>
            <a:off x="4177301" y="2915685"/>
            <a:ext cx="3749712" cy="145136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Mouthguard</a:t>
            </a:r>
          </a:p>
        </p:txBody>
      </p:sp>
      <p:sp>
        <p:nvSpPr>
          <p:cNvPr id="16" name="Rectangle 15">
            <a:extLst>
              <a:ext uri="{FF2B5EF4-FFF2-40B4-BE49-F238E27FC236}">
                <a16:creationId xmlns:a16="http://schemas.microsoft.com/office/drawing/2014/main" id="{FD885B91-B451-A64F-85B9-4761C6EC039A}"/>
              </a:ext>
            </a:extLst>
          </p:cNvPr>
          <p:cNvSpPr/>
          <p:nvPr/>
        </p:nvSpPr>
        <p:spPr>
          <a:xfrm>
            <a:off x="8356297" y="2220385"/>
            <a:ext cx="3149065" cy="145136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Close-fitting gloves, cloth sweatbands, hair ties, etc. may be worn on the hand/arm</a:t>
            </a:r>
          </a:p>
        </p:txBody>
      </p:sp>
      <p:sp>
        <p:nvSpPr>
          <p:cNvPr id="17" name="Rectangle 16">
            <a:extLst>
              <a:ext uri="{FF2B5EF4-FFF2-40B4-BE49-F238E27FC236}">
                <a16:creationId xmlns:a16="http://schemas.microsoft.com/office/drawing/2014/main" id="{762644A9-05B6-C54D-B971-BC19A8ADF342}"/>
              </a:ext>
            </a:extLst>
          </p:cNvPr>
          <p:cNvSpPr/>
          <p:nvPr/>
        </p:nvSpPr>
        <p:spPr>
          <a:xfrm>
            <a:off x="155574" y="5518607"/>
            <a:ext cx="3809662" cy="106235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Headgear</a:t>
            </a:r>
          </a:p>
          <a:p>
            <a:pPr algn="ctr"/>
            <a:r>
              <a:rPr lang="en-US" sz="2000" dirty="0"/>
              <a:t>ASTM 3137 approved may be worn</a:t>
            </a:r>
          </a:p>
        </p:txBody>
      </p:sp>
      <p:sp>
        <p:nvSpPr>
          <p:cNvPr id="18" name="Rectangle 17">
            <a:extLst>
              <a:ext uri="{FF2B5EF4-FFF2-40B4-BE49-F238E27FC236}">
                <a16:creationId xmlns:a16="http://schemas.microsoft.com/office/drawing/2014/main" id="{465A3AA8-61CE-EE43-8A39-E2F238BB8917}"/>
              </a:ext>
            </a:extLst>
          </p:cNvPr>
          <p:cNvSpPr/>
          <p:nvPr/>
        </p:nvSpPr>
        <p:spPr>
          <a:xfrm>
            <a:off x="4687188" y="4792925"/>
            <a:ext cx="6197984" cy="145136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Medical devices may be worn as long</a:t>
            </a:r>
          </a:p>
          <a:p>
            <a:r>
              <a:rPr lang="en-US" sz="2000" dirty="0"/>
              <a:t>as they do not endanger other players</a:t>
            </a:r>
          </a:p>
        </p:txBody>
      </p:sp>
      <p:sp>
        <p:nvSpPr>
          <p:cNvPr id="19" name="TextBox 18">
            <a:extLst>
              <a:ext uri="{FF2B5EF4-FFF2-40B4-BE49-F238E27FC236}">
                <a16:creationId xmlns:a16="http://schemas.microsoft.com/office/drawing/2014/main" id="{D7DF381B-34C4-AF47-9C1F-D6345A22365E}"/>
              </a:ext>
            </a:extLst>
          </p:cNvPr>
          <p:cNvSpPr txBox="1"/>
          <p:nvPr/>
        </p:nvSpPr>
        <p:spPr>
          <a:xfrm>
            <a:off x="155574" y="175054"/>
            <a:ext cx="7884093" cy="938719"/>
          </a:xfrm>
          <a:prstGeom prst="rect">
            <a:avLst/>
          </a:prstGeom>
          <a:solidFill>
            <a:schemeClr val="bg1">
              <a:lumMod val="95000"/>
            </a:schemeClr>
          </a:solidFill>
        </p:spPr>
        <p:txBody>
          <a:bodyPr wrap="square" rtlCol="0">
            <a:spAutoFit/>
          </a:bodyPr>
          <a:lstStyle/>
          <a:p>
            <a:r>
              <a:rPr lang="en-US" sz="5500" b="1" spc="300" dirty="0">
                <a:solidFill>
                  <a:srgbClr val="00205B"/>
                </a:solidFill>
                <a:latin typeface="Alt Gothic Comp ATF" panose="020B0608040502040204" pitchFamily="34" charset="77"/>
              </a:rPr>
              <a:t>Mandatory Equipment: Field Players</a:t>
            </a:r>
          </a:p>
        </p:txBody>
      </p:sp>
      <p:pic>
        <p:nvPicPr>
          <p:cNvPr id="6" name="Picture 5" descr="A picture containing chair, furniture, seat&#10;&#10;Description automatically generated">
            <a:extLst>
              <a:ext uri="{FF2B5EF4-FFF2-40B4-BE49-F238E27FC236}">
                <a16:creationId xmlns:a16="http://schemas.microsoft.com/office/drawing/2014/main" id="{D1D497B6-066F-A443-85D6-CA57E528D7A6}"/>
              </a:ext>
            </a:extLst>
          </p:cNvPr>
          <p:cNvPicPr>
            <a:picLocks noChangeAspect="1"/>
          </p:cNvPicPr>
          <p:nvPr/>
        </p:nvPicPr>
        <p:blipFill>
          <a:blip r:embed="rId3"/>
          <a:stretch>
            <a:fillRect/>
          </a:stretch>
        </p:blipFill>
        <p:spPr>
          <a:xfrm>
            <a:off x="700009" y="1339393"/>
            <a:ext cx="2441383" cy="1278397"/>
          </a:xfrm>
          <a:prstGeom prst="rect">
            <a:avLst/>
          </a:prstGeom>
        </p:spPr>
      </p:pic>
      <p:pic>
        <p:nvPicPr>
          <p:cNvPr id="21" name="Picture 20" descr="A black shoe with a white background&#10;&#10;Description automatically generated with low confidence">
            <a:extLst>
              <a:ext uri="{FF2B5EF4-FFF2-40B4-BE49-F238E27FC236}">
                <a16:creationId xmlns:a16="http://schemas.microsoft.com/office/drawing/2014/main" id="{A5592C7F-76AA-E94F-95E8-D23E9FC078BC}"/>
              </a:ext>
            </a:extLst>
          </p:cNvPr>
          <p:cNvPicPr>
            <a:picLocks noChangeAspect="1"/>
          </p:cNvPicPr>
          <p:nvPr/>
        </p:nvPicPr>
        <p:blipFill rotWithShape="1">
          <a:blip r:embed="rId4"/>
          <a:srcRect l="20549" t="24828" r="20443" b="21736"/>
          <a:stretch/>
        </p:blipFill>
        <p:spPr>
          <a:xfrm>
            <a:off x="4942019" y="1665896"/>
            <a:ext cx="2347682" cy="1451363"/>
          </a:xfrm>
          <a:prstGeom prst="rect">
            <a:avLst/>
          </a:prstGeom>
        </p:spPr>
      </p:pic>
      <p:pic>
        <p:nvPicPr>
          <p:cNvPr id="23" name="Picture 22" descr="A picture containing helmet&#10;&#10;Description automatically generated">
            <a:extLst>
              <a:ext uri="{FF2B5EF4-FFF2-40B4-BE49-F238E27FC236}">
                <a16:creationId xmlns:a16="http://schemas.microsoft.com/office/drawing/2014/main" id="{CC1AC4C5-830B-EF44-A954-6D142D7BC1BC}"/>
              </a:ext>
            </a:extLst>
          </p:cNvPr>
          <p:cNvPicPr>
            <a:picLocks noChangeAspect="1"/>
          </p:cNvPicPr>
          <p:nvPr/>
        </p:nvPicPr>
        <p:blipFill rotWithShape="1">
          <a:blip r:embed="rId5"/>
          <a:srcRect b="7336"/>
          <a:stretch/>
        </p:blipFill>
        <p:spPr>
          <a:xfrm>
            <a:off x="1033438" y="3716768"/>
            <a:ext cx="2356883" cy="1953673"/>
          </a:xfrm>
          <a:prstGeom prst="rect">
            <a:avLst/>
          </a:prstGeom>
        </p:spPr>
      </p:pic>
      <p:pic>
        <p:nvPicPr>
          <p:cNvPr id="25" name="Picture 24" descr="A picture containing text, handwear, clothing&#10;&#10;Description automatically generated">
            <a:extLst>
              <a:ext uri="{FF2B5EF4-FFF2-40B4-BE49-F238E27FC236}">
                <a16:creationId xmlns:a16="http://schemas.microsoft.com/office/drawing/2014/main" id="{C44FE6A3-463B-B04E-A404-F1FDA44F9F78}"/>
              </a:ext>
            </a:extLst>
          </p:cNvPr>
          <p:cNvPicPr>
            <a:picLocks noChangeAspect="1"/>
          </p:cNvPicPr>
          <p:nvPr/>
        </p:nvPicPr>
        <p:blipFill>
          <a:blip r:embed="rId6"/>
          <a:stretch>
            <a:fillRect/>
          </a:stretch>
        </p:blipFill>
        <p:spPr>
          <a:xfrm>
            <a:off x="9088948" y="298457"/>
            <a:ext cx="1739790" cy="2001117"/>
          </a:xfrm>
          <a:prstGeom prst="rect">
            <a:avLst/>
          </a:prstGeom>
        </p:spPr>
      </p:pic>
      <p:pic>
        <p:nvPicPr>
          <p:cNvPr id="27" name="Picture 26" descr="A picture containing clothing, person, protective garment, wearing&#10;&#10;Description automatically generated">
            <a:extLst>
              <a:ext uri="{FF2B5EF4-FFF2-40B4-BE49-F238E27FC236}">
                <a16:creationId xmlns:a16="http://schemas.microsoft.com/office/drawing/2014/main" id="{582E805F-2C91-D746-9067-6B16EE6A1460}"/>
              </a:ext>
            </a:extLst>
          </p:cNvPr>
          <p:cNvPicPr>
            <a:picLocks noChangeAspect="1"/>
          </p:cNvPicPr>
          <p:nvPr/>
        </p:nvPicPr>
        <p:blipFill rotWithShape="1">
          <a:blip r:embed="rId7"/>
          <a:srcRect l="23357" r="23179"/>
          <a:stretch/>
        </p:blipFill>
        <p:spPr>
          <a:xfrm>
            <a:off x="8825394" y="4221502"/>
            <a:ext cx="1682130" cy="2505976"/>
          </a:xfrm>
          <a:prstGeom prst="rect">
            <a:avLst/>
          </a:prstGeom>
        </p:spPr>
      </p:pic>
    </p:spTree>
    <p:extLst>
      <p:ext uri="{BB962C8B-B14F-4D97-AF65-F5344CB8AC3E}">
        <p14:creationId xmlns:p14="http://schemas.microsoft.com/office/powerpoint/2010/main" val="2421932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13</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4" name="AutoShape 4" descr="May be an image of 8 people, people standing and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606C248A-1189-E247-8F96-B4A3BC913824}"/>
              </a:ext>
            </a:extLst>
          </p:cNvPr>
          <p:cNvSpPr/>
          <p:nvPr/>
        </p:nvSpPr>
        <p:spPr>
          <a:xfrm>
            <a:off x="884536" y="5075824"/>
            <a:ext cx="3143421" cy="115927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Mouthguard</a:t>
            </a:r>
          </a:p>
        </p:txBody>
      </p:sp>
      <p:sp>
        <p:nvSpPr>
          <p:cNvPr id="13" name="Rectangle 12">
            <a:extLst>
              <a:ext uri="{FF2B5EF4-FFF2-40B4-BE49-F238E27FC236}">
                <a16:creationId xmlns:a16="http://schemas.microsoft.com/office/drawing/2014/main" id="{B8FF4D84-360C-DE42-8EC7-A8187C3E3088}"/>
              </a:ext>
            </a:extLst>
          </p:cNvPr>
          <p:cNvSpPr/>
          <p:nvPr/>
        </p:nvSpPr>
        <p:spPr>
          <a:xfrm>
            <a:off x="7679905" y="3500549"/>
            <a:ext cx="3641399" cy="145136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Throat Protector</a:t>
            </a:r>
          </a:p>
          <a:p>
            <a:pPr algn="ctr"/>
            <a:r>
              <a:rPr lang="en-US" sz="2000" dirty="0"/>
              <a:t>Separate; may be attached to helmet</a:t>
            </a:r>
          </a:p>
        </p:txBody>
      </p:sp>
      <p:sp>
        <p:nvSpPr>
          <p:cNvPr id="14" name="Rectangle 13">
            <a:extLst>
              <a:ext uri="{FF2B5EF4-FFF2-40B4-BE49-F238E27FC236}">
                <a16:creationId xmlns:a16="http://schemas.microsoft.com/office/drawing/2014/main" id="{D988492B-3292-6E44-981C-7A1BB129B598}"/>
              </a:ext>
            </a:extLst>
          </p:cNvPr>
          <p:cNvSpPr/>
          <p:nvPr/>
        </p:nvSpPr>
        <p:spPr>
          <a:xfrm>
            <a:off x="154643" y="2951928"/>
            <a:ext cx="3462088" cy="145136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Padded Gloves</a:t>
            </a:r>
          </a:p>
          <a:p>
            <a:pPr algn="ctr"/>
            <a:r>
              <a:rPr lang="en-US" sz="2000" dirty="0"/>
              <a:t>(Padding on arms and shoulders recommended)</a:t>
            </a:r>
          </a:p>
        </p:txBody>
      </p:sp>
      <p:sp>
        <p:nvSpPr>
          <p:cNvPr id="15" name="Rectangle 14">
            <a:extLst>
              <a:ext uri="{FF2B5EF4-FFF2-40B4-BE49-F238E27FC236}">
                <a16:creationId xmlns:a16="http://schemas.microsoft.com/office/drawing/2014/main" id="{60839405-5AC9-054D-A4D5-DF9EE74DDB2B}"/>
              </a:ext>
            </a:extLst>
          </p:cNvPr>
          <p:cNvSpPr/>
          <p:nvPr/>
        </p:nvSpPr>
        <p:spPr>
          <a:xfrm>
            <a:off x="4573729" y="5698725"/>
            <a:ext cx="3091221" cy="115927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 Protective Padding on Thighs</a:t>
            </a:r>
          </a:p>
        </p:txBody>
      </p:sp>
      <p:sp>
        <p:nvSpPr>
          <p:cNvPr id="16" name="Rectangle 15">
            <a:extLst>
              <a:ext uri="{FF2B5EF4-FFF2-40B4-BE49-F238E27FC236}">
                <a16:creationId xmlns:a16="http://schemas.microsoft.com/office/drawing/2014/main" id="{C00FAA81-8B7A-4E4B-AB6D-03F5188D69C1}"/>
              </a:ext>
            </a:extLst>
          </p:cNvPr>
          <p:cNvSpPr/>
          <p:nvPr/>
        </p:nvSpPr>
        <p:spPr>
          <a:xfrm>
            <a:off x="7224038" y="1032232"/>
            <a:ext cx="4284006" cy="145136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t>Chest Protector</a:t>
            </a:r>
          </a:p>
          <a:p>
            <a:r>
              <a:rPr lang="en-US" sz="2000" dirty="0"/>
              <a:t>Designed for lacrosse</a:t>
            </a:r>
          </a:p>
          <a:p>
            <a:r>
              <a:rPr lang="en-US" sz="2000" dirty="0"/>
              <a:t>Must meet NOCSAE </a:t>
            </a:r>
          </a:p>
          <a:p>
            <a:r>
              <a:rPr lang="en-US" sz="2000" dirty="0"/>
              <a:t>standard</a:t>
            </a:r>
          </a:p>
        </p:txBody>
      </p:sp>
      <p:sp>
        <p:nvSpPr>
          <p:cNvPr id="10" name="Rectangle 9">
            <a:extLst>
              <a:ext uri="{FF2B5EF4-FFF2-40B4-BE49-F238E27FC236}">
                <a16:creationId xmlns:a16="http://schemas.microsoft.com/office/drawing/2014/main" id="{E97EA2C3-83F8-C64E-9B60-4A0D29808E91}"/>
              </a:ext>
            </a:extLst>
          </p:cNvPr>
          <p:cNvSpPr/>
          <p:nvPr/>
        </p:nvSpPr>
        <p:spPr>
          <a:xfrm>
            <a:off x="4055161" y="3146430"/>
            <a:ext cx="3373054" cy="106235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Helmet</a:t>
            </a:r>
          </a:p>
          <a:p>
            <a:pPr algn="ctr"/>
            <a:r>
              <a:rPr lang="en-US" sz="2000" dirty="0"/>
              <a:t>With facemask and chinstrap</a:t>
            </a:r>
          </a:p>
        </p:txBody>
      </p:sp>
      <p:pic>
        <p:nvPicPr>
          <p:cNvPr id="5" name="Picture 4" descr="A picture containing athletic game&#10;&#10;Description automatically generated">
            <a:extLst>
              <a:ext uri="{FF2B5EF4-FFF2-40B4-BE49-F238E27FC236}">
                <a16:creationId xmlns:a16="http://schemas.microsoft.com/office/drawing/2014/main" id="{388B02B8-DBC6-CE43-B6B9-ACF329E2C380}"/>
              </a:ext>
            </a:extLst>
          </p:cNvPr>
          <p:cNvPicPr>
            <a:picLocks noChangeAspect="1"/>
          </p:cNvPicPr>
          <p:nvPr/>
        </p:nvPicPr>
        <p:blipFill rotWithShape="1">
          <a:blip r:embed="rId3"/>
          <a:srcRect b="6476"/>
          <a:stretch/>
        </p:blipFill>
        <p:spPr>
          <a:xfrm>
            <a:off x="4713517" y="1393269"/>
            <a:ext cx="2056341" cy="1923183"/>
          </a:xfrm>
          <a:prstGeom prst="rect">
            <a:avLst/>
          </a:prstGeom>
        </p:spPr>
      </p:pic>
      <p:pic>
        <p:nvPicPr>
          <p:cNvPr id="17" name="Picture 16" descr="A black shoe with a white background&#10;&#10;Description automatically generated with low confidence">
            <a:extLst>
              <a:ext uri="{FF2B5EF4-FFF2-40B4-BE49-F238E27FC236}">
                <a16:creationId xmlns:a16="http://schemas.microsoft.com/office/drawing/2014/main" id="{BA4AAD32-A8E3-AC42-B675-47AD93BE1D68}"/>
              </a:ext>
            </a:extLst>
          </p:cNvPr>
          <p:cNvPicPr>
            <a:picLocks noChangeAspect="1"/>
          </p:cNvPicPr>
          <p:nvPr/>
        </p:nvPicPr>
        <p:blipFill rotWithShape="1">
          <a:blip r:embed="rId4"/>
          <a:srcRect l="20549" t="24828" r="20443" b="21736"/>
          <a:stretch/>
        </p:blipFill>
        <p:spPr>
          <a:xfrm>
            <a:off x="1858357" y="4576779"/>
            <a:ext cx="1213610" cy="750267"/>
          </a:xfrm>
          <a:prstGeom prst="rect">
            <a:avLst/>
          </a:prstGeom>
        </p:spPr>
      </p:pic>
      <p:pic>
        <p:nvPicPr>
          <p:cNvPr id="25" name="Picture 24">
            <a:extLst>
              <a:ext uri="{FF2B5EF4-FFF2-40B4-BE49-F238E27FC236}">
                <a16:creationId xmlns:a16="http://schemas.microsoft.com/office/drawing/2014/main" id="{2FFDCB3E-DD4E-9441-B6DD-D85F76C9ABA7}"/>
              </a:ext>
            </a:extLst>
          </p:cNvPr>
          <p:cNvPicPr>
            <a:picLocks noChangeAspect="1"/>
          </p:cNvPicPr>
          <p:nvPr/>
        </p:nvPicPr>
        <p:blipFill>
          <a:blip r:embed="rId5"/>
          <a:stretch>
            <a:fillRect/>
          </a:stretch>
        </p:blipFill>
        <p:spPr>
          <a:xfrm rot="16200000">
            <a:off x="884537" y="1308091"/>
            <a:ext cx="1897687" cy="1897687"/>
          </a:xfrm>
          <a:prstGeom prst="rect">
            <a:avLst/>
          </a:prstGeom>
        </p:spPr>
      </p:pic>
      <p:sp>
        <p:nvSpPr>
          <p:cNvPr id="26" name="TextBox 25">
            <a:extLst>
              <a:ext uri="{FF2B5EF4-FFF2-40B4-BE49-F238E27FC236}">
                <a16:creationId xmlns:a16="http://schemas.microsoft.com/office/drawing/2014/main" id="{0E71316F-F1F0-354F-B22A-1DE6558C85E1}"/>
              </a:ext>
            </a:extLst>
          </p:cNvPr>
          <p:cNvSpPr txBox="1"/>
          <p:nvPr/>
        </p:nvSpPr>
        <p:spPr>
          <a:xfrm>
            <a:off x="155575" y="175054"/>
            <a:ext cx="6828550" cy="938719"/>
          </a:xfrm>
          <a:prstGeom prst="rect">
            <a:avLst/>
          </a:prstGeom>
          <a:solidFill>
            <a:schemeClr val="bg1">
              <a:lumMod val="95000"/>
            </a:schemeClr>
          </a:solidFill>
        </p:spPr>
        <p:txBody>
          <a:bodyPr wrap="square" rtlCol="0">
            <a:spAutoFit/>
          </a:bodyPr>
          <a:lstStyle/>
          <a:p>
            <a:r>
              <a:rPr lang="en-US" sz="5500" b="1" spc="300" dirty="0">
                <a:solidFill>
                  <a:srgbClr val="00205B"/>
                </a:solidFill>
                <a:latin typeface="Alt Gothic Comp ATF" panose="020B0608040502040204" pitchFamily="34" charset="77"/>
              </a:rPr>
              <a:t>Mandatory Equipment: Goalies</a:t>
            </a:r>
          </a:p>
        </p:txBody>
      </p:sp>
      <p:pic>
        <p:nvPicPr>
          <p:cNvPr id="28" name="Picture 27" descr="A close-up of a mask&#10;&#10;Description automatically generated with low confidence">
            <a:extLst>
              <a:ext uri="{FF2B5EF4-FFF2-40B4-BE49-F238E27FC236}">
                <a16:creationId xmlns:a16="http://schemas.microsoft.com/office/drawing/2014/main" id="{60F0E765-02AF-6844-8E77-F7F0A16B4B7B}"/>
              </a:ext>
            </a:extLst>
          </p:cNvPr>
          <p:cNvPicPr>
            <a:picLocks noChangeAspect="1"/>
          </p:cNvPicPr>
          <p:nvPr/>
        </p:nvPicPr>
        <p:blipFill>
          <a:blip r:embed="rId6"/>
          <a:stretch>
            <a:fillRect/>
          </a:stretch>
        </p:blipFill>
        <p:spPr>
          <a:xfrm>
            <a:off x="9676860" y="697763"/>
            <a:ext cx="1534811" cy="2051888"/>
          </a:xfrm>
          <a:prstGeom prst="rect">
            <a:avLst/>
          </a:prstGeom>
        </p:spPr>
      </p:pic>
      <p:pic>
        <p:nvPicPr>
          <p:cNvPr id="30" name="Picture 29" descr="A picture containing clothing, black&#10;&#10;Description automatically generated">
            <a:extLst>
              <a:ext uri="{FF2B5EF4-FFF2-40B4-BE49-F238E27FC236}">
                <a16:creationId xmlns:a16="http://schemas.microsoft.com/office/drawing/2014/main" id="{BA17355D-FA88-5045-B499-B24BB2FBD428}"/>
              </a:ext>
            </a:extLst>
          </p:cNvPr>
          <p:cNvPicPr>
            <a:picLocks noChangeAspect="1"/>
          </p:cNvPicPr>
          <p:nvPr/>
        </p:nvPicPr>
        <p:blipFill>
          <a:blip r:embed="rId7"/>
          <a:stretch>
            <a:fillRect/>
          </a:stretch>
        </p:blipFill>
        <p:spPr>
          <a:xfrm>
            <a:off x="5331363" y="4255842"/>
            <a:ext cx="1639121" cy="1639121"/>
          </a:xfrm>
          <a:prstGeom prst="rect">
            <a:avLst/>
          </a:prstGeom>
        </p:spPr>
      </p:pic>
      <p:pic>
        <p:nvPicPr>
          <p:cNvPr id="20" name="Picture 19" descr="A picture containing headdress, helmet&#10;&#10;Description automatically generated">
            <a:extLst>
              <a:ext uri="{FF2B5EF4-FFF2-40B4-BE49-F238E27FC236}">
                <a16:creationId xmlns:a16="http://schemas.microsoft.com/office/drawing/2014/main" id="{A24BEA34-3555-484A-B83C-234FF6FAB4BE}"/>
              </a:ext>
            </a:extLst>
          </p:cNvPr>
          <p:cNvPicPr>
            <a:picLocks noChangeAspect="1"/>
          </p:cNvPicPr>
          <p:nvPr/>
        </p:nvPicPr>
        <p:blipFill>
          <a:blip r:embed="rId8"/>
          <a:stretch>
            <a:fillRect/>
          </a:stretch>
        </p:blipFill>
        <p:spPr>
          <a:xfrm>
            <a:off x="8664764" y="4803874"/>
            <a:ext cx="1850967" cy="1723314"/>
          </a:xfrm>
          <a:prstGeom prst="rect">
            <a:avLst/>
          </a:prstGeom>
        </p:spPr>
      </p:pic>
      <p:sp>
        <p:nvSpPr>
          <p:cNvPr id="21" name="Oval 20">
            <a:extLst>
              <a:ext uri="{FF2B5EF4-FFF2-40B4-BE49-F238E27FC236}">
                <a16:creationId xmlns:a16="http://schemas.microsoft.com/office/drawing/2014/main" id="{AF2C01CB-B780-904A-8B08-42C859C484BD}"/>
              </a:ext>
            </a:extLst>
          </p:cNvPr>
          <p:cNvSpPr/>
          <p:nvPr/>
        </p:nvSpPr>
        <p:spPr>
          <a:xfrm rot="1189191">
            <a:off x="8620906" y="5716073"/>
            <a:ext cx="1180493" cy="88832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1547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307975" y="380029"/>
            <a:ext cx="8480425" cy="938719"/>
          </a:xfrm>
          <a:prstGeom prst="rect">
            <a:avLst/>
          </a:prstGeom>
          <a:solidFill>
            <a:schemeClr val="bg1">
              <a:lumMod val="95000"/>
            </a:schemeClr>
          </a:solidFill>
        </p:spPr>
        <p:txBody>
          <a:bodyPr wrap="square" lIns="91440" tIns="45720" rIns="91440" bIns="45720" rtlCol="0" anchor="t">
            <a:spAutoFit/>
          </a:bodyPr>
          <a:lstStyle/>
          <a:p>
            <a:r>
              <a:rPr lang="en-US" sz="5500" b="1" spc="300" dirty="0">
                <a:solidFill>
                  <a:srgbClr val="00205B"/>
                </a:solidFill>
                <a:latin typeface="Alt Gothic Comp ATF"/>
              </a:rPr>
              <a:t>Illegal Goalkeeper Equipment</a:t>
            </a:r>
            <a:endParaRPr lang="en-US" sz="5500" b="1" spc="300" dirty="0">
              <a:solidFill>
                <a:srgbClr val="00205B"/>
              </a:solidFill>
              <a:latin typeface="Alt Gothic Comp ATF" panose="020B0608040502040204" pitchFamily="34" charset="77"/>
            </a:endParaRP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14</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4" name="AutoShape 4" descr="May be an image of 8 people, people standing and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5977217" y="3244334"/>
            <a:ext cx="237566" cy="369332"/>
          </a:xfrm>
          <a:prstGeom prst="rect">
            <a:avLst/>
          </a:prstGeom>
        </p:spPr>
        <p:txBody>
          <a:bodyPr wrap="none">
            <a:spAutoFit/>
          </a:bodyPr>
          <a:lstStyle/>
          <a:p>
            <a:r>
              <a:rPr lang="en-US" dirty="0"/>
              <a:t> </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883" y="1640000"/>
            <a:ext cx="4279649" cy="4716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923375" y="2448861"/>
            <a:ext cx="5331738" cy="276427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t>This shield is NOT allowed</a:t>
            </a:r>
            <a:endParaRPr lang="en-US" sz="3600">
              <a:cs typeface="Calibri"/>
            </a:endParaRPr>
          </a:p>
        </p:txBody>
      </p:sp>
    </p:spTree>
    <p:extLst>
      <p:ext uri="{BB962C8B-B14F-4D97-AF65-F5344CB8AC3E}">
        <p14:creationId xmlns:p14="http://schemas.microsoft.com/office/powerpoint/2010/main" val="3163411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155575" y="280425"/>
            <a:ext cx="2608646" cy="938719"/>
          </a:xfrm>
          <a:prstGeom prst="rect">
            <a:avLst/>
          </a:prstGeom>
          <a:solidFill>
            <a:schemeClr val="bg1">
              <a:lumMod val="95000"/>
            </a:schemeClr>
          </a:solidFill>
        </p:spPr>
        <p:txBody>
          <a:bodyPr wrap="square" rtlCol="0">
            <a:spAutoFit/>
          </a:bodyPr>
          <a:lstStyle/>
          <a:p>
            <a:pPr algn="ctr"/>
            <a:r>
              <a:rPr lang="en-US" sz="5500" b="1" spc="300" dirty="0">
                <a:solidFill>
                  <a:srgbClr val="00205B"/>
                </a:solidFill>
                <a:latin typeface="Alt Gothic Comp ATF" panose="020B0608040502040204" pitchFamily="34" charset="77"/>
              </a:rPr>
              <a:t>Equipment</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15</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4" name="AutoShape 4" descr="May be an image of 8 people, people standing and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1" name="Straight Connector 10"/>
          <p:cNvCxnSpPr>
            <a:cxnSpLocks/>
          </p:cNvCxnSpPr>
          <p:nvPr/>
        </p:nvCxnSpPr>
        <p:spPr>
          <a:xfrm flipH="1">
            <a:off x="6185295" y="281323"/>
            <a:ext cx="1" cy="60633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3516" t="2981" r="21562"/>
          <a:stretch/>
        </p:blipFill>
        <p:spPr>
          <a:xfrm>
            <a:off x="6966523" y="1253131"/>
            <a:ext cx="4258051" cy="523484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352" y="1396488"/>
            <a:ext cx="4465036" cy="4948137"/>
          </a:xfrm>
          <a:prstGeom prst="rect">
            <a:avLst/>
          </a:prstGeom>
        </p:spPr>
      </p:pic>
      <p:sp>
        <p:nvSpPr>
          <p:cNvPr id="14" name="Rounded Rectangle 13">
            <a:extLst>
              <a:ext uri="{FF2B5EF4-FFF2-40B4-BE49-F238E27FC236}">
                <a16:creationId xmlns:a16="http://schemas.microsoft.com/office/drawing/2014/main" id="{A571F9C6-14C7-A646-864F-E0F5D4B59301}"/>
              </a:ext>
            </a:extLst>
          </p:cNvPr>
          <p:cNvSpPr/>
          <p:nvPr/>
        </p:nvSpPr>
        <p:spPr>
          <a:xfrm>
            <a:off x="4159299" y="2193890"/>
            <a:ext cx="1295400" cy="685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Goggles</a:t>
            </a:r>
          </a:p>
        </p:txBody>
      </p:sp>
      <p:sp>
        <p:nvSpPr>
          <p:cNvPr id="15" name="Rounded Rectangle 14">
            <a:extLst>
              <a:ext uri="{FF2B5EF4-FFF2-40B4-BE49-F238E27FC236}">
                <a16:creationId xmlns:a16="http://schemas.microsoft.com/office/drawing/2014/main" id="{7B0AF3F1-46CE-254E-8923-0D8EBB32DABA}"/>
              </a:ext>
            </a:extLst>
          </p:cNvPr>
          <p:cNvSpPr/>
          <p:nvPr/>
        </p:nvSpPr>
        <p:spPr>
          <a:xfrm>
            <a:off x="1286522" y="3458563"/>
            <a:ext cx="1295400" cy="685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Mouth guard</a:t>
            </a:r>
          </a:p>
        </p:txBody>
      </p:sp>
      <p:sp>
        <p:nvSpPr>
          <p:cNvPr id="16" name="Rounded Rectangle 15">
            <a:extLst>
              <a:ext uri="{FF2B5EF4-FFF2-40B4-BE49-F238E27FC236}">
                <a16:creationId xmlns:a16="http://schemas.microsoft.com/office/drawing/2014/main" id="{F0E77610-5E2B-8545-B5BC-BF41B4B478DE}"/>
              </a:ext>
            </a:extLst>
          </p:cNvPr>
          <p:cNvSpPr/>
          <p:nvPr/>
        </p:nvSpPr>
        <p:spPr>
          <a:xfrm>
            <a:off x="7945431" y="3717492"/>
            <a:ext cx="1295400" cy="685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Chest Protector</a:t>
            </a:r>
          </a:p>
        </p:txBody>
      </p:sp>
      <p:sp>
        <p:nvSpPr>
          <p:cNvPr id="17" name="Rounded Rectangle 16">
            <a:extLst>
              <a:ext uri="{FF2B5EF4-FFF2-40B4-BE49-F238E27FC236}">
                <a16:creationId xmlns:a16="http://schemas.microsoft.com/office/drawing/2014/main" id="{4F7A6158-D237-3D47-96E7-C6B1DD130458}"/>
              </a:ext>
            </a:extLst>
          </p:cNvPr>
          <p:cNvSpPr/>
          <p:nvPr/>
        </p:nvSpPr>
        <p:spPr>
          <a:xfrm>
            <a:off x="6632954" y="2536790"/>
            <a:ext cx="1295400" cy="685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Padded Gloves</a:t>
            </a:r>
          </a:p>
        </p:txBody>
      </p:sp>
      <p:sp>
        <p:nvSpPr>
          <p:cNvPr id="18" name="Rounded Rectangle 17">
            <a:extLst>
              <a:ext uri="{FF2B5EF4-FFF2-40B4-BE49-F238E27FC236}">
                <a16:creationId xmlns:a16="http://schemas.microsoft.com/office/drawing/2014/main" id="{D95A92D5-B2EB-8241-9FE1-1A537A1BE99B}"/>
              </a:ext>
            </a:extLst>
          </p:cNvPr>
          <p:cNvSpPr/>
          <p:nvPr/>
        </p:nvSpPr>
        <p:spPr>
          <a:xfrm>
            <a:off x="9132302" y="5102736"/>
            <a:ext cx="1569309" cy="685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 Thigh Protection</a:t>
            </a:r>
          </a:p>
        </p:txBody>
      </p:sp>
      <p:sp>
        <p:nvSpPr>
          <p:cNvPr id="19" name="Rounded Rectangle 18">
            <a:extLst>
              <a:ext uri="{FF2B5EF4-FFF2-40B4-BE49-F238E27FC236}">
                <a16:creationId xmlns:a16="http://schemas.microsoft.com/office/drawing/2014/main" id="{B771E7BD-6F63-D74E-8F0C-1878C64E1F1E}"/>
              </a:ext>
            </a:extLst>
          </p:cNvPr>
          <p:cNvSpPr/>
          <p:nvPr/>
        </p:nvSpPr>
        <p:spPr>
          <a:xfrm>
            <a:off x="9727878" y="1734578"/>
            <a:ext cx="1295400" cy="685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Helmet with Facemask</a:t>
            </a:r>
          </a:p>
        </p:txBody>
      </p:sp>
      <p:sp>
        <p:nvSpPr>
          <p:cNvPr id="20" name="Rounded Rectangle 19">
            <a:extLst>
              <a:ext uri="{FF2B5EF4-FFF2-40B4-BE49-F238E27FC236}">
                <a16:creationId xmlns:a16="http://schemas.microsoft.com/office/drawing/2014/main" id="{46765C0C-462C-0348-BB2B-80B202815414}"/>
              </a:ext>
            </a:extLst>
          </p:cNvPr>
          <p:cNvSpPr/>
          <p:nvPr/>
        </p:nvSpPr>
        <p:spPr>
          <a:xfrm>
            <a:off x="10375578" y="2676797"/>
            <a:ext cx="1295400" cy="685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Separate Throat Protector</a:t>
            </a:r>
          </a:p>
        </p:txBody>
      </p:sp>
      <p:sp>
        <p:nvSpPr>
          <p:cNvPr id="21" name="Content Placeholder 2">
            <a:extLst>
              <a:ext uri="{FF2B5EF4-FFF2-40B4-BE49-F238E27FC236}">
                <a16:creationId xmlns:a16="http://schemas.microsoft.com/office/drawing/2014/main" id="{9C1C877E-2FC6-9247-B65D-B24FB6CF6037}"/>
              </a:ext>
            </a:extLst>
          </p:cNvPr>
          <p:cNvSpPr txBox="1">
            <a:spLocks/>
          </p:cNvSpPr>
          <p:nvPr/>
        </p:nvSpPr>
        <p:spPr>
          <a:xfrm>
            <a:off x="7717252" y="5940564"/>
            <a:ext cx="2756591" cy="467123"/>
          </a:xfrm>
          <a:prstGeom prst="rect">
            <a:avLst/>
          </a:prstGeom>
          <a:solidFill>
            <a:schemeClr val="bg1">
              <a:lumMod val="95000"/>
            </a:schemeClr>
          </a:solidFill>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2600" b="1" i="0" u="sng" strike="noStrike" kern="1200" cap="none" spc="0" normalizeH="0" baseline="0" noProof="0" dirty="0">
                <a:ln>
                  <a:noFill/>
                </a:ln>
                <a:solidFill>
                  <a:schemeClr val="tx1"/>
                </a:solidFill>
                <a:effectLst/>
                <a:uLnTx/>
                <a:uFillTx/>
                <a:latin typeface="Helvetica" panose="020B0604020202020204" pitchFamily="34" charset="0"/>
                <a:ea typeface="+mn-ea"/>
                <a:cs typeface="Helvetica" panose="020B0604020202020204" pitchFamily="34" charset="0"/>
              </a:rPr>
              <a:t>Goalkeeper</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endParaRPr kumimoji="0" lang="en-US" sz="2400" b="0" i="0" u="none" strike="noStrike" kern="1200" cap="none" spc="0" normalizeH="0" baseline="0" noProof="0" dirty="0">
              <a:ln>
                <a:noFill/>
              </a:ln>
              <a:solidFill>
                <a:schemeClr val="tx1"/>
              </a:solidFill>
              <a:effectLst/>
              <a:uLnTx/>
              <a:uFillTx/>
              <a:latin typeface="Helvetica" panose="020B0604020202020204" pitchFamily="34" charset="0"/>
              <a:ea typeface="+mn-ea"/>
              <a:cs typeface="Helvetica" panose="020B0604020202020204" pitchFamily="34" charset="0"/>
            </a:endParaRPr>
          </a:p>
        </p:txBody>
      </p:sp>
      <p:sp>
        <p:nvSpPr>
          <p:cNvPr id="22" name="Rounded Rectangle 21">
            <a:extLst>
              <a:ext uri="{FF2B5EF4-FFF2-40B4-BE49-F238E27FC236}">
                <a16:creationId xmlns:a16="http://schemas.microsoft.com/office/drawing/2014/main" id="{50BCF1AE-0DE3-2349-8C12-38B02D3B61B0}"/>
              </a:ext>
            </a:extLst>
          </p:cNvPr>
          <p:cNvSpPr/>
          <p:nvPr/>
        </p:nvSpPr>
        <p:spPr>
          <a:xfrm>
            <a:off x="10186305" y="3568492"/>
            <a:ext cx="1295400" cy="685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Mouth guard</a:t>
            </a:r>
          </a:p>
        </p:txBody>
      </p:sp>
      <p:sp>
        <p:nvSpPr>
          <p:cNvPr id="10" name="Content Placeholder 2"/>
          <p:cNvSpPr txBox="1">
            <a:spLocks/>
          </p:cNvSpPr>
          <p:nvPr/>
        </p:nvSpPr>
        <p:spPr>
          <a:xfrm>
            <a:off x="1595574" y="5770368"/>
            <a:ext cx="2756591" cy="467123"/>
          </a:xfrm>
          <a:prstGeom prst="rect">
            <a:avLst/>
          </a:prstGeom>
          <a:solidFill>
            <a:schemeClr val="bg1">
              <a:lumMod val="95000"/>
            </a:schemeClr>
          </a:solidFill>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2600" b="1" i="0" u="sng" strike="noStrike" kern="1200" cap="none" spc="0" normalizeH="0" baseline="0" noProof="0" dirty="0">
                <a:ln>
                  <a:noFill/>
                </a:ln>
                <a:solidFill>
                  <a:schemeClr val="tx1"/>
                </a:solidFill>
                <a:effectLst/>
                <a:uLnTx/>
                <a:uFillTx/>
                <a:latin typeface="Helvetica" panose="020B0604020202020204" pitchFamily="34" charset="0"/>
                <a:ea typeface="+mn-ea"/>
                <a:cs typeface="Helvetica" panose="020B0604020202020204" pitchFamily="34" charset="0"/>
              </a:rPr>
              <a:t>Field Player</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endParaRPr kumimoji="0" lang="en-US" sz="2400" b="0" i="0" u="none" strike="noStrike" kern="1200" cap="none" spc="0" normalizeH="0" baseline="0" noProof="0" dirty="0">
              <a:ln>
                <a:noFill/>
              </a:ln>
              <a:solidFill>
                <a:schemeClr val="tx1"/>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68125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30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40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500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60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700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800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16</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4" name="AutoShape 4" descr="May be an image of 8 people, people standing and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TextBox 25">
            <a:extLst>
              <a:ext uri="{FF2B5EF4-FFF2-40B4-BE49-F238E27FC236}">
                <a16:creationId xmlns:a16="http://schemas.microsoft.com/office/drawing/2014/main" id="{0E71316F-F1F0-354F-B22A-1DE6558C85E1}"/>
              </a:ext>
            </a:extLst>
          </p:cNvPr>
          <p:cNvSpPr txBox="1"/>
          <p:nvPr/>
        </p:nvSpPr>
        <p:spPr>
          <a:xfrm>
            <a:off x="155574" y="175054"/>
            <a:ext cx="6614283" cy="938719"/>
          </a:xfrm>
          <a:prstGeom prst="rect">
            <a:avLst/>
          </a:prstGeom>
          <a:solidFill>
            <a:schemeClr val="bg1">
              <a:lumMod val="95000"/>
            </a:schemeClr>
          </a:solidFill>
        </p:spPr>
        <p:txBody>
          <a:bodyPr wrap="square" rtlCol="0">
            <a:spAutoFit/>
          </a:bodyPr>
          <a:lstStyle/>
          <a:p>
            <a:r>
              <a:rPr lang="en-US" sz="5500" b="1" spc="300" dirty="0">
                <a:solidFill>
                  <a:srgbClr val="00205B"/>
                </a:solidFill>
                <a:latin typeface="Alt Gothic Comp ATF" panose="020B0608040502040204" pitchFamily="34" charset="77"/>
              </a:rPr>
              <a:t>Optional Personal Equipment</a:t>
            </a:r>
          </a:p>
        </p:txBody>
      </p:sp>
      <p:pic>
        <p:nvPicPr>
          <p:cNvPr id="3" name="Picture 2">
            <a:extLst>
              <a:ext uri="{FF2B5EF4-FFF2-40B4-BE49-F238E27FC236}">
                <a16:creationId xmlns:a16="http://schemas.microsoft.com/office/drawing/2014/main" id="{9D5D6C68-6E1C-1755-3B7F-47BEAB51F142}"/>
              </a:ext>
            </a:extLst>
          </p:cNvPr>
          <p:cNvPicPr>
            <a:picLocks noChangeAspect="1"/>
          </p:cNvPicPr>
          <p:nvPr/>
        </p:nvPicPr>
        <p:blipFill rotWithShape="1">
          <a:blip r:embed="rId3"/>
          <a:srcRect b="27386"/>
          <a:stretch/>
        </p:blipFill>
        <p:spPr>
          <a:xfrm>
            <a:off x="3891626" y="1301388"/>
            <a:ext cx="2830094" cy="1660472"/>
          </a:xfrm>
          <a:prstGeom prst="rect">
            <a:avLst/>
          </a:prstGeom>
        </p:spPr>
      </p:pic>
      <p:pic>
        <p:nvPicPr>
          <p:cNvPr id="9" name="Picture 8" descr="A close-up of a person's hand wearing a blue tie&#10;&#10;Description automatically generated with low confidence">
            <a:extLst>
              <a:ext uri="{FF2B5EF4-FFF2-40B4-BE49-F238E27FC236}">
                <a16:creationId xmlns:a16="http://schemas.microsoft.com/office/drawing/2014/main" id="{9B9D5156-3BC2-1331-AC4B-9D43E06D8B11}"/>
              </a:ext>
            </a:extLst>
          </p:cNvPr>
          <p:cNvPicPr>
            <a:picLocks noChangeAspect="1"/>
          </p:cNvPicPr>
          <p:nvPr/>
        </p:nvPicPr>
        <p:blipFill>
          <a:blip r:embed="rId4"/>
          <a:stretch>
            <a:fillRect/>
          </a:stretch>
        </p:blipFill>
        <p:spPr>
          <a:xfrm>
            <a:off x="2671198" y="3935490"/>
            <a:ext cx="2493770" cy="2493770"/>
          </a:xfrm>
          <a:prstGeom prst="rect">
            <a:avLst/>
          </a:prstGeom>
        </p:spPr>
      </p:pic>
      <p:pic>
        <p:nvPicPr>
          <p:cNvPr id="22" name="Picture 21">
            <a:extLst>
              <a:ext uri="{FF2B5EF4-FFF2-40B4-BE49-F238E27FC236}">
                <a16:creationId xmlns:a16="http://schemas.microsoft.com/office/drawing/2014/main" id="{C7400952-1061-5C39-B079-E2628D22FC4F}"/>
              </a:ext>
            </a:extLst>
          </p:cNvPr>
          <p:cNvPicPr>
            <a:picLocks noChangeAspect="1"/>
          </p:cNvPicPr>
          <p:nvPr/>
        </p:nvPicPr>
        <p:blipFill rotWithShape="1">
          <a:blip r:embed="rId5"/>
          <a:srcRect l="16583"/>
          <a:stretch/>
        </p:blipFill>
        <p:spPr>
          <a:xfrm rot="16200000">
            <a:off x="204334" y="4256892"/>
            <a:ext cx="2324502" cy="1850966"/>
          </a:xfrm>
          <a:prstGeom prst="rect">
            <a:avLst/>
          </a:prstGeom>
        </p:spPr>
      </p:pic>
      <p:pic>
        <p:nvPicPr>
          <p:cNvPr id="24" name="Picture 23" descr="A picture containing grass, outdoor, sky, person&#10;&#10;Description automatically generated">
            <a:extLst>
              <a:ext uri="{FF2B5EF4-FFF2-40B4-BE49-F238E27FC236}">
                <a16:creationId xmlns:a16="http://schemas.microsoft.com/office/drawing/2014/main" id="{B6EA9E2C-30C2-BBCE-9FC8-CF1D6D03C09F}"/>
              </a:ext>
            </a:extLst>
          </p:cNvPr>
          <p:cNvPicPr>
            <a:picLocks noChangeAspect="1"/>
          </p:cNvPicPr>
          <p:nvPr/>
        </p:nvPicPr>
        <p:blipFill rotWithShape="1">
          <a:blip r:embed="rId6"/>
          <a:srcRect l="23627" t="15738" r="48419" b="34608"/>
          <a:stretch/>
        </p:blipFill>
        <p:spPr>
          <a:xfrm>
            <a:off x="5544099" y="3690167"/>
            <a:ext cx="2172678" cy="2894408"/>
          </a:xfrm>
          <a:prstGeom prst="rect">
            <a:avLst/>
          </a:prstGeom>
        </p:spPr>
      </p:pic>
      <p:pic>
        <p:nvPicPr>
          <p:cNvPr id="32" name="Picture 31" descr="A person with flowers in her hair&#10;&#10;Description automatically generated with medium confidence">
            <a:extLst>
              <a:ext uri="{FF2B5EF4-FFF2-40B4-BE49-F238E27FC236}">
                <a16:creationId xmlns:a16="http://schemas.microsoft.com/office/drawing/2014/main" id="{068E4B90-C318-0C7F-F971-56C651B88D77}"/>
              </a:ext>
            </a:extLst>
          </p:cNvPr>
          <p:cNvPicPr>
            <a:picLocks noChangeAspect="1"/>
          </p:cNvPicPr>
          <p:nvPr/>
        </p:nvPicPr>
        <p:blipFill>
          <a:blip r:embed="rId7"/>
          <a:stretch>
            <a:fillRect/>
          </a:stretch>
        </p:blipFill>
        <p:spPr>
          <a:xfrm>
            <a:off x="880788" y="1293526"/>
            <a:ext cx="2446486" cy="2446486"/>
          </a:xfrm>
          <a:prstGeom prst="rect">
            <a:avLst/>
          </a:prstGeom>
        </p:spPr>
      </p:pic>
      <p:pic>
        <p:nvPicPr>
          <p:cNvPr id="34" name="Picture 33" descr="A picture containing person, outdoor, swimsuit&#10;&#10;Description automatically generated">
            <a:extLst>
              <a:ext uri="{FF2B5EF4-FFF2-40B4-BE49-F238E27FC236}">
                <a16:creationId xmlns:a16="http://schemas.microsoft.com/office/drawing/2014/main" id="{F6416A75-7D21-4A07-A79B-6D2FB5B03D83}"/>
              </a:ext>
            </a:extLst>
          </p:cNvPr>
          <p:cNvPicPr>
            <a:picLocks noChangeAspect="1"/>
          </p:cNvPicPr>
          <p:nvPr/>
        </p:nvPicPr>
        <p:blipFill rotWithShape="1">
          <a:blip r:embed="rId8"/>
          <a:srcRect r="22627" b="16657"/>
          <a:stretch/>
        </p:blipFill>
        <p:spPr>
          <a:xfrm>
            <a:off x="7686084" y="653143"/>
            <a:ext cx="3222259" cy="2775857"/>
          </a:xfrm>
          <a:prstGeom prst="rect">
            <a:avLst/>
          </a:prstGeom>
        </p:spPr>
      </p:pic>
      <p:pic>
        <p:nvPicPr>
          <p:cNvPr id="38" name="Picture 37" descr="A person wearing a black hood&#10;&#10;Description automatically generated with low confidence">
            <a:extLst>
              <a:ext uri="{FF2B5EF4-FFF2-40B4-BE49-F238E27FC236}">
                <a16:creationId xmlns:a16="http://schemas.microsoft.com/office/drawing/2014/main" id="{0CEE1514-FD2B-9399-713F-96361BDEB3B9}"/>
              </a:ext>
            </a:extLst>
          </p:cNvPr>
          <p:cNvPicPr>
            <a:picLocks noChangeAspect="1"/>
          </p:cNvPicPr>
          <p:nvPr/>
        </p:nvPicPr>
        <p:blipFill>
          <a:blip r:embed="rId9"/>
          <a:stretch>
            <a:fillRect/>
          </a:stretch>
        </p:blipFill>
        <p:spPr>
          <a:xfrm>
            <a:off x="8371729" y="3702060"/>
            <a:ext cx="1850967" cy="2786621"/>
          </a:xfrm>
          <a:prstGeom prst="rect">
            <a:avLst/>
          </a:prstGeom>
        </p:spPr>
      </p:pic>
      <p:sp>
        <p:nvSpPr>
          <p:cNvPr id="2" name="TextBox 1">
            <a:extLst>
              <a:ext uri="{FF2B5EF4-FFF2-40B4-BE49-F238E27FC236}">
                <a16:creationId xmlns:a16="http://schemas.microsoft.com/office/drawing/2014/main" id="{B8C15C5B-E912-2113-3F5B-C709F64DC354}"/>
              </a:ext>
            </a:extLst>
          </p:cNvPr>
          <p:cNvSpPr txBox="1"/>
          <p:nvPr/>
        </p:nvSpPr>
        <p:spPr>
          <a:xfrm>
            <a:off x="3203746" y="3002848"/>
            <a:ext cx="4605867" cy="646331"/>
          </a:xfrm>
          <a:prstGeom prst="rect">
            <a:avLst/>
          </a:prstGeom>
          <a:solidFill>
            <a:srgbClr val="00B050"/>
          </a:solidFill>
        </p:spPr>
        <p:txBody>
          <a:bodyPr wrap="square" rtlCol="0">
            <a:spAutoFit/>
          </a:bodyPr>
          <a:lstStyle/>
          <a:p>
            <a:r>
              <a:rPr lang="en-US" sz="3600" b="1" dirty="0"/>
              <a:t>All of these are LEGAL</a:t>
            </a:r>
          </a:p>
        </p:txBody>
      </p:sp>
    </p:spTree>
    <p:extLst>
      <p:ext uri="{BB962C8B-B14F-4D97-AF65-F5344CB8AC3E}">
        <p14:creationId xmlns:p14="http://schemas.microsoft.com/office/powerpoint/2010/main" val="1060003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4811167" y="175054"/>
            <a:ext cx="2214826" cy="938719"/>
          </a:xfrm>
          <a:prstGeom prst="rect">
            <a:avLst/>
          </a:prstGeom>
          <a:solidFill>
            <a:schemeClr val="bg1">
              <a:lumMod val="95000"/>
            </a:schemeClr>
          </a:solidFill>
        </p:spPr>
        <p:txBody>
          <a:bodyPr wrap="square" rtlCol="0">
            <a:spAutoFit/>
          </a:bodyPr>
          <a:lstStyle/>
          <a:p>
            <a:pPr algn="ctr"/>
            <a:r>
              <a:rPr lang="en-US" sz="5500" b="1" spc="300" dirty="0">
                <a:solidFill>
                  <a:srgbClr val="00205B"/>
                </a:solidFill>
                <a:latin typeface="Alt Gothic Comp ATF" panose="020B0608040502040204" pitchFamily="34" charset="77"/>
              </a:rPr>
              <a:t>Uniforms</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17</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4" name="AutoShape 4" descr="May be an image of 8 people, people standing and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TextBox 21"/>
          <p:cNvSpPr txBox="1"/>
          <p:nvPr/>
        </p:nvSpPr>
        <p:spPr>
          <a:xfrm>
            <a:off x="1340750" y="594483"/>
            <a:ext cx="3403467" cy="646331"/>
          </a:xfrm>
          <a:prstGeom prst="rect">
            <a:avLst/>
          </a:prstGeom>
          <a:noFill/>
        </p:spPr>
        <p:txBody>
          <a:bodyPr wrap="square" rtlCol="0">
            <a:spAutoFit/>
          </a:bodyPr>
          <a:lstStyle/>
          <a:p>
            <a:pPr algn="ctr"/>
            <a:r>
              <a:rPr lang="en-US" sz="3600" b="1" u="sng" dirty="0"/>
              <a:t>Field Player</a:t>
            </a:r>
          </a:p>
        </p:txBody>
      </p:sp>
      <p:sp>
        <p:nvSpPr>
          <p:cNvPr id="23" name="TextBox 22"/>
          <p:cNvSpPr txBox="1"/>
          <p:nvPr/>
        </p:nvSpPr>
        <p:spPr>
          <a:xfrm>
            <a:off x="7955650" y="590056"/>
            <a:ext cx="2895600" cy="646331"/>
          </a:xfrm>
          <a:prstGeom prst="rect">
            <a:avLst/>
          </a:prstGeom>
          <a:noFill/>
        </p:spPr>
        <p:txBody>
          <a:bodyPr wrap="square" rtlCol="0">
            <a:spAutoFit/>
          </a:bodyPr>
          <a:lstStyle/>
          <a:p>
            <a:pPr algn="ctr"/>
            <a:r>
              <a:rPr lang="en-US" sz="3600" b="1" u="sng" dirty="0"/>
              <a:t>Goalkeeper</a:t>
            </a:r>
          </a:p>
        </p:txBody>
      </p:sp>
      <p:sp>
        <p:nvSpPr>
          <p:cNvPr id="3" name="Rectangle 2">
            <a:extLst>
              <a:ext uri="{FF2B5EF4-FFF2-40B4-BE49-F238E27FC236}">
                <a16:creationId xmlns:a16="http://schemas.microsoft.com/office/drawing/2014/main" id="{7CB5002C-D94C-5745-B195-BC6080C13E2F}"/>
              </a:ext>
            </a:extLst>
          </p:cNvPr>
          <p:cNvSpPr/>
          <p:nvPr/>
        </p:nvSpPr>
        <p:spPr>
          <a:xfrm>
            <a:off x="1356254" y="1742010"/>
            <a:ext cx="4238623" cy="109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Jersey: Single solid color</a:t>
            </a:r>
          </a:p>
        </p:txBody>
      </p:sp>
      <p:sp>
        <p:nvSpPr>
          <p:cNvPr id="17" name="Rectangle 16">
            <a:extLst>
              <a:ext uri="{FF2B5EF4-FFF2-40B4-BE49-F238E27FC236}">
                <a16:creationId xmlns:a16="http://schemas.microsoft.com/office/drawing/2014/main" id="{76C23418-8D70-F045-AF56-32B1528905E0}"/>
              </a:ext>
            </a:extLst>
          </p:cNvPr>
          <p:cNvSpPr/>
          <p:nvPr/>
        </p:nvSpPr>
        <p:spPr>
          <a:xfrm>
            <a:off x="1356254" y="3341465"/>
            <a:ext cx="4238623" cy="109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Kilts, shorts or pants: </a:t>
            </a:r>
          </a:p>
          <a:p>
            <a:pPr algn="ctr"/>
            <a:r>
              <a:rPr lang="en-US" sz="2200" dirty="0"/>
              <a:t>Same dominant color do</a:t>
            </a:r>
          </a:p>
          <a:p>
            <a:pPr algn="ctr"/>
            <a:r>
              <a:rPr lang="en-US" sz="2200" dirty="0"/>
              <a:t>not need to match jerseys</a:t>
            </a:r>
          </a:p>
        </p:txBody>
      </p:sp>
      <p:sp>
        <p:nvSpPr>
          <p:cNvPr id="18" name="Rectangle 17">
            <a:extLst>
              <a:ext uri="{FF2B5EF4-FFF2-40B4-BE49-F238E27FC236}">
                <a16:creationId xmlns:a16="http://schemas.microsoft.com/office/drawing/2014/main" id="{3F5D04C5-4D7F-3042-9270-C0B1DE37EF15}"/>
              </a:ext>
            </a:extLst>
          </p:cNvPr>
          <p:cNvSpPr/>
          <p:nvPr/>
        </p:nvSpPr>
        <p:spPr>
          <a:xfrm>
            <a:off x="1356253" y="5054135"/>
            <a:ext cx="4238623" cy="109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Home Team: light jerseys</a:t>
            </a:r>
          </a:p>
          <a:p>
            <a:pPr algn="ctr"/>
            <a:r>
              <a:rPr lang="en-US" sz="2400" dirty="0"/>
              <a:t>Visitors: Dark jerseys</a:t>
            </a:r>
          </a:p>
        </p:txBody>
      </p:sp>
      <p:sp>
        <p:nvSpPr>
          <p:cNvPr id="19" name="Rectangle 18">
            <a:extLst>
              <a:ext uri="{FF2B5EF4-FFF2-40B4-BE49-F238E27FC236}">
                <a16:creationId xmlns:a16="http://schemas.microsoft.com/office/drawing/2014/main" id="{7EE89D3A-BC5F-2644-9C6A-63780AE7C91C}"/>
              </a:ext>
            </a:extLst>
          </p:cNvPr>
          <p:cNvSpPr/>
          <p:nvPr/>
        </p:nvSpPr>
        <p:spPr>
          <a:xfrm>
            <a:off x="7384978" y="1706303"/>
            <a:ext cx="4238623" cy="109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Jersey: </a:t>
            </a:r>
          </a:p>
          <a:p>
            <a:pPr algn="ctr"/>
            <a:r>
              <a:rPr lang="en-US" sz="2200" dirty="0"/>
              <a:t>Must be same color as team </a:t>
            </a:r>
          </a:p>
        </p:txBody>
      </p:sp>
      <p:sp>
        <p:nvSpPr>
          <p:cNvPr id="24" name="Rectangle 23">
            <a:extLst>
              <a:ext uri="{FF2B5EF4-FFF2-40B4-BE49-F238E27FC236}">
                <a16:creationId xmlns:a16="http://schemas.microsoft.com/office/drawing/2014/main" id="{3E8ACCAC-C48C-BA45-80AB-C4ADC85816EE}"/>
              </a:ext>
            </a:extLst>
          </p:cNvPr>
          <p:cNvSpPr/>
          <p:nvPr/>
        </p:nvSpPr>
        <p:spPr>
          <a:xfrm>
            <a:off x="7401181" y="3337996"/>
            <a:ext cx="4238623" cy="109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Pants or shorts: </a:t>
            </a:r>
          </a:p>
          <a:p>
            <a:pPr algn="ctr"/>
            <a:r>
              <a:rPr lang="en-US" sz="2200" dirty="0"/>
              <a:t>Same color as team or white, </a:t>
            </a:r>
          </a:p>
          <a:p>
            <a:pPr algn="ctr"/>
            <a:r>
              <a:rPr lang="en-US" sz="2200" dirty="0"/>
              <a:t>black or gray</a:t>
            </a:r>
          </a:p>
        </p:txBody>
      </p:sp>
      <p:sp>
        <p:nvSpPr>
          <p:cNvPr id="25" name="Rectangle 24">
            <a:extLst>
              <a:ext uri="{FF2B5EF4-FFF2-40B4-BE49-F238E27FC236}">
                <a16:creationId xmlns:a16="http://schemas.microsoft.com/office/drawing/2014/main" id="{5A7E1A1B-7F0C-C941-B3D9-D947799B3F9A}"/>
              </a:ext>
            </a:extLst>
          </p:cNvPr>
          <p:cNvSpPr/>
          <p:nvPr/>
        </p:nvSpPr>
        <p:spPr>
          <a:xfrm>
            <a:off x="7284138" y="5054135"/>
            <a:ext cx="4238623" cy="109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Chest or shoulder equipment </a:t>
            </a:r>
          </a:p>
          <a:p>
            <a:pPr algn="ctr"/>
            <a:r>
              <a:rPr lang="en-US" sz="2200" dirty="0"/>
              <a:t>must be worn under jersey</a:t>
            </a:r>
          </a:p>
        </p:txBody>
      </p:sp>
      <p:sp>
        <p:nvSpPr>
          <p:cNvPr id="13" name="Oval 12">
            <a:extLst>
              <a:ext uri="{FF2B5EF4-FFF2-40B4-BE49-F238E27FC236}">
                <a16:creationId xmlns:a16="http://schemas.microsoft.com/office/drawing/2014/main" id="{E491108D-3B8E-D342-B592-2BE877DEB358}"/>
              </a:ext>
            </a:extLst>
          </p:cNvPr>
          <p:cNvSpPr/>
          <p:nvPr/>
        </p:nvSpPr>
        <p:spPr>
          <a:xfrm>
            <a:off x="6178447" y="1236387"/>
            <a:ext cx="1642309" cy="1517804"/>
          </a:xfrm>
          <a:prstGeom prst="ellipse">
            <a:avLst/>
          </a:prstGeom>
          <a:blipFill>
            <a:blip r:embed="rId3" cstate="email">
              <a:extLst>
                <a:ext uri="{28A0092B-C50C-407E-A947-70E740481C1C}">
                  <a14:useLocalDpi xmlns:a14="http://schemas.microsoft.com/office/drawing/2010/main" val="0"/>
                </a:ext>
              </a:extLst>
            </a:blip>
            <a:srcRect/>
            <a:stretch>
              <a:fillRect t="-30000" b="-30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5" name="Oval 14">
            <a:extLst>
              <a:ext uri="{FF2B5EF4-FFF2-40B4-BE49-F238E27FC236}">
                <a16:creationId xmlns:a16="http://schemas.microsoft.com/office/drawing/2014/main" id="{9A89EE19-A399-9145-872B-5C2EDF5F28B2}"/>
              </a:ext>
            </a:extLst>
          </p:cNvPr>
          <p:cNvSpPr/>
          <p:nvPr/>
        </p:nvSpPr>
        <p:spPr>
          <a:xfrm>
            <a:off x="6124749" y="3084814"/>
            <a:ext cx="1696007" cy="1603301"/>
          </a:xfrm>
          <a:prstGeom prst="ellipse">
            <a:avLst/>
          </a:prstGeom>
          <a:blipFill>
            <a:blip r:embed="rId4">
              <a:extLst>
                <a:ext uri="{28A0092B-C50C-407E-A947-70E740481C1C}">
                  <a14:useLocalDpi xmlns:a14="http://schemas.microsoft.com/office/drawing/2010/main" val="0"/>
                </a:ext>
              </a:extLst>
            </a:blip>
            <a:srcRect/>
            <a:stretch>
              <a:fillRect t="-50000" b="-50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4" name="Oval 13">
            <a:extLst>
              <a:ext uri="{FF2B5EF4-FFF2-40B4-BE49-F238E27FC236}">
                <a16:creationId xmlns:a16="http://schemas.microsoft.com/office/drawing/2014/main" id="{19219C7A-0CEC-1C46-8B47-067582DEDCA6}"/>
              </a:ext>
            </a:extLst>
          </p:cNvPr>
          <p:cNvSpPr/>
          <p:nvPr/>
        </p:nvSpPr>
        <p:spPr>
          <a:xfrm>
            <a:off x="6080262" y="4943299"/>
            <a:ext cx="1694344" cy="1554275"/>
          </a:xfrm>
          <a:prstGeom prst="ellipse">
            <a:avLst/>
          </a:prstGeom>
          <a:blipFill>
            <a:blip r:embed="rId5" cstate="email">
              <a:extLst>
                <a:ext uri="{28A0092B-C50C-407E-A947-70E740481C1C}">
                  <a14:useLocalDpi xmlns:a14="http://schemas.microsoft.com/office/drawing/2010/main" val="0"/>
                </a:ext>
              </a:extLst>
            </a:blip>
            <a:srcRect/>
            <a:stretch>
              <a:fillRect t="-25000" b="-25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1" name="Oval 10">
            <a:extLst>
              <a:ext uri="{FF2B5EF4-FFF2-40B4-BE49-F238E27FC236}">
                <a16:creationId xmlns:a16="http://schemas.microsoft.com/office/drawing/2014/main" id="{A483F3C9-7646-8847-8FB1-0540D0CFDCA2}"/>
              </a:ext>
            </a:extLst>
          </p:cNvPr>
          <p:cNvSpPr/>
          <p:nvPr/>
        </p:nvSpPr>
        <p:spPr>
          <a:xfrm>
            <a:off x="226369" y="3076202"/>
            <a:ext cx="1696007" cy="1603301"/>
          </a:xfrm>
          <a:prstGeom prst="ellipse">
            <a:avLst/>
          </a:prstGeom>
          <a:blipFill>
            <a:blip r:embed="rId6"/>
            <a:srcRect/>
            <a:stretch>
              <a:fillRect l="-17000" r="-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0" name="Oval 9">
            <a:extLst>
              <a:ext uri="{FF2B5EF4-FFF2-40B4-BE49-F238E27FC236}">
                <a16:creationId xmlns:a16="http://schemas.microsoft.com/office/drawing/2014/main" id="{BF7712EC-CD16-AF4C-B6C9-ADF208C2CC25}"/>
              </a:ext>
            </a:extLst>
          </p:cNvPr>
          <p:cNvSpPr/>
          <p:nvPr/>
        </p:nvSpPr>
        <p:spPr>
          <a:xfrm>
            <a:off x="217731" y="1188853"/>
            <a:ext cx="1649376" cy="1517804"/>
          </a:xfrm>
          <a:prstGeom prst="ellipse">
            <a:avLst/>
          </a:prstGeom>
          <a:blipFill>
            <a:blip r:embed="rId7">
              <a:extLst>
                <a:ext uri="{28A0092B-C50C-407E-A947-70E740481C1C}">
                  <a14:useLocalDpi xmlns:a14="http://schemas.microsoft.com/office/drawing/2010/main" val="0"/>
                </a:ext>
              </a:extLst>
            </a:blip>
            <a:srcRect/>
            <a:stretch>
              <a:fillRect t="-90000" b="-9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2" name="Oval 11">
            <a:extLst>
              <a:ext uri="{FF2B5EF4-FFF2-40B4-BE49-F238E27FC236}">
                <a16:creationId xmlns:a16="http://schemas.microsoft.com/office/drawing/2014/main" id="{FDF3EA29-F13D-F442-BD5E-7D973972467B}"/>
              </a:ext>
            </a:extLst>
          </p:cNvPr>
          <p:cNvSpPr/>
          <p:nvPr/>
        </p:nvSpPr>
        <p:spPr>
          <a:xfrm>
            <a:off x="243987" y="5144761"/>
            <a:ext cx="1541787" cy="1517804"/>
          </a:xfrm>
          <a:prstGeom prst="ellipse">
            <a:avLst/>
          </a:prstGeom>
          <a:blipFill>
            <a:blip r:embed="rId8">
              <a:extLst>
                <a:ext uri="{28A0092B-C50C-407E-A947-70E740481C1C}">
                  <a14:useLocalDpi xmlns:a14="http://schemas.microsoft.com/office/drawing/2010/main" val="0"/>
                </a:ext>
              </a:extLst>
            </a:blip>
            <a:srcRect/>
            <a:stretch>
              <a:fillRect l="-18000" r="-1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3172341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7756" t="12438" r="3122" b="22652"/>
          <a:stretch/>
        </p:blipFill>
        <p:spPr>
          <a:xfrm>
            <a:off x="6160487" y="602163"/>
            <a:ext cx="5253748" cy="2550940"/>
          </a:xfrm>
          <a:prstGeom prst="rect">
            <a:avLst/>
          </a:prstGeom>
        </p:spPr>
      </p:pic>
      <p:sp>
        <p:nvSpPr>
          <p:cNvPr id="2" name="TextBox 1">
            <a:extLst>
              <a:ext uri="{FF2B5EF4-FFF2-40B4-BE49-F238E27FC236}">
                <a16:creationId xmlns:a16="http://schemas.microsoft.com/office/drawing/2014/main" id="{4D813C82-32A0-734C-8436-CE7313EA7A94}"/>
              </a:ext>
            </a:extLst>
          </p:cNvPr>
          <p:cNvSpPr txBox="1"/>
          <p:nvPr/>
        </p:nvSpPr>
        <p:spPr>
          <a:xfrm>
            <a:off x="463601" y="602163"/>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Game Personnel</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18</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4" name="AutoShape 4" descr="May be an image of 8 people, people standing and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CD8190A0-F226-5D40-BD13-3110E36A6EEE}"/>
              </a:ext>
            </a:extLst>
          </p:cNvPr>
          <p:cNvSpPr txBox="1"/>
          <p:nvPr/>
        </p:nvSpPr>
        <p:spPr>
          <a:xfrm>
            <a:off x="863871" y="1568274"/>
            <a:ext cx="5129384" cy="1692771"/>
          </a:xfrm>
          <a:prstGeom prst="rect">
            <a:avLst/>
          </a:prstGeom>
          <a:noFill/>
        </p:spPr>
        <p:txBody>
          <a:bodyPr wrap="square" rtlCol="0">
            <a:spAutoFit/>
          </a:bodyPr>
          <a:lstStyle/>
          <a:p>
            <a:r>
              <a:rPr lang="en-US" sz="2400" b="1" u="sng" dirty="0"/>
              <a:t>Teams</a:t>
            </a:r>
            <a:endParaRPr lang="en-US" dirty="0"/>
          </a:p>
          <a:p>
            <a:r>
              <a:rPr lang="en-US" sz="2400" dirty="0"/>
              <a:t>Any number up to 12 players on the field at one time</a:t>
            </a:r>
          </a:p>
          <a:p>
            <a:endParaRPr lang="en-US" sz="800" dirty="0"/>
          </a:p>
          <a:p>
            <a:r>
              <a:rPr lang="en-US" sz="2400" dirty="0"/>
              <a:t>One MAY be a goalkeeper</a:t>
            </a:r>
          </a:p>
        </p:txBody>
      </p:sp>
      <p:sp>
        <p:nvSpPr>
          <p:cNvPr id="9" name="TextBox 8">
            <a:extLst>
              <a:ext uri="{FF2B5EF4-FFF2-40B4-BE49-F238E27FC236}">
                <a16:creationId xmlns:a16="http://schemas.microsoft.com/office/drawing/2014/main" id="{B1BFDA41-A798-CA46-8383-DBCB240A43C6}"/>
              </a:ext>
            </a:extLst>
          </p:cNvPr>
          <p:cNvSpPr txBox="1"/>
          <p:nvPr/>
        </p:nvSpPr>
        <p:spPr>
          <a:xfrm>
            <a:off x="863871" y="3630348"/>
            <a:ext cx="5129384" cy="2185214"/>
          </a:xfrm>
          <a:prstGeom prst="rect">
            <a:avLst/>
          </a:prstGeom>
          <a:noFill/>
        </p:spPr>
        <p:txBody>
          <a:bodyPr wrap="square" rtlCol="0">
            <a:spAutoFit/>
          </a:bodyPr>
          <a:lstStyle/>
          <a:p>
            <a:r>
              <a:rPr lang="en-US" sz="2400" b="1" u="sng" dirty="0"/>
              <a:t>Head Coach</a:t>
            </a:r>
            <a:endParaRPr lang="en-US" sz="2400" dirty="0"/>
          </a:p>
          <a:p>
            <a:r>
              <a:rPr lang="en-US" sz="2400" dirty="0"/>
              <a:t>Must certify equipment is legal</a:t>
            </a:r>
          </a:p>
          <a:p>
            <a:endParaRPr lang="en-US" sz="800" dirty="0"/>
          </a:p>
          <a:p>
            <a:r>
              <a:rPr lang="en-US" sz="2400" dirty="0"/>
              <a:t>Can request a timeout</a:t>
            </a:r>
          </a:p>
          <a:p>
            <a:endParaRPr lang="en-US" sz="800" dirty="0"/>
          </a:p>
          <a:p>
            <a:r>
              <a:rPr lang="en-US" sz="2400" dirty="0"/>
              <a:t>Must submit roster to the scorer 10 minutes prior to game time</a:t>
            </a:r>
          </a:p>
        </p:txBody>
      </p:sp>
      <p:sp>
        <p:nvSpPr>
          <p:cNvPr id="10" name="TextBox 9">
            <a:extLst>
              <a:ext uri="{FF2B5EF4-FFF2-40B4-BE49-F238E27FC236}">
                <a16:creationId xmlns:a16="http://schemas.microsoft.com/office/drawing/2014/main" id="{1AA97514-8C83-BE4A-B2EA-55F711BE0F5D}"/>
              </a:ext>
            </a:extLst>
          </p:cNvPr>
          <p:cNvSpPr txBox="1"/>
          <p:nvPr/>
        </p:nvSpPr>
        <p:spPr>
          <a:xfrm>
            <a:off x="6222669" y="3704898"/>
            <a:ext cx="5129384" cy="1692771"/>
          </a:xfrm>
          <a:prstGeom prst="rect">
            <a:avLst/>
          </a:prstGeom>
          <a:noFill/>
        </p:spPr>
        <p:txBody>
          <a:bodyPr wrap="square" rtlCol="0">
            <a:spAutoFit/>
          </a:bodyPr>
          <a:lstStyle/>
          <a:p>
            <a:r>
              <a:rPr lang="en-US" sz="2400" b="1" u="sng" dirty="0"/>
              <a:t>Game Administrator</a:t>
            </a:r>
          </a:p>
          <a:p>
            <a:r>
              <a:rPr lang="en-US" sz="2400" dirty="0"/>
              <a:t>Ensures game timer and scorer are on hand and field is safe for play</a:t>
            </a:r>
          </a:p>
          <a:p>
            <a:endParaRPr lang="en-US" sz="800" dirty="0"/>
          </a:p>
          <a:p>
            <a:r>
              <a:rPr lang="en-US" sz="2400" dirty="0"/>
              <a:t>Handles game management issues</a:t>
            </a:r>
          </a:p>
        </p:txBody>
      </p:sp>
    </p:spTree>
    <p:extLst>
      <p:ext uri="{BB962C8B-B14F-4D97-AF65-F5344CB8AC3E}">
        <p14:creationId xmlns:p14="http://schemas.microsoft.com/office/powerpoint/2010/main" val="2724760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460375" y="676167"/>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Game Personnel</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19</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4" name="AutoShape 4" descr="May be an image of 8 people, people standing and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5977217" y="3244334"/>
            <a:ext cx="237566" cy="369332"/>
          </a:xfrm>
          <a:prstGeom prst="rect">
            <a:avLst/>
          </a:prstGeom>
        </p:spPr>
        <p:txBody>
          <a:bodyPr wrap="none">
            <a:spAutoFit/>
          </a:bodyPr>
          <a:lstStyle/>
          <a:p>
            <a:r>
              <a:rPr lang="en-US" dirty="0"/>
              <a:t> </a:t>
            </a:r>
          </a:p>
        </p:txBody>
      </p:sp>
      <p:pic>
        <p:nvPicPr>
          <p:cNvPr id="11" name="Google Shape;194;p29"/>
          <p:cNvPicPr preferRelativeResize="0"/>
          <p:nvPr/>
        </p:nvPicPr>
        <p:blipFill rotWithShape="1">
          <a:blip r:embed="rId3">
            <a:alphaModFix/>
          </a:blip>
          <a:srcRect t="17140"/>
          <a:stretch/>
        </p:blipFill>
        <p:spPr>
          <a:xfrm>
            <a:off x="6621517" y="3894083"/>
            <a:ext cx="4206815" cy="2633105"/>
          </a:xfrm>
          <a:prstGeom prst="rect">
            <a:avLst/>
          </a:prstGeom>
          <a:noFill/>
          <a:ln>
            <a:noFill/>
          </a:ln>
        </p:spPr>
      </p:pic>
      <p:sp>
        <p:nvSpPr>
          <p:cNvPr id="5" name="TextBox 4">
            <a:extLst>
              <a:ext uri="{FF2B5EF4-FFF2-40B4-BE49-F238E27FC236}">
                <a16:creationId xmlns:a16="http://schemas.microsoft.com/office/drawing/2014/main" id="{764D9239-79E5-2A4D-9B70-FFB3F4DE7A04}"/>
              </a:ext>
            </a:extLst>
          </p:cNvPr>
          <p:cNvSpPr txBox="1"/>
          <p:nvPr/>
        </p:nvSpPr>
        <p:spPr>
          <a:xfrm>
            <a:off x="833122" y="1839385"/>
            <a:ext cx="4868769" cy="1323439"/>
          </a:xfrm>
          <a:prstGeom prst="rect">
            <a:avLst/>
          </a:prstGeom>
          <a:noFill/>
        </p:spPr>
        <p:txBody>
          <a:bodyPr wrap="square" rtlCol="0">
            <a:spAutoFit/>
          </a:bodyPr>
          <a:lstStyle/>
          <a:p>
            <a:r>
              <a:rPr lang="en-US" sz="2400" b="1" u="sng" dirty="0"/>
              <a:t>Team Captains</a:t>
            </a:r>
            <a:endParaRPr lang="en-US" dirty="0"/>
          </a:p>
          <a:p>
            <a:r>
              <a:rPr lang="en-US" sz="2400" dirty="0"/>
              <a:t>Meet with officials before the game</a:t>
            </a:r>
          </a:p>
          <a:p>
            <a:endParaRPr lang="en-US" sz="800" dirty="0"/>
          </a:p>
          <a:p>
            <a:r>
              <a:rPr lang="en-US" sz="2400" dirty="0"/>
              <a:t>May ask for clarifications of the rules</a:t>
            </a:r>
          </a:p>
        </p:txBody>
      </p:sp>
      <p:sp>
        <p:nvSpPr>
          <p:cNvPr id="13" name="TextBox 12">
            <a:extLst>
              <a:ext uri="{FF2B5EF4-FFF2-40B4-BE49-F238E27FC236}">
                <a16:creationId xmlns:a16="http://schemas.microsoft.com/office/drawing/2014/main" id="{51DF1FEE-8F56-EE44-96D0-97708523ACA7}"/>
              </a:ext>
            </a:extLst>
          </p:cNvPr>
          <p:cNvSpPr txBox="1"/>
          <p:nvPr/>
        </p:nvSpPr>
        <p:spPr>
          <a:xfrm>
            <a:off x="833123" y="3765787"/>
            <a:ext cx="4591740" cy="2554545"/>
          </a:xfrm>
          <a:prstGeom prst="rect">
            <a:avLst/>
          </a:prstGeom>
          <a:noFill/>
        </p:spPr>
        <p:txBody>
          <a:bodyPr wrap="square" rtlCol="0">
            <a:spAutoFit/>
          </a:bodyPr>
          <a:lstStyle/>
          <a:p>
            <a:r>
              <a:rPr lang="en-US" sz="2400" b="1" u="sng" dirty="0"/>
              <a:t>Scorer and Timer</a:t>
            </a:r>
            <a:endParaRPr lang="en-US" dirty="0"/>
          </a:p>
          <a:p>
            <a:r>
              <a:rPr lang="en-US" sz="2400" dirty="0"/>
              <a:t>Must sit at the table</a:t>
            </a:r>
          </a:p>
          <a:p>
            <a:endParaRPr lang="en-US" sz="800" dirty="0"/>
          </a:p>
          <a:p>
            <a:r>
              <a:rPr lang="en-US" sz="2400" dirty="0"/>
              <a:t>Records cards, timeouts, alternate possession and goals</a:t>
            </a:r>
          </a:p>
          <a:p>
            <a:endParaRPr lang="en-US" sz="800" dirty="0"/>
          </a:p>
          <a:p>
            <a:r>
              <a:rPr lang="en-US" sz="2400" dirty="0"/>
              <a:t>Keeps official game time and time of card penalties</a:t>
            </a:r>
          </a:p>
        </p:txBody>
      </p:sp>
      <p:sp>
        <p:nvSpPr>
          <p:cNvPr id="14" name="TextBox 13">
            <a:extLst>
              <a:ext uri="{FF2B5EF4-FFF2-40B4-BE49-F238E27FC236}">
                <a16:creationId xmlns:a16="http://schemas.microsoft.com/office/drawing/2014/main" id="{B0BDF464-6C30-8840-92B9-3D72EF7D740A}"/>
              </a:ext>
            </a:extLst>
          </p:cNvPr>
          <p:cNvSpPr txBox="1"/>
          <p:nvPr/>
        </p:nvSpPr>
        <p:spPr>
          <a:xfrm>
            <a:off x="5977217" y="330812"/>
            <a:ext cx="5754408" cy="3693319"/>
          </a:xfrm>
          <a:prstGeom prst="rect">
            <a:avLst/>
          </a:prstGeom>
          <a:noFill/>
        </p:spPr>
        <p:txBody>
          <a:bodyPr wrap="square" rtlCol="0">
            <a:spAutoFit/>
          </a:bodyPr>
          <a:lstStyle/>
          <a:p>
            <a:r>
              <a:rPr lang="en-US" sz="2400" b="1" u="sng" dirty="0"/>
              <a:t>Officials</a:t>
            </a:r>
            <a:endParaRPr lang="en-US" dirty="0"/>
          </a:p>
          <a:p>
            <a:r>
              <a:rPr lang="en-US" sz="2400" dirty="0"/>
              <a:t>Game officiated by two officials certified for the game by the authority having jurisdiction</a:t>
            </a:r>
          </a:p>
          <a:p>
            <a:endParaRPr lang="en-US" sz="800" dirty="0"/>
          </a:p>
          <a:p>
            <a:r>
              <a:rPr lang="en-US" sz="2400" dirty="0"/>
              <a:t>Inspect grounds and equipment prior to game</a:t>
            </a:r>
          </a:p>
          <a:p>
            <a:endParaRPr lang="en-US" sz="800" dirty="0"/>
          </a:p>
          <a:p>
            <a:r>
              <a:rPr lang="en-US" sz="2400" dirty="0"/>
              <a:t>Ensure timers and scorers understand their responsibilities</a:t>
            </a:r>
          </a:p>
          <a:p>
            <a:endParaRPr lang="en-US" sz="800" dirty="0"/>
          </a:p>
          <a:p>
            <a:r>
              <a:rPr lang="en-US" sz="2400" dirty="0"/>
              <a:t>Conduct Captains’ and Coaches’ meeting</a:t>
            </a:r>
          </a:p>
          <a:p>
            <a:endParaRPr lang="en-US" dirty="0"/>
          </a:p>
        </p:txBody>
      </p:sp>
    </p:spTree>
    <p:extLst>
      <p:ext uri="{BB962C8B-B14F-4D97-AF65-F5344CB8AC3E}">
        <p14:creationId xmlns:p14="http://schemas.microsoft.com/office/powerpoint/2010/main" val="3667963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A6981051-7386-A449-BC23-33D36F30970C}"/>
              </a:ext>
            </a:extLst>
          </p:cNvPr>
          <p:cNvPicPr>
            <a:picLocks noChangeAspect="1"/>
          </p:cNvPicPr>
          <p:nvPr/>
        </p:nvPicPr>
        <p:blipFill>
          <a:blip r:embed="rId3"/>
          <a:stretch>
            <a:fillRect/>
          </a:stretch>
        </p:blipFill>
        <p:spPr>
          <a:xfrm rot="5400000" flipV="1">
            <a:off x="3338452" y="-1097279"/>
            <a:ext cx="5515098" cy="9052560"/>
          </a:xfrm>
          <a:prstGeom prst="rect">
            <a:avLst/>
          </a:prstGeom>
        </p:spPr>
      </p:pic>
      <p:sp>
        <p:nvSpPr>
          <p:cNvPr id="3" name="Left-Right Arrow 2"/>
          <p:cNvSpPr/>
          <p:nvPr/>
        </p:nvSpPr>
        <p:spPr>
          <a:xfrm>
            <a:off x="1756637" y="5505790"/>
            <a:ext cx="8758963" cy="484632"/>
          </a:xfrm>
          <a:prstGeom prst="leftRightArrow">
            <a:avLst/>
          </a:prstGeom>
          <a:solidFill>
            <a:srgbClr val="FF0000">
              <a:alpha val="61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Field Length 110-140 </a:t>
            </a:r>
            <a:r>
              <a:rPr lang="en-US" dirty="0" err="1">
                <a:solidFill>
                  <a:schemeClr val="tx1"/>
                </a:solidFill>
              </a:rPr>
              <a:t>yds</a:t>
            </a:r>
            <a:endParaRPr lang="en-US" dirty="0">
              <a:solidFill>
                <a:schemeClr val="tx1"/>
              </a:solidFill>
            </a:endParaRPr>
          </a:p>
        </p:txBody>
      </p:sp>
      <p:sp>
        <p:nvSpPr>
          <p:cNvPr id="4" name="Rectangle 3"/>
          <p:cNvSpPr/>
          <p:nvPr/>
        </p:nvSpPr>
        <p:spPr>
          <a:xfrm>
            <a:off x="5756313" y="266828"/>
            <a:ext cx="679374" cy="263105"/>
          </a:xfrm>
          <a:prstGeom prst="rect">
            <a:avLst/>
          </a:prstGeom>
          <a:solidFill>
            <a:schemeClr val="accent6">
              <a:lumMod val="50000"/>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table</a:t>
            </a:r>
          </a:p>
        </p:txBody>
      </p:sp>
      <p:sp>
        <p:nvSpPr>
          <p:cNvPr id="5" name="Left-Right Arrow 4"/>
          <p:cNvSpPr/>
          <p:nvPr/>
        </p:nvSpPr>
        <p:spPr>
          <a:xfrm>
            <a:off x="7789992" y="1992906"/>
            <a:ext cx="1806218" cy="484632"/>
          </a:xfrm>
          <a:prstGeom prst="leftRightArrow">
            <a:avLst/>
          </a:prstGeom>
          <a:solidFill>
            <a:srgbClr val="FF0000">
              <a:alpha val="6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Must be 30 yds</a:t>
            </a:r>
          </a:p>
        </p:txBody>
      </p:sp>
      <p:grpSp>
        <p:nvGrpSpPr>
          <p:cNvPr id="6" name="Group 5"/>
          <p:cNvGrpSpPr/>
          <p:nvPr/>
        </p:nvGrpSpPr>
        <p:grpSpPr>
          <a:xfrm>
            <a:off x="10084309" y="1066800"/>
            <a:ext cx="484632" cy="5029199"/>
            <a:chOff x="8292532" y="1863504"/>
            <a:chExt cx="484632" cy="4296264"/>
          </a:xfrm>
          <a:solidFill>
            <a:srgbClr val="FF0000">
              <a:alpha val="67000"/>
            </a:srgbClr>
          </a:solidFill>
        </p:grpSpPr>
        <p:sp>
          <p:nvSpPr>
            <p:cNvPr id="7" name="Left-Right Arrow 6"/>
            <p:cNvSpPr/>
            <p:nvPr/>
          </p:nvSpPr>
          <p:spPr>
            <a:xfrm rot="5400000">
              <a:off x="6386716" y="3769320"/>
              <a:ext cx="4296264" cy="484632"/>
            </a:xfrm>
            <a:prstGeom prst="leftRigh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5400000">
              <a:off x="7566138" y="3857747"/>
              <a:ext cx="1952853" cy="307777"/>
            </a:xfrm>
            <a:prstGeom prst="rect">
              <a:avLst/>
            </a:prstGeom>
            <a:noFill/>
            <a:ln>
              <a:noFill/>
            </a:ln>
          </p:spPr>
          <p:txBody>
            <a:bodyPr wrap="square" rtlCol="0">
              <a:spAutoFit/>
            </a:bodyPr>
            <a:lstStyle/>
            <a:p>
              <a:r>
                <a:rPr lang="en-US" sz="1400"/>
                <a:t>Field Width 60-70 yds</a:t>
              </a:r>
            </a:p>
          </p:txBody>
        </p:sp>
      </p:grpSp>
      <p:sp>
        <p:nvSpPr>
          <p:cNvPr id="9" name="Left-Right Arrow 8"/>
          <p:cNvSpPr/>
          <p:nvPr/>
        </p:nvSpPr>
        <p:spPr>
          <a:xfrm>
            <a:off x="1569721" y="2477538"/>
            <a:ext cx="1087732" cy="398665"/>
          </a:xfrm>
          <a:prstGeom prst="leftRightArrow">
            <a:avLst/>
          </a:prstGeom>
          <a:solidFill>
            <a:srgbClr val="FF0000">
              <a:alpha val="6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3" name="Rectangle 12"/>
          <p:cNvSpPr/>
          <p:nvPr/>
        </p:nvSpPr>
        <p:spPr>
          <a:xfrm>
            <a:off x="1756637" y="2522217"/>
            <a:ext cx="900816" cy="307777"/>
          </a:xfrm>
          <a:prstGeom prst="rect">
            <a:avLst/>
          </a:prstGeom>
        </p:spPr>
        <p:txBody>
          <a:bodyPr wrap="square">
            <a:spAutoFit/>
          </a:bodyPr>
          <a:lstStyle/>
          <a:p>
            <a:r>
              <a:rPr lang="en-US" sz="1400" dirty="0"/>
              <a:t>10-20 </a:t>
            </a:r>
            <a:r>
              <a:rPr lang="en-US" sz="1400" dirty="0" err="1"/>
              <a:t>yds</a:t>
            </a:r>
            <a:endParaRPr lang="en-US" sz="1400" dirty="0"/>
          </a:p>
        </p:txBody>
      </p:sp>
      <p:sp>
        <p:nvSpPr>
          <p:cNvPr id="14" name="Left-Right Arrow 13">
            <a:extLst>
              <a:ext uri="{FF2B5EF4-FFF2-40B4-BE49-F238E27FC236}">
                <a16:creationId xmlns:a16="http://schemas.microsoft.com/office/drawing/2014/main" id="{B9F65A48-35C0-5F4E-90B1-7372BA3A7E77}"/>
              </a:ext>
            </a:extLst>
          </p:cNvPr>
          <p:cNvSpPr/>
          <p:nvPr/>
        </p:nvSpPr>
        <p:spPr>
          <a:xfrm rot="5400000">
            <a:off x="6464616" y="651602"/>
            <a:ext cx="304801" cy="212360"/>
          </a:xfrm>
          <a:prstGeom prst="leftRightArrow">
            <a:avLst/>
          </a:prstGeom>
          <a:solidFill>
            <a:srgbClr val="FF0000">
              <a:alpha val="6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endParaRPr>
          </a:p>
        </p:txBody>
      </p:sp>
      <p:sp>
        <p:nvSpPr>
          <p:cNvPr id="15" name="TextBox 14">
            <a:extLst>
              <a:ext uri="{FF2B5EF4-FFF2-40B4-BE49-F238E27FC236}">
                <a16:creationId xmlns:a16="http://schemas.microsoft.com/office/drawing/2014/main" id="{4FD40DC2-FABD-DE4C-B01F-DC492C432915}"/>
              </a:ext>
            </a:extLst>
          </p:cNvPr>
          <p:cNvSpPr txBox="1"/>
          <p:nvPr/>
        </p:nvSpPr>
        <p:spPr>
          <a:xfrm>
            <a:off x="6327706" y="299863"/>
            <a:ext cx="569659" cy="338554"/>
          </a:xfrm>
          <a:prstGeom prst="rect">
            <a:avLst/>
          </a:prstGeom>
          <a:noFill/>
        </p:spPr>
        <p:txBody>
          <a:bodyPr wrap="square" rtlCol="0">
            <a:spAutoFit/>
          </a:bodyPr>
          <a:lstStyle/>
          <a:p>
            <a:pPr algn="ctr"/>
            <a:r>
              <a:rPr lang="en-US" sz="1600" dirty="0"/>
              <a:t>4m</a:t>
            </a:r>
          </a:p>
        </p:txBody>
      </p:sp>
      <p:sp>
        <p:nvSpPr>
          <p:cNvPr id="16" name="TextBox 15">
            <a:extLst>
              <a:ext uri="{FF2B5EF4-FFF2-40B4-BE49-F238E27FC236}">
                <a16:creationId xmlns:a16="http://schemas.microsoft.com/office/drawing/2014/main" id="{DD0B3631-55B3-6A4E-8911-EF08F9ABE2B1}"/>
              </a:ext>
            </a:extLst>
          </p:cNvPr>
          <p:cNvSpPr txBox="1"/>
          <p:nvPr/>
        </p:nvSpPr>
        <p:spPr>
          <a:xfrm rot="16200000">
            <a:off x="9787872" y="4196209"/>
            <a:ext cx="4120225"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endParaRPr lang="en-US" sz="700" spc="300" baseline="0" dirty="0">
              <a:solidFill>
                <a:srgbClr val="C8102E"/>
              </a:solidFill>
              <a:latin typeface="Obvia Wide" panose="02000503040000020004" pitchFamily="2" charset="77"/>
            </a:endParaRPr>
          </a:p>
        </p:txBody>
      </p:sp>
      <p:sp>
        <p:nvSpPr>
          <p:cNvPr id="17" name="Slide Number Placeholder 2">
            <a:extLst>
              <a:ext uri="{FF2B5EF4-FFF2-40B4-BE49-F238E27FC236}">
                <a16:creationId xmlns:a16="http://schemas.microsoft.com/office/drawing/2014/main" id="{25980F61-3B9C-FA49-A29D-E9F37B1FB75D}"/>
              </a:ext>
            </a:extLst>
          </p:cNvPr>
          <p:cNvSpPr txBox="1">
            <a:spLocks/>
          </p:cNvSpPr>
          <p:nvPr/>
        </p:nvSpPr>
        <p:spPr>
          <a:xfrm>
            <a:off x="9250681" y="6342337"/>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Alt Gothic Comp ATF Blk" panose="020B0508040502040204" pitchFamily="34" charset="77"/>
              </a:rPr>
              <a:t>3</a:t>
            </a:r>
          </a:p>
        </p:txBody>
      </p:sp>
      <p:grpSp>
        <p:nvGrpSpPr>
          <p:cNvPr id="12" name="Group 11">
            <a:extLst>
              <a:ext uri="{FF2B5EF4-FFF2-40B4-BE49-F238E27FC236}">
                <a16:creationId xmlns:a16="http://schemas.microsoft.com/office/drawing/2014/main" id="{AD85311F-1666-B646-9166-AB4CA1DF2DBA}"/>
              </a:ext>
            </a:extLst>
          </p:cNvPr>
          <p:cNvGrpSpPr/>
          <p:nvPr/>
        </p:nvGrpSpPr>
        <p:grpSpPr>
          <a:xfrm>
            <a:off x="943683" y="328716"/>
            <a:ext cx="10328028" cy="6242797"/>
            <a:chOff x="943683" y="328716"/>
            <a:chExt cx="10328028" cy="6242797"/>
          </a:xfrm>
        </p:grpSpPr>
        <p:pic>
          <p:nvPicPr>
            <p:cNvPr id="11" name="Graphic 10" descr="Traffic cone outline">
              <a:extLst>
                <a:ext uri="{FF2B5EF4-FFF2-40B4-BE49-F238E27FC236}">
                  <a16:creationId xmlns:a16="http://schemas.microsoft.com/office/drawing/2014/main" id="{CF6CDB0E-97C8-C44B-8079-A90908FC6D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1994" y="328716"/>
              <a:ext cx="679375" cy="679375"/>
            </a:xfrm>
            <a:prstGeom prst="rect">
              <a:avLst/>
            </a:prstGeom>
          </p:spPr>
        </p:pic>
        <p:pic>
          <p:nvPicPr>
            <p:cNvPr id="18" name="Graphic 17" descr="Traffic cone outline">
              <a:extLst>
                <a:ext uri="{FF2B5EF4-FFF2-40B4-BE49-F238E27FC236}">
                  <a16:creationId xmlns:a16="http://schemas.microsoft.com/office/drawing/2014/main" id="{AA2CE6C5-90B3-5141-8B99-E3E126B1DB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92336" y="386023"/>
              <a:ext cx="679375" cy="679375"/>
            </a:xfrm>
            <a:prstGeom prst="rect">
              <a:avLst/>
            </a:prstGeom>
          </p:spPr>
        </p:pic>
        <p:pic>
          <p:nvPicPr>
            <p:cNvPr id="19" name="Graphic 18" descr="Traffic cone outline">
              <a:extLst>
                <a:ext uri="{FF2B5EF4-FFF2-40B4-BE49-F238E27FC236}">
                  <a16:creationId xmlns:a16="http://schemas.microsoft.com/office/drawing/2014/main" id="{D717842A-F883-AD49-9467-4AFFAC97DF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69509" y="5892138"/>
              <a:ext cx="679375" cy="679375"/>
            </a:xfrm>
            <a:prstGeom prst="rect">
              <a:avLst/>
            </a:prstGeom>
          </p:spPr>
        </p:pic>
        <p:pic>
          <p:nvPicPr>
            <p:cNvPr id="20" name="Graphic 19" descr="Traffic cone outline">
              <a:extLst>
                <a:ext uri="{FF2B5EF4-FFF2-40B4-BE49-F238E27FC236}">
                  <a16:creationId xmlns:a16="http://schemas.microsoft.com/office/drawing/2014/main" id="{29E0C334-06B1-6D4E-8C1C-7B9F2E6EA2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3683" y="5846860"/>
              <a:ext cx="679375" cy="679375"/>
            </a:xfrm>
            <a:prstGeom prst="rect">
              <a:avLst/>
            </a:prstGeom>
          </p:spPr>
        </p:pic>
      </p:grpSp>
    </p:spTree>
    <p:extLst>
      <p:ext uri="{BB962C8B-B14F-4D97-AF65-F5344CB8AC3E}">
        <p14:creationId xmlns:p14="http://schemas.microsoft.com/office/powerpoint/2010/main" val="97349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1" presetClass="entr" presetSubtype="0" fill="hold" grpId="0" nodeType="withEffect">
                                  <p:stCondLst>
                                    <p:cond delay="1000"/>
                                  </p:stCondLst>
                                  <p:childTnLst>
                                    <p:set>
                                      <p:cBhvr>
                                        <p:cTn id="28" dur="1" fill="hold">
                                          <p:stCondLst>
                                            <p:cond delay="0"/>
                                          </p:stCondLst>
                                        </p:cTn>
                                        <p:tgtEl>
                                          <p:spTgt spid="13"/>
                                        </p:tgtEl>
                                        <p:attrNameLst>
                                          <p:attrName>style.visibility</p:attrName>
                                        </p:attrNameLst>
                                      </p:cBhvr>
                                      <p:to>
                                        <p:strVal val="visible"/>
                                      </p:to>
                                    </p:set>
                                  </p:childTnLst>
                                </p:cTn>
                              </p:par>
                            </p:childTnLst>
                          </p:cTn>
                        </p:par>
                        <p:par>
                          <p:cTn id="29" fill="hold">
                            <p:stCondLst>
                              <p:cond delay="3000"/>
                            </p:stCondLst>
                            <p:childTnLst>
                              <p:par>
                                <p:cTn id="30" presetID="42"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1" presetClass="entr" presetSubtype="0" fill="hold" grpId="0" nodeType="withEffect">
                                  <p:stCondLst>
                                    <p:cond delay="1000"/>
                                  </p:stCondLst>
                                  <p:childTnLst>
                                    <p:set>
                                      <p:cBhvr>
                                        <p:cTn id="36" dur="1" fill="hold">
                                          <p:stCondLst>
                                            <p:cond delay="0"/>
                                          </p:stCondLst>
                                        </p:cTn>
                                        <p:tgtEl>
                                          <p:spTgt spid="15"/>
                                        </p:tgtEl>
                                        <p:attrNameLst>
                                          <p:attrName>style.visibility</p:attrName>
                                        </p:attrNameLst>
                                      </p:cBhvr>
                                      <p:to>
                                        <p:strVal val="visible"/>
                                      </p:to>
                                    </p:set>
                                  </p:childTnLst>
                                </p:cTn>
                              </p:par>
                            </p:childTnLst>
                          </p:cTn>
                        </p:par>
                        <p:par>
                          <p:cTn id="37" fill="hold">
                            <p:stCondLst>
                              <p:cond delay="4000"/>
                            </p:stCondLst>
                            <p:childTnLst>
                              <p:par>
                                <p:cTn id="38" presetID="1" presetClass="entr" presetSubtype="0" fill="hold" nodeType="afterEffect">
                                  <p:stCondLst>
                                    <p:cond delay="100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P spid="13" grpId="0"/>
      <p:bldP spid="14"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460375" y="582760"/>
            <a:ext cx="6307841"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Captain’s/Coaches Meeting</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448800" y="6356349"/>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20</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4" name="AutoShape 4" descr="May be an image of 8 people, people standing and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5977217" y="3244334"/>
            <a:ext cx="237566" cy="369332"/>
          </a:xfrm>
          <a:prstGeom prst="rect">
            <a:avLst/>
          </a:prstGeom>
        </p:spPr>
        <p:txBody>
          <a:bodyPr wrap="none">
            <a:spAutoFit/>
          </a:bodyPr>
          <a:lstStyle/>
          <a:p>
            <a:r>
              <a:rPr lang="en-US" dirty="0"/>
              <a:t> </a:t>
            </a:r>
          </a:p>
        </p:txBody>
      </p:sp>
      <p:sp>
        <p:nvSpPr>
          <p:cNvPr id="6" name="TextBox 5">
            <a:extLst>
              <a:ext uri="{FF2B5EF4-FFF2-40B4-BE49-F238E27FC236}">
                <a16:creationId xmlns:a16="http://schemas.microsoft.com/office/drawing/2014/main" id="{C6B3BD1C-4BED-CC1E-B8B3-54F227EFEE5F}"/>
              </a:ext>
            </a:extLst>
          </p:cNvPr>
          <p:cNvSpPr txBox="1"/>
          <p:nvPr/>
        </p:nvSpPr>
        <p:spPr>
          <a:xfrm>
            <a:off x="691270" y="2090172"/>
            <a:ext cx="7963036" cy="3046988"/>
          </a:xfrm>
          <a:prstGeom prst="rect">
            <a:avLst/>
          </a:prstGeom>
          <a:noFill/>
        </p:spPr>
        <p:txBody>
          <a:bodyPr wrap="square" rtlCol="0">
            <a:spAutoFit/>
          </a:bodyPr>
          <a:lstStyle/>
          <a:p>
            <a:pPr marL="342900" lvl="0" indent="-342900">
              <a:buAutoNum type="arabicPeriod"/>
            </a:pPr>
            <a:r>
              <a:rPr lang="en-US" sz="2400" dirty="0"/>
              <a:t>Introductions</a:t>
            </a:r>
          </a:p>
          <a:p>
            <a:pPr marL="342900" lvl="0" indent="-342900">
              <a:buAutoNum type="arabicPeriod"/>
            </a:pPr>
            <a:r>
              <a:rPr lang="en-US" sz="2400" dirty="0"/>
              <a:t>Coaches certify players are legally</a:t>
            </a:r>
          </a:p>
          <a:p>
            <a:pPr lvl="0"/>
            <a:r>
              <a:rPr lang="en-US" sz="2400" dirty="0"/>
              <a:t>        dressed and equipped</a:t>
            </a:r>
          </a:p>
          <a:p>
            <a:pPr lvl="0"/>
            <a:r>
              <a:rPr lang="en-US" sz="2400" dirty="0"/>
              <a:t>3. Site Administration (ask the home coach)</a:t>
            </a:r>
          </a:p>
          <a:p>
            <a:pPr lvl="0"/>
            <a:r>
              <a:rPr lang="en-US" sz="2400" dirty="0"/>
              <a:t>4. Field marking</a:t>
            </a:r>
          </a:p>
          <a:p>
            <a:pPr lvl="0"/>
            <a:r>
              <a:rPr lang="en-US" sz="2400" dirty="0"/>
              <a:t>5. Coin toss</a:t>
            </a:r>
          </a:p>
          <a:p>
            <a:pPr lvl="0"/>
            <a:r>
              <a:rPr lang="en-US" sz="2400" dirty="0"/>
              <a:t>       (Visitor calls tails)</a:t>
            </a:r>
          </a:p>
          <a:p>
            <a:pPr lvl="0"/>
            <a:r>
              <a:rPr lang="en-US" sz="2400" dirty="0"/>
              <a:t>6.   Questions?</a:t>
            </a:r>
          </a:p>
        </p:txBody>
      </p:sp>
      <p:pic>
        <p:nvPicPr>
          <p:cNvPr id="9" name="Picture 8" descr="A picture containing grass, outdoor, person, sport&#10;&#10;Description automatically generated">
            <a:extLst>
              <a:ext uri="{FF2B5EF4-FFF2-40B4-BE49-F238E27FC236}">
                <a16:creationId xmlns:a16="http://schemas.microsoft.com/office/drawing/2014/main" id="{4E515226-9371-AA0C-87C9-7E11F6922597}"/>
              </a:ext>
            </a:extLst>
          </p:cNvPr>
          <p:cNvPicPr>
            <a:picLocks noChangeAspect="1"/>
          </p:cNvPicPr>
          <p:nvPr/>
        </p:nvPicPr>
        <p:blipFill>
          <a:blip r:embed="rId3"/>
          <a:stretch>
            <a:fillRect/>
          </a:stretch>
        </p:blipFill>
        <p:spPr>
          <a:xfrm>
            <a:off x="6435955" y="435671"/>
            <a:ext cx="5249724" cy="3778210"/>
          </a:xfrm>
          <a:prstGeom prst="rect">
            <a:avLst/>
          </a:prstGeom>
        </p:spPr>
      </p:pic>
      <p:sp>
        <p:nvSpPr>
          <p:cNvPr id="5" name="TextBox 4">
            <a:extLst>
              <a:ext uri="{FF2B5EF4-FFF2-40B4-BE49-F238E27FC236}">
                <a16:creationId xmlns:a16="http://schemas.microsoft.com/office/drawing/2014/main" id="{DCB88770-437A-2814-6E1B-DF75CE71A080}"/>
              </a:ext>
            </a:extLst>
          </p:cNvPr>
          <p:cNvSpPr txBox="1"/>
          <p:nvPr/>
        </p:nvSpPr>
        <p:spPr>
          <a:xfrm>
            <a:off x="6214783" y="5705903"/>
            <a:ext cx="5175112" cy="461665"/>
          </a:xfrm>
          <a:prstGeom prst="rect">
            <a:avLst/>
          </a:prstGeom>
          <a:noFill/>
        </p:spPr>
        <p:txBody>
          <a:bodyPr wrap="square" rtlCol="0">
            <a:spAutoFit/>
          </a:bodyPr>
          <a:lstStyle/>
          <a:p>
            <a:r>
              <a:rPr lang="en-US" sz="2400" dirty="0">
                <a:highlight>
                  <a:srgbClr val="FFFF00"/>
                </a:highlight>
              </a:rPr>
              <a:t>Discussion: “</a:t>
            </a:r>
            <a:r>
              <a:rPr lang="en-US" sz="2400" b="1" dirty="0">
                <a:highlight>
                  <a:srgbClr val="FFFF00"/>
                </a:highlight>
              </a:rPr>
              <a:t>Pregame Responsibilities”</a:t>
            </a:r>
          </a:p>
        </p:txBody>
      </p:sp>
    </p:spTree>
    <p:extLst>
      <p:ext uri="{BB962C8B-B14F-4D97-AF65-F5344CB8AC3E}">
        <p14:creationId xmlns:p14="http://schemas.microsoft.com/office/powerpoint/2010/main" val="1969275474"/>
      </p:ext>
    </p:extLst>
  </p:cSld>
  <p:clrMapOvr>
    <a:masterClrMapping/>
  </p:clrMapOvr>
  <mc:AlternateContent xmlns:mc="http://schemas.openxmlformats.org/markup-compatibility/2006" xmlns:p14="http://schemas.microsoft.com/office/powerpoint/2010/main">
    <mc:Choice Requires="p14">
      <p:transition spd="slow" p14:dur="2000" advTm="139514"/>
    </mc:Choice>
    <mc:Fallback xmlns="">
      <p:transition spd="slow" advTm="139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1800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1800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2400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2400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2400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6000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6000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460375" y="508121"/>
            <a:ext cx="7531481"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Meeting with the Table Personnel</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21</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4" name="AutoShape 4" descr="May be an image of 8 people, people standing and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5977217" y="3244334"/>
            <a:ext cx="237566" cy="369332"/>
          </a:xfrm>
          <a:prstGeom prst="rect">
            <a:avLst/>
          </a:prstGeom>
        </p:spPr>
        <p:txBody>
          <a:bodyPr wrap="none">
            <a:spAutoFit/>
          </a:bodyPr>
          <a:lstStyle/>
          <a:p>
            <a:r>
              <a:rPr lang="en-US" dirty="0"/>
              <a:t> </a:t>
            </a:r>
          </a:p>
        </p:txBody>
      </p:sp>
      <p:sp>
        <p:nvSpPr>
          <p:cNvPr id="11" name="TextBox 10">
            <a:extLst>
              <a:ext uri="{FF2B5EF4-FFF2-40B4-BE49-F238E27FC236}">
                <a16:creationId xmlns:a16="http://schemas.microsoft.com/office/drawing/2014/main" id="{3799D485-9131-0482-6AE1-085E6583481F}"/>
              </a:ext>
            </a:extLst>
          </p:cNvPr>
          <p:cNvSpPr txBox="1"/>
          <p:nvPr/>
        </p:nvSpPr>
        <p:spPr>
          <a:xfrm>
            <a:off x="6030517" y="2205572"/>
            <a:ext cx="5757145" cy="3785652"/>
          </a:xfrm>
          <a:prstGeom prst="rect">
            <a:avLst/>
          </a:prstGeom>
          <a:noFill/>
        </p:spPr>
        <p:txBody>
          <a:bodyPr wrap="square" rtlCol="0">
            <a:spAutoFit/>
          </a:bodyPr>
          <a:lstStyle/>
          <a:p>
            <a:pPr marL="342900" lvl="0" indent="-342900">
              <a:buAutoNum type="arabicPeriod"/>
            </a:pPr>
            <a:r>
              <a:rPr lang="en-US" sz="2000" dirty="0"/>
              <a:t>Introductions</a:t>
            </a:r>
          </a:p>
          <a:p>
            <a:pPr marL="342900" lvl="0" indent="-342900">
              <a:buAutoNum type="arabicPeriod"/>
            </a:pPr>
            <a:r>
              <a:rPr lang="en-US" sz="2000" dirty="0"/>
              <a:t>Scorer?</a:t>
            </a:r>
          </a:p>
          <a:p>
            <a:pPr lvl="0"/>
            <a:r>
              <a:rPr lang="en-US" sz="2000" dirty="0"/>
              <a:t>	List players in book</a:t>
            </a:r>
          </a:p>
          <a:p>
            <a:pPr lvl="0"/>
            <a:r>
              <a:rPr lang="en-US" sz="2000" dirty="0"/>
              <a:t>	Record goals, timeouts, cards, AP</a:t>
            </a:r>
          </a:p>
          <a:p>
            <a:pPr lvl="0"/>
            <a:r>
              <a:rPr lang="en-US" sz="2000" dirty="0"/>
              <a:t>	Blow the horn for illegal substitute	</a:t>
            </a:r>
          </a:p>
          <a:p>
            <a:pPr marL="342900" lvl="0" indent="-342900">
              <a:buAutoNum type="arabicPeriod"/>
            </a:pPr>
            <a:r>
              <a:rPr lang="en-US" sz="2000" dirty="0"/>
              <a:t>Timer?</a:t>
            </a:r>
          </a:p>
          <a:p>
            <a:pPr lvl="1"/>
            <a:r>
              <a:rPr lang="en-US" sz="2000" dirty="0"/>
              <a:t>	Set clock for pregame protocol</a:t>
            </a:r>
          </a:p>
          <a:p>
            <a:pPr lvl="2"/>
            <a:r>
              <a:rPr lang="en-US" sz="2000" dirty="0"/>
              <a:t>Halftime</a:t>
            </a:r>
          </a:p>
          <a:p>
            <a:pPr lvl="0"/>
            <a:r>
              <a:rPr lang="en-US" sz="2000" dirty="0"/>
              <a:t>	Stop the clock on our signal</a:t>
            </a:r>
          </a:p>
          <a:p>
            <a:pPr lvl="0"/>
            <a:r>
              <a:rPr lang="en-US" sz="2000" dirty="0"/>
              <a:t>	Start the clock on the whistle</a:t>
            </a:r>
          </a:p>
          <a:p>
            <a:pPr lvl="0"/>
            <a:r>
              <a:rPr lang="en-US" sz="2000" dirty="0"/>
              <a:t>	Time outs</a:t>
            </a:r>
          </a:p>
          <a:p>
            <a:pPr lvl="0"/>
            <a:r>
              <a:rPr lang="en-US" sz="2000" dirty="0"/>
              <a:t>3.   Questions?</a:t>
            </a:r>
          </a:p>
        </p:txBody>
      </p:sp>
      <p:pic>
        <p:nvPicPr>
          <p:cNvPr id="10" name="Picture 9" descr="A picture containing sport, person, athletic game, court&#10;&#10;Description automatically generated">
            <a:extLst>
              <a:ext uri="{FF2B5EF4-FFF2-40B4-BE49-F238E27FC236}">
                <a16:creationId xmlns:a16="http://schemas.microsoft.com/office/drawing/2014/main" id="{72EABCFC-DF36-698F-0F1E-FC665E886432}"/>
              </a:ext>
            </a:extLst>
          </p:cNvPr>
          <p:cNvPicPr>
            <a:picLocks noChangeAspect="1"/>
          </p:cNvPicPr>
          <p:nvPr/>
        </p:nvPicPr>
        <p:blipFill rotWithShape="1">
          <a:blip r:embed="rId3"/>
          <a:srcRect l="-1" t="29692" r="29493" b="8744"/>
          <a:stretch/>
        </p:blipFill>
        <p:spPr>
          <a:xfrm>
            <a:off x="326481" y="1794623"/>
            <a:ext cx="5167931" cy="3247583"/>
          </a:xfrm>
          <a:prstGeom prst="rect">
            <a:avLst/>
          </a:prstGeom>
        </p:spPr>
      </p:pic>
    </p:spTree>
    <p:extLst>
      <p:ext uri="{BB962C8B-B14F-4D97-AF65-F5344CB8AC3E}">
        <p14:creationId xmlns:p14="http://schemas.microsoft.com/office/powerpoint/2010/main" val="3820283663"/>
      </p:ext>
    </p:extLst>
  </p:cSld>
  <p:clrMapOvr>
    <a:masterClrMapping/>
  </p:clrMapOvr>
  <mc:AlternateContent xmlns:mc="http://schemas.openxmlformats.org/markup-compatibility/2006" xmlns:p14="http://schemas.microsoft.com/office/powerpoint/2010/main">
    <mc:Choice Requires="p14">
      <p:transition spd="slow" p14:dur="2000" advTm="116259"/>
    </mc:Choice>
    <mc:Fallback xmlns="">
      <p:transition spd="slow" advTm="116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1300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1500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1700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nodeType="withEffect">
                                  <p:stCondLst>
                                    <p:cond delay="4700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nodeType="withEffect">
                                  <p:stCondLst>
                                    <p:cond delay="5800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nodeType="withEffect">
                                  <p:stCondLst>
                                    <p:cond delay="6000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par>
                                <p:cTn id="19" presetID="1" presetClass="entr" presetSubtype="0" fill="hold" nodeType="withEffect">
                                  <p:stCondLst>
                                    <p:cond delay="6000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par>
                                <p:cTn id="21" presetID="1" presetClass="entr" presetSubtype="0" fill="hold" nodeType="withEffect">
                                  <p:stCondLst>
                                    <p:cond delay="60000"/>
                                  </p:stCondLst>
                                  <p:childTnLst>
                                    <p:set>
                                      <p:cBhvr>
                                        <p:cTn id="22" dur="1" fill="hold">
                                          <p:stCondLst>
                                            <p:cond delay="0"/>
                                          </p:stCondLst>
                                        </p:cTn>
                                        <p:tgtEl>
                                          <p:spTgt spid="11">
                                            <p:txEl>
                                              <p:pRg st="8" end="8"/>
                                            </p:txEl>
                                          </p:spTgt>
                                        </p:tgtEl>
                                        <p:attrNameLst>
                                          <p:attrName>style.visibility</p:attrName>
                                        </p:attrNameLst>
                                      </p:cBhvr>
                                      <p:to>
                                        <p:strVal val="visible"/>
                                      </p:to>
                                    </p:set>
                                  </p:childTnLst>
                                </p:cTn>
                              </p:par>
                              <p:par>
                                <p:cTn id="23" presetID="1" presetClass="entr" presetSubtype="0" fill="hold" nodeType="withEffect">
                                  <p:stCondLst>
                                    <p:cond delay="60000"/>
                                  </p:stCondLst>
                                  <p:childTnLst>
                                    <p:set>
                                      <p:cBhvr>
                                        <p:cTn id="24" dur="1" fill="hold">
                                          <p:stCondLst>
                                            <p:cond delay="0"/>
                                          </p:stCondLst>
                                        </p:cTn>
                                        <p:tgtEl>
                                          <p:spTgt spid="11">
                                            <p:txEl>
                                              <p:pRg st="9" end="9"/>
                                            </p:txEl>
                                          </p:spTgt>
                                        </p:tgtEl>
                                        <p:attrNameLst>
                                          <p:attrName>style.visibility</p:attrName>
                                        </p:attrNameLst>
                                      </p:cBhvr>
                                      <p:to>
                                        <p:strVal val="visible"/>
                                      </p:to>
                                    </p:set>
                                  </p:childTnLst>
                                </p:cTn>
                              </p:par>
                              <p:par>
                                <p:cTn id="25" presetID="1" presetClass="entr" presetSubtype="0" fill="hold" nodeType="withEffect">
                                  <p:stCondLst>
                                    <p:cond delay="60000"/>
                                  </p:stCondLst>
                                  <p:childTnLst>
                                    <p:set>
                                      <p:cBhvr>
                                        <p:cTn id="26" dur="1" fill="hold">
                                          <p:stCondLst>
                                            <p:cond delay="0"/>
                                          </p:stCondLst>
                                        </p:cTn>
                                        <p:tgtEl>
                                          <p:spTgt spid="11">
                                            <p:txEl>
                                              <p:pRg st="10" end="10"/>
                                            </p:txEl>
                                          </p:spTgt>
                                        </p:tgtEl>
                                        <p:attrNameLst>
                                          <p:attrName>style.visibility</p:attrName>
                                        </p:attrNameLst>
                                      </p:cBhvr>
                                      <p:to>
                                        <p:strVal val="visible"/>
                                      </p:to>
                                    </p:set>
                                  </p:childTnLst>
                                </p:cTn>
                              </p:par>
                              <p:par>
                                <p:cTn id="27" presetID="1" presetClass="entr" presetSubtype="0" fill="hold" nodeType="withEffect">
                                  <p:stCondLst>
                                    <p:cond delay="60000"/>
                                  </p:stCondLst>
                                  <p:childTnLst>
                                    <p:set>
                                      <p:cBhvr>
                                        <p:cTn id="28"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307975" y="482119"/>
            <a:ext cx="6108591" cy="938719"/>
          </a:xfrm>
          <a:prstGeom prst="rect">
            <a:avLst/>
          </a:prstGeom>
          <a:solidFill>
            <a:schemeClr val="bg1">
              <a:lumMod val="95000"/>
            </a:schemeClr>
          </a:solidFill>
        </p:spPr>
        <p:txBody>
          <a:bodyPr wrap="square" rtlCol="0">
            <a:spAutoFit/>
          </a:bodyPr>
          <a:lstStyle/>
          <a:p>
            <a:r>
              <a:rPr lang="en-US" sz="5500" b="1" spc="300" dirty="0">
                <a:solidFill>
                  <a:srgbClr val="00205B"/>
                </a:solidFill>
                <a:latin typeface="Alt Gothic Comp ATF" panose="020B0608040502040204" pitchFamily="34" charset="77"/>
              </a:rPr>
              <a:t>Summary of Pregame Duties</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22</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4" name="AutoShape 4" descr="May be an image of 8 people, people standing and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Graphic 9" descr="Checkbox Checked with solid fill">
            <a:extLst>
              <a:ext uri="{FF2B5EF4-FFF2-40B4-BE49-F238E27FC236}">
                <a16:creationId xmlns:a16="http://schemas.microsoft.com/office/drawing/2014/main" id="{2A2F5B94-D1D6-4245-A376-53FE2F8747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4685" y="4044209"/>
            <a:ext cx="1210468" cy="1210468"/>
          </a:xfrm>
          <a:prstGeom prst="rect">
            <a:avLst/>
          </a:prstGeom>
        </p:spPr>
      </p:pic>
      <p:pic>
        <p:nvPicPr>
          <p:cNvPr id="12" name="Graphic 11" descr="Baseball hat with solid fill">
            <a:extLst>
              <a:ext uri="{FF2B5EF4-FFF2-40B4-BE49-F238E27FC236}">
                <a16:creationId xmlns:a16="http://schemas.microsoft.com/office/drawing/2014/main" id="{1A007B6A-251E-BC4E-978B-E9592523C5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24685" y="1552380"/>
            <a:ext cx="1067732" cy="1067732"/>
          </a:xfrm>
          <a:prstGeom prst="rect">
            <a:avLst/>
          </a:prstGeom>
        </p:spPr>
      </p:pic>
      <p:pic>
        <p:nvPicPr>
          <p:cNvPr id="14" name="Graphic 13" descr="Tally with solid fill">
            <a:extLst>
              <a:ext uri="{FF2B5EF4-FFF2-40B4-BE49-F238E27FC236}">
                <a16:creationId xmlns:a16="http://schemas.microsoft.com/office/drawing/2014/main" id="{33DF6C35-AFE2-7941-B4EA-26AB0C945B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57494" y="1834877"/>
            <a:ext cx="787720" cy="787720"/>
          </a:xfrm>
          <a:prstGeom prst="rect">
            <a:avLst/>
          </a:prstGeom>
        </p:spPr>
      </p:pic>
      <p:pic>
        <p:nvPicPr>
          <p:cNvPr id="18" name="Graphic 17" descr="Boardroom with solid fill">
            <a:extLst>
              <a:ext uri="{FF2B5EF4-FFF2-40B4-BE49-F238E27FC236}">
                <a16:creationId xmlns:a16="http://schemas.microsoft.com/office/drawing/2014/main" id="{4EE7550B-6309-834D-AA85-1B57A218BED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57169" y="1589906"/>
            <a:ext cx="1277662" cy="1277662"/>
          </a:xfrm>
          <a:prstGeom prst="rect">
            <a:avLst/>
          </a:prstGeom>
        </p:spPr>
      </p:pic>
      <p:pic>
        <p:nvPicPr>
          <p:cNvPr id="20" name="Graphic 19" descr="Alarm clock with solid fill">
            <a:extLst>
              <a:ext uri="{FF2B5EF4-FFF2-40B4-BE49-F238E27FC236}">
                <a16:creationId xmlns:a16="http://schemas.microsoft.com/office/drawing/2014/main" id="{63844417-ADB8-7141-BB12-767004CF364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71198" y="1589906"/>
            <a:ext cx="1111819" cy="1111819"/>
          </a:xfrm>
          <a:prstGeom prst="rect">
            <a:avLst/>
          </a:prstGeom>
        </p:spPr>
      </p:pic>
      <p:sp>
        <p:nvSpPr>
          <p:cNvPr id="21" name="TextBox 20">
            <a:extLst>
              <a:ext uri="{FF2B5EF4-FFF2-40B4-BE49-F238E27FC236}">
                <a16:creationId xmlns:a16="http://schemas.microsoft.com/office/drawing/2014/main" id="{5D158EFD-68C9-4340-9307-5927499F4743}"/>
              </a:ext>
            </a:extLst>
          </p:cNvPr>
          <p:cNvSpPr txBox="1"/>
          <p:nvPr/>
        </p:nvSpPr>
        <p:spPr>
          <a:xfrm>
            <a:off x="3740557" y="2936042"/>
            <a:ext cx="1371051" cy="1631216"/>
          </a:xfrm>
          <a:prstGeom prst="rect">
            <a:avLst/>
          </a:prstGeom>
          <a:noFill/>
        </p:spPr>
        <p:txBody>
          <a:bodyPr wrap="square" rtlCol="0">
            <a:spAutoFit/>
          </a:bodyPr>
          <a:lstStyle/>
          <a:p>
            <a:r>
              <a:rPr lang="en-US" sz="2000" dirty="0"/>
              <a:t>Arrive on-site 30 minutes before the game</a:t>
            </a:r>
          </a:p>
        </p:txBody>
      </p:sp>
      <p:sp>
        <p:nvSpPr>
          <p:cNvPr id="22" name="TextBox 21">
            <a:extLst>
              <a:ext uri="{FF2B5EF4-FFF2-40B4-BE49-F238E27FC236}">
                <a16:creationId xmlns:a16="http://schemas.microsoft.com/office/drawing/2014/main" id="{EF746BDF-C839-7C4B-A97C-DC8A76BF7F53}"/>
              </a:ext>
            </a:extLst>
          </p:cNvPr>
          <p:cNvSpPr txBox="1"/>
          <p:nvPr/>
        </p:nvSpPr>
        <p:spPr>
          <a:xfrm>
            <a:off x="5464343" y="2936042"/>
            <a:ext cx="1306869" cy="2862322"/>
          </a:xfrm>
          <a:prstGeom prst="rect">
            <a:avLst/>
          </a:prstGeom>
          <a:noFill/>
        </p:spPr>
        <p:txBody>
          <a:bodyPr wrap="square" rtlCol="0">
            <a:spAutoFit/>
          </a:bodyPr>
          <a:lstStyle/>
          <a:p>
            <a:r>
              <a:rPr lang="en-US" sz="2000" dirty="0"/>
              <a:t>Inspect the field and goals, and conduct pregame discussion with partner</a:t>
            </a:r>
          </a:p>
        </p:txBody>
      </p:sp>
      <p:sp>
        <p:nvSpPr>
          <p:cNvPr id="23" name="TextBox 22">
            <a:extLst>
              <a:ext uri="{FF2B5EF4-FFF2-40B4-BE49-F238E27FC236}">
                <a16:creationId xmlns:a16="http://schemas.microsoft.com/office/drawing/2014/main" id="{E7919BE0-496A-7942-B532-7C93D68CDF39}"/>
              </a:ext>
            </a:extLst>
          </p:cNvPr>
          <p:cNvSpPr txBox="1"/>
          <p:nvPr/>
        </p:nvSpPr>
        <p:spPr>
          <a:xfrm>
            <a:off x="7223354" y="2782154"/>
            <a:ext cx="1795861" cy="1938992"/>
          </a:xfrm>
          <a:prstGeom prst="rect">
            <a:avLst/>
          </a:prstGeom>
          <a:noFill/>
        </p:spPr>
        <p:txBody>
          <a:bodyPr wrap="square" rtlCol="0">
            <a:spAutoFit/>
          </a:bodyPr>
          <a:lstStyle/>
          <a:p>
            <a:r>
              <a:rPr lang="en-US" sz="2000" dirty="0"/>
              <a:t>Confirm that the Scorer and Timer understand their job responsibilities</a:t>
            </a:r>
          </a:p>
        </p:txBody>
      </p:sp>
      <p:sp>
        <p:nvSpPr>
          <p:cNvPr id="24" name="TextBox 23">
            <a:extLst>
              <a:ext uri="{FF2B5EF4-FFF2-40B4-BE49-F238E27FC236}">
                <a16:creationId xmlns:a16="http://schemas.microsoft.com/office/drawing/2014/main" id="{BAE7E31C-0984-374E-ADEE-A9CA4DD73622}"/>
              </a:ext>
            </a:extLst>
          </p:cNvPr>
          <p:cNvSpPr txBox="1"/>
          <p:nvPr/>
        </p:nvSpPr>
        <p:spPr>
          <a:xfrm>
            <a:off x="9507739" y="2767280"/>
            <a:ext cx="1644361" cy="1323439"/>
          </a:xfrm>
          <a:prstGeom prst="rect">
            <a:avLst/>
          </a:prstGeom>
          <a:noFill/>
        </p:spPr>
        <p:txBody>
          <a:bodyPr wrap="square" rtlCol="0">
            <a:spAutoFit/>
          </a:bodyPr>
          <a:lstStyle/>
          <a:p>
            <a:r>
              <a:rPr lang="en-US" sz="2000" dirty="0"/>
              <a:t>Conduct Captains’ and Coaches’ meeting</a:t>
            </a:r>
          </a:p>
        </p:txBody>
      </p:sp>
      <p:sp>
        <p:nvSpPr>
          <p:cNvPr id="25" name="TextBox 24">
            <a:extLst>
              <a:ext uri="{FF2B5EF4-FFF2-40B4-BE49-F238E27FC236}">
                <a16:creationId xmlns:a16="http://schemas.microsoft.com/office/drawing/2014/main" id="{3C588E01-3175-834B-8F77-0E5D955034DC}"/>
              </a:ext>
            </a:extLst>
          </p:cNvPr>
          <p:cNvSpPr txBox="1"/>
          <p:nvPr/>
        </p:nvSpPr>
        <p:spPr>
          <a:xfrm>
            <a:off x="9507738" y="5060988"/>
            <a:ext cx="1644362" cy="1477328"/>
          </a:xfrm>
          <a:prstGeom prst="rect">
            <a:avLst/>
          </a:prstGeom>
          <a:noFill/>
        </p:spPr>
        <p:txBody>
          <a:bodyPr wrap="square" rtlCol="0">
            <a:spAutoFit/>
          </a:bodyPr>
          <a:lstStyle/>
          <a:p>
            <a:r>
              <a:rPr lang="en-US" dirty="0"/>
              <a:t>Perform equipment, uniform, and stick checks for each team</a:t>
            </a:r>
          </a:p>
        </p:txBody>
      </p:sp>
      <p:pic>
        <p:nvPicPr>
          <p:cNvPr id="26" name="Content Placeholder 4">
            <a:extLst>
              <a:ext uri="{FF2B5EF4-FFF2-40B4-BE49-F238E27FC236}">
                <a16:creationId xmlns:a16="http://schemas.microsoft.com/office/drawing/2014/main" id="{ADE3D16C-5940-6E44-A8F1-0C6BABAE312F}"/>
              </a:ext>
            </a:extLst>
          </p:cNvPr>
          <p:cNvPicPr>
            <a:picLocks noChangeAspect="1"/>
          </p:cNvPicPr>
          <p:nvPr/>
        </p:nvPicPr>
        <p:blipFill rotWithShape="1">
          <a:blip r:embed="rId13" cstate="email">
            <a:extLst>
              <a:ext uri="{28A0092B-C50C-407E-A947-70E740481C1C}">
                <a14:useLocalDpi xmlns:a14="http://schemas.microsoft.com/office/drawing/2010/main" val="0"/>
              </a:ext>
            </a:extLst>
          </a:blip>
          <a:srcRect r="7174"/>
          <a:stretch/>
        </p:blipFill>
        <p:spPr>
          <a:xfrm>
            <a:off x="615370" y="1531555"/>
            <a:ext cx="2776493" cy="4764625"/>
          </a:xfrm>
          <a:prstGeom prst="rect">
            <a:avLst/>
          </a:prstGeom>
        </p:spPr>
      </p:pic>
      <p:pic>
        <p:nvPicPr>
          <p:cNvPr id="28" name="Graphic 27" descr="Stopwatch with solid fill">
            <a:extLst>
              <a:ext uri="{FF2B5EF4-FFF2-40B4-BE49-F238E27FC236}">
                <a16:creationId xmlns:a16="http://schemas.microsoft.com/office/drawing/2014/main" id="{75ACCBE2-90C7-8B48-801C-B9D1F996444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38128" y="1893720"/>
            <a:ext cx="670034" cy="670034"/>
          </a:xfrm>
          <a:prstGeom prst="rect">
            <a:avLst/>
          </a:prstGeom>
        </p:spPr>
      </p:pic>
    </p:spTree>
    <p:extLst>
      <p:ext uri="{BB962C8B-B14F-4D97-AF65-F5344CB8AC3E}">
        <p14:creationId xmlns:p14="http://schemas.microsoft.com/office/powerpoint/2010/main" val="416303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220310" y="456426"/>
            <a:ext cx="7205250" cy="938719"/>
          </a:xfrm>
          <a:prstGeom prst="rect">
            <a:avLst/>
          </a:prstGeom>
          <a:solidFill>
            <a:schemeClr val="bg1">
              <a:lumMod val="95000"/>
            </a:schemeClr>
          </a:solidFill>
        </p:spPr>
        <p:txBody>
          <a:bodyPr wrap="square" rtlCol="0">
            <a:spAutoFit/>
          </a:bodyPr>
          <a:lstStyle/>
          <a:p>
            <a:r>
              <a:rPr lang="en-US" sz="5500" b="1" spc="300" dirty="0">
                <a:solidFill>
                  <a:srgbClr val="00205B"/>
                </a:solidFill>
                <a:latin typeface="Alt Gothic Comp ATF" panose="020B0608040502040204" pitchFamily="34" charset="77"/>
              </a:rPr>
              <a:t>Review: Equipment and Personnel </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23</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10423630" y="4831967"/>
            <a:ext cx="2848708" cy="200055"/>
          </a:xfrm>
          <a:prstGeom prst="rect">
            <a:avLst/>
          </a:prstGeom>
          <a:noFill/>
        </p:spPr>
        <p:txBody>
          <a:bodyPr wrap="square" rtlCol="0">
            <a:spAutoFit/>
          </a:bodyPr>
          <a:lstStyle/>
          <a:p>
            <a:r>
              <a:rPr lang="en-US" sz="700" spc="300" baseline="0" dirty="0">
                <a:solidFill>
                  <a:srgbClr val="C8102E"/>
                </a:solidFill>
                <a:latin typeface="Obvia Wide" panose="02000503040000020004" pitchFamily="2" charset="77"/>
              </a:rPr>
              <a:t>PRESENTATION TITLE HERE</a:t>
            </a:r>
          </a:p>
        </p:txBody>
      </p:sp>
      <p:sp>
        <p:nvSpPr>
          <p:cNvPr id="9" name="TextBox 8"/>
          <p:cNvSpPr txBox="1"/>
          <p:nvPr/>
        </p:nvSpPr>
        <p:spPr>
          <a:xfrm>
            <a:off x="1758462" y="1605564"/>
            <a:ext cx="8173814" cy="461665"/>
          </a:xfrm>
          <a:prstGeom prst="rect">
            <a:avLst/>
          </a:prstGeom>
          <a:noFill/>
        </p:spPr>
        <p:txBody>
          <a:bodyPr wrap="square" rtlCol="0">
            <a:spAutoFit/>
          </a:bodyPr>
          <a:lstStyle/>
          <a:p>
            <a:r>
              <a:rPr lang="en-US" sz="2400" dirty="0"/>
              <a:t>1. A flat bottomed goal cage is legal and needs no padding 	(T/F)</a:t>
            </a:r>
          </a:p>
        </p:txBody>
      </p:sp>
      <p:sp>
        <p:nvSpPr>
          <p:cNvPr id="10" name="TextBox 9"/>
          <p:cNvSpPr txBox="1"/>
          <p:nvPr/>
        </p:nvSpPr>
        <p:spPr>
          <a:xfrm>
            <a:off x="1758462" y="2207804"/>
            <a:ext cx="6802288" cy="461665"/>
          </a:xfrm>
          <a:prstGeom prst="rect">
            <a:avLst/>
          </a:prstGeom>
          <a:noFill/>
        </p:spPr>
        <p:txBody>
          <a:bodyPr wrap="square" rtlCol="0">
            <a:spAutoFit/>
          </a:bodyPr>
          <a:lstStyle/>
          <a:p>
            <a:r>
              <a:rPr lang="en-US" sz="2400" dirty="0"/>
              <a:t>2. The ball may be orange (T/F)</a:t>
            </a:r>
          </a:p>
        </p:txBody>
      </p:sp>
      <p:sp>
        <p:nvSpPr>
          <p:cNvPr id="11" name="TextBox 10"/>
          <p:cNvSpPr txBox="1"/>
          <p:nvPr/>
        </p:nvSpPr>
        <p:spPr>
          <a:xfrm>
            <a:off x="1758462" y="2810044"/>
            <a:ext cx="10433538" cy="461665"/>
          </a:xfrm>
          <a:prstGeom prst="rect">
            <a:avLst/>
          </a:prstGeom>
          <a:noFill/>
        </p:spPr>
        <p:txBody>
          <a:bodyPr wrap="square" rtlCol="0">
            <a:spAutoFit/>
          </a:bodyPr>
          <a:lstStyle/>
          <a:p>
            <a:r>
              <a:rPr lang="en-US" sz="2400" dirty="0"/>
              <a:t>3. The winner of the coin toss may choose an end of the field to defend first (T/F)</a:t>
            </a:r>
          </a:p>
        </p:txBody>
      </p:sp>
      <p:sp>
        <p:nvSpPr>
          <p:cNvPr id="12" name="TextBox 11"/>
          <p:cNvSpPr txBox="1"/>
          <p:nvPr/>
        </p:nvSpPr>
        <p:spPr>
          <a:xfrm>
            <a:off x="1758462" y="3412284"/>
            <a:ext cx="6726088" cy="461665"/>
          </a:xfrm>
          <a:prstGeom prst="rect">
            <a:avLst/>
          </a:prstGeom>
          <a:noFill/>
        </p:spPr>
        <p:txBody>
          <a:bodyPr wrap="square" rtlCol="0">
            <a:spAutoFit/>
          </a:bodyPr>
          <a:lstStyle/>
          <a:p>
            <a:r>
              <a:rPr lang="en-US" sz="2400" dirty="0"/>
              <a:t>4.  A player’s stick may have a mesh pocket (T/F) </a:t>
            </a:r>
          </a:p>
        </p:txBody>
      </p:sp>
      <p:sp>
        <p:nvSpPr>
          <p:cNvPr id="3" name="TextBox 2">
            <a:extLst>
              <a:ext uri="{FF2B5EF4-FFF2-40B4-BE49-F238E27FC236}">
                <a16:creationId xmlns:a16="http://schemas.microsoft.com/office/drawing/2014/main" id="{B69C136B-23A0-55EA-7DC4-A9B9FEC686BD}"/>
              </a:ext>
            </a:extLst>
          </p:cNvPr>
          <p:cNvSpPr txBox="1"/>
          <p:nvPr/>
        </p:nvSpPr>
        <p:spPr>
          <a:xfrm>
            <a:off x="1758462" y="4014524"/>
            <a:ext cx="8103604" cy="461665"/>
          </a:xfrm>
          <a:prstGeom prst="rect">
            <a:avLst/>
          </a:prstGeom>
          <a:noFill/>
        </p:spPr>
        <p:txBody>
          <a:bodyPr wrap="square" rtlCol="0">
            <a:spAutoFit/>
          </a:bodyPr>
          <a:lstStyle/>
          <a:p>
            <a:r>
              <a:rPr lang="en-US" sz="2400" dirty="0"/>
              <a:t>5.  A player may wear eye black that covers their eyelids (T/F) </a:t>
            </a:r>
          </a:p>
        </p:txBody>
      </p:sp>
      <p:sp>
        <p:nvSpPr>
          <p:cNvPr id="4" name="TextBox 3">
            <a:extLst>
              <a:ext uri="{FF2B5EF4-FFF2-40B4-BE49-F238E27FC236}">
                <a16:creationId xmlns:a16="http://schemas.microsoft.com/office/drawing/2014/main" id="{273685AE-B180-57FC-66FC-343731A1E3FA}"/>
              </a:ext>
            </a:extLst>
          </p:cNvPr>
          <p:cNvSpPr txBox="1"/>
          <p:nvPr/>
        </p:nvSpPr>
        <p:spPr>
          <a:xfrm>
            <a:off x="1758462" y="4616764"/>
            <a:ext cx="6248400" cy="461665"/>
          </a:xfrm>
          <a:prstGeom prst="rect">
            <a:avLst/>
          </a:prstGeom>
          <a:noFill/>
        </p:spPr>
        <p:txBody>
          <a:bodyPr wrap="square" rtlCol="0">
            <a:spAutoFit/>
          </a:bodyPr>
          <a:lstStyle/>
          <a:p>
            <a:r>
              <a:rPr lang="en-US" sz="2400" dirty="0"/>
              <a:t>6.  Goalies must wear shin guards (T/F) </a:t>
            </a:r>
          </a:p>
        </p:txBody>
      </p:sp>
    </p:spTree>
    <p:extLst>
      <p:ext uri="{BB962C8B-B14F-4D97-AF65-F5344CB8AC3E}">
        <p14:creationId xmlns:p14="http://schemas.microsoft.com/office/powerpoint/2010/main" val="286602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480179" y="1678675"/>
            <a:ext cx="5868537" cy="1200329"/>
          </a:xfrm>
          <a:prstGeom prst="rect">
            <a:avLst/>
          </a:prstGeom>
          <a:noFill/>
        </p:spPr>
        <p:txBody>
          <a:bodyPr wrap="square" rtlCol="0">
            <a:spAutoFit/>
          </a:bodyPr>
          <a:lstStyle/>
          <a:p>
            <a:r>
              <a:rPr lang="en-US" sz="7200" dirty="0">
                <a:solidFill>
                  <a:schemeClr val="bg1"/>
                </a:solidFill>
              </a:rPr>
              <a:t>QUESTIONS?</a:t>
            </a:r>
          </a:p>
        </p:txBody>
      </p:sp>
    </p:spTree>
    <p:extLst>
      <p:ext uri="{BB962C8B-B14F-4D97-AF65-F5344CB8AC3E}">
        <p14:creationId xmlns:p14="http://schemas.microsoft.com/office/powerpoint/2010/main" val="1043299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A6981051-7386-A449-BC23-33D36F30970C}"/>
              </a:ext>
            </a:extLst>
          </p:cNvPr>
          <p:cNvPicPr>
            <a:picLocks noChangeAspect="1"/>
          </p:cNvPicPr>
          <p:nvPr/>
        </p:nvPicPr>
        <p:blipFill>
          <a:blip r:embed="rId3"/>
          <a:stretch>
            <a:fillRect/>
          </a:stretch>
        </p:blipFill>
        <p:spPr>
          <a:xfrm rot="5400000" flipV="1">
            <a:off x="3231910" y="-941492"/>
            <a:ext cx="5515098" cy="9052560"/>
          </a:xfrm>
          <a:prstGeom prst="rect">
            <a:avLst/>
          </a:prstGeom>
        </p:spPr>
      </p:pic>
      <p:sp>
        <p:nvSpPr>
          <p:cNvPr id="16" name="TextBox 15">
            <a:extLst>
              <a:ext uri="{FF2B5EF4-FFF2-40B4-BE49-F238E27FC236}">
                <a16:creationId xmlns:a16="http://schemas.microsoft.com/office/drawing/2014/main" id="{DD0B3631-55B3-6A4E-8911-EF08F9ABE2B1}"/>
              </a:ext>
            </a:extLst>
          </p:cNvPr>
          <p:cNvSpPr txBox="1"/>
          <p:nvPr/>
        </p:nvSpPr>
        <p:spPr>
          <a:xfrm rot="16200000">
            <a:off x="9787872" y="4196209"/>
            <a:ext cx="4120225"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endParaRPr lang="en-US" sz="700" spc="300" baseline="0" dirty="0">
              <a:solidFill>
                <a:srgbClr val="C8102E"/>
              </a:solidFill>
              <a:latin typeface="Obvia Wide" panose="02000503040000020004" pitchFamily="2" charset="77"/>
            </a:endParaRPr>
          </a:p>
        </p:txBody>
      </p:sp>
      <p:sp>
        <p:nvSpPr>
          <p:cNvPr id="17" name="Slide Number Placeholder 2">
            <a:extLst>
              <a:ext uri="{FF2B5EF4-FFF2-40B4-BE49-F238E27FC236}">
                <a16:creationId xmlns:a16="http://schemas.microsoft.com/office/drawing/2014/main" id="{25980F61-3B9C-FA49-A29D-E9F37B1FB75D}"/>
              </a:ext>
            </a:extLst>
          </p:cNvPr>
          <p:cNvSpPr txBox="1">
            <a:spLocks/>
          </p:cNvSpPr>
          <p:nvPr/>
        </p:nvSpPr>
        <p:spPr>
          <a:xfrm>
            <a:off x="9250681" y="6342337"/>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Alt Gothic Comp ATF Blk" panose="020B0508040502040204" pitchFamily="34" charset="77"/>
              </a:rPr>
              <a:t>4</a:t>
            </a:r>
          </a:p>
        </p:txBody>
      </p:sp>
      <p:grpSp>
        <p:nvGrpSpPr>
          <p:cNvPr id="18" name="Group 17">
            <a:extLst>
              <a:ext uri="{FF2B5EF4-FFF2-40B4-BE49-F238E27FC236}">
                <a16:creationId xmlns:a16="http://schemas.microsoft.com/office/drawing/2014/main" id="{8193F285-35D4-8447-A560-4046BA42CFA0}"/>
              </a:ext>
            </a:extLst>
          </p:cNvPr>
          <p:cNvGrpSpPr/>
          <p:nvPr/>
        </p:nvGrpSpPr>
        <p:grpSpPr>
          <a:xfrm>
            <a:off x="4161906" y="1088571"/>
            <a:ext cx="400110" cy="5253766"/>
            <a:chOff x="3276600" y="666750"/>
            <a:chExt cx="400110" cy="3810000"/>
          </a:xfrm>
        </p:grpSpPr>
        <p:sp>
          <p:nvSpPr>
            <p:cNvPr id="19" name="Up-Down Arrow 18">
              <a:extLst>
                <a:ext uri="{FF2B5EF4-FFF2-40B4-BE49-F238E27FC236}">
                  <a16:creationId xmlns:a16="http://schemas.microsoft.com/office/drawing/2014/main" id="{1B341008-6FFE-6849-B530-F704A9760261}"/>
                </a:ext>
              </a:extLst>
            </p:cNvPr>
            <p:cNvSpPr/>
            <p:nvPr/>
          </p:nvSpPr>
          <p:spPr>
            <a:xfrm>
              <a:off x="3276600" y="666750"/>
              <a:ext cx="381000" cy="3810000"/>
            </a:xfrm>
            <a:prstGeom prst="up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BBCBC51-527F-CF43-8931-57CCF6AB5815}"/>
                </a:ext>
              </a:extLst>
            </p:cNvPr>
            <p:cNvSpPr txBox="1"/>
            <p:nvPr/>
          </p:nvSpPr>
          <p:spPr>
            <a:xfrm>
              <a:off x="3276600" y="1963398"/>
              <a:ext cx="400110" cy="1219200"/>
            </a:xfrm>
            <a:prstGeom prst="rect">
              <a:avLst/>
            </a:prstGeom>
            <a:noFill/>
          </p:spPr>
          <p:txBody>
            <a:bodyPr vert="vert" wrap="square" rtlCol="0">
              <a:spAutoFit/>
            </a:bodyPr>
            <a:lstStyle/>
            <a:p>
              <a:r>
                <a:rPr lang="en-US" sz="1400"/>
                <a:t>Restraining line</a:t>
              </a:r>
            </a:p>
          </p:txBody>
        </p:sp>
      </p:grpSp>
      <p:grpSp>
        <p:nvGrpSpPr>
          <p:cNvPr id="21" name="Group 20">
            <a:extLst>
              <a:ext uri="{FF2B5EF4-FFF2-40B4-BE49-F238E27FC236}">
                <a16:creationId xmlns:a16="http://schemas.microsoft.com/office/drawing/2014/main" id="{5073D902-C7EE-4E45-9D0A-EE0E06A433A8}"/>
              </a:ext>
            </a:extLst>
          </p:cNvPr>
          <p:cNvGrpSpPr/>
          <p:nvPr/>
        </p:nvGrpSpPr>
        <p:grpSpPr>
          <a:xfrm>
            <a:off x="7485961" y="1088571"/>
            <a:ext cx="400110" cy="5253766"/>
            <a:chOff x="3276600" y="666750"/>
            <a:chExt cx="400110" cy="3810000"/>
          </a:xfrm>
        </p:grpSpPr>
        <p:sp>
          <p:nvSpPr>
            <p:cNvPr id="22" name="Up-Down Arrow 21">
              <a:extLst>
                <a:ext uri="{FF2B5EF4-FFF2-40B4-BE49-F238E27FC236}">
                  <a16:creationId xmlns:a16="http://schemas.microsoft.com/office/drawing/2014/main" id="{DCECB887-1C1A-764A-AA5B-63DA66F69828}"/>
                </a:ext>
              </a:extLst>
            </p:cNvPr>
            <p:cNvSpPr/>
            <p:nvPr/>
          </p:nvSpPr>
          <p:spPr>
            <a:xfrm>
              <a:off x="3276600" y="666750"/>
              <a:ext cx="381000" cy="3810000"/>
            </a:xfrm>
            <a:prstGeom prst="up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D6613AA-BD3E-FB4E-9463-0505C17F78D6}"/>
                </a:ext>
              </a:extLst>
            </p:cNvPr>
            <p:cNvSpPr txBox="1"/>
            <p:nvPr/>
          </p:nvSpPr>
          <p:spPr>
            <a:xfrm>
              <a:off x="3276600" y="1963398"/>
              <a:ext cx="400110" cy="1219200"/>
            </a:xfrm>
            <a:prstGeom prst="rect">
              <a:avLst/>
            </a:prstGeom>
            <a:noFill/>
          </p:spPr>
          <p:txBody>
            <a:bodyPr vert="vert" wrap="square" rtlCol="0">
              <a:spAutoFit/>
            </a:bodyPr>
            <a:lstStyle/>
            <a:p>
              <a:r>
                <a:rPr lang="en-US" sz="1400"/>
                <a:t>Restraining line</a:t>
              </a:r>
            </a:p>
          </p:txBody>
        </p:sp>
      </p:grpSp>
      <p:grpSp>
        <p:nvGrpSpPr>
          <p:cNvPr id="24" name="Group 23">
            <a:extLst>
              <a:ext uri="{FF2B5EF4-FFF2-40B4-BE49-F238E27FC236}">
                <a16:creationId xmlns:a16="http://schemas.microsoft.com/office/drawing/2014/main" id="{771AFFD3-5D79-044B-B471-E47CCD6D9359}"/>
              </a:ext>
            </a:extLst>
          </p:cNvPr>
          <p:cNvGrpSpPr/>
          <p:nvPr/>
        </p:nvGrpSpPr>
        <p:grpSpPr>
          <a:xfrm rot="16200000">
            <a:off x="8993270" y="95940"/>
            <a:ext cx="400110" cy="3070991"/>
            <a:chOff x="3267046" y="666750"/>
            <a:chExt cx="400110" cy="4053099"/>
          </a:xfrm>
        </p:grpSpPr>
        <p:sp>
          <p:nvSpPr>
            <p:cNvPr id="25" name="Up-Down Arrow 24">
              <a:extLst>
                <a:ext uri="{FF2B5EF4-FFF2-40B4-BE49-F238E27FC236}">
                  <a16:creationId xmlns:a16="http://schemas.microsoft.com/office/drawing/2014/main" id="{F2DDEC3E-81D2-C741-B8AE-2DB24B907197}"/>
                </a:ext>
              </a:extLst>
            </p:cNvPr>
            <p:cNvSpPr/>
            <p:nvPr/>
          </p:nvSpPr>
          <p:spPr>
            <a:xfrm>
              <a:off x="3276600" y="666750"/>
              <a:ext cx="381000" cy="3810000"/>
            </a:xfrm>
            <a:prstGeom prst="up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0CA942A-146F-844A-AFA9-EC316178F096}"/>
                </a:ext>
              </a:extLst>
            </p:cNvPr>
            <p:cNvSpPr txBox="1"/>
            <p:nvPr/>
          </p:nvSpPr>
          <p:spPr>
            <a:xfrm>
              <a:off x="3267046" y="1226465"/>
              <a:ext cx="400110" cy="3493384"/>
            </a:xfrm>
            <a:prstGeom prst="rect">
              <a:avLst/>
            </a:prstGeom>
            <a:noFill/>
          </p:spPr>
          <p:txBody>
            <a:bodyPr vert="vert" wrap="square" rtlCol="0">
              <a:spAutoFit/>
            </a:bodyPr>
            <a:lstStyle/>
            <a:p>
              <a:r>
                <a:rPr lang="en-US" sz="1400"/>
                <a:t>Must be 30 yds</a:t>
              </a:r>
            </a:p>
          </p:txBody>
        </p:sp>
      </p:grpSp>
    </p:spTree>
    <p:extLst>
      <p:ext uri="{BB962C8B-B14F-4D97-AF65-F5344CB8AC3E}">
        <p14:creationId xmlns:p14="http://schemas.microsoft.com/office/powerpoint/2010/main" val="172531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ppt_x"/>
                                          </p:val>
                                        </p:tav>
                                        <p:tav tm="100000">
                                          <p:val>
                                            <p:strVal val="#ppt_x"/>
                                          </p:val>
                                        </p:tav>
                                      </p:tavLst>
                                    </p:anim>
                                    <p:anim calcmode="lin" valueType="num">
                                      <p:cBhvr additive="base">
                                        <p:cTn id="8" dur="2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2000" fill="hold"/>
                                        <p:tgtEl>
                                          <p:spTgt spid="21"/>
                                        </p:tgtEl>
                                        <p:attrNameLst>
                                          <p:attrName>ppt_x</p:attrName>
                                        </p:attrNameLst>
                                      </p:cBhvr>
                                      <p:tavLst>
                                        <p:tav tm="0">
                                          <p:val>
                                            <p:strVal val="#ppt_x"/>
                                          </p:val>
                                        </p:tav>
                                        <p:tav tm="100000">
                                          <p:val>
                                            <p:strVal val="#ppt_x"/>
                                          </p:val>
                                        </p:tav>
                                      </p:tavLst>
                                    </p:anim>
                                    <p:anim calcmode="lin" valueType="num">
                                      <p:cBhvr additive="base">
                                        <p:cTn id="12" dur="2000" fill="hold"/>
                                        <p:tgtEl>
                                          <p:spTgt spid="21"/>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271106" y="251759"/>
            <a:ext cx="7039441"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Rule 1:The Field and Markings</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4</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467832" y="3876169"/>
            <a:ext cx="4760305"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30" name="Rectangle 29">
            <a:extLst>
              <a:ext uri="{FF2B5EF4-FFF2-40B4-BE49-F238E27FC236}">
                <a16:creationId xmlns:a16="http://schemas.microsoft.com/office/drawing/2014/main" id="{9D37427A-2482-B147-ADD0-40431C1DC2B4}"/>
              </a:ext>
            </a:extLst>
          </p:cNvPr>
          <p:cNvSpPr/>
          <p:nvPr/>
        </p:nvSpPr>
        <p:spPr>
          <a:xfrm>
            <a:off x="819339" y="1413481"/>
            <a:ext cx="10553321" cy="5113707"/>
          </a:xfrm>
          <a:prstGeom prst="rect">
            <a:avLst/>
          </a:prstGeom>
          <a:solidFill>
            <a:srgbClr val="00B05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4A4ADF7E-2A09-A842-8AB8-FB074593255D}"/>
              </a:ext>
            </a:extLst>
          </p:cNvPr>
          <p:cNvCxnSpPr>
            <a:cxnSpLocks/>
          </p:cNvCxnSpPr>
          <p:nvPr/>
        </p:nvCxnSpPr>
        <p:spPr>
          <a:xfrm>
            <a:off x="819339" y="3903497"/>
            <a:ext cx="1055332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DC8A1EF-F5E0-2840-896A-82CDFDC821B5}"/>
              </a:ext>
            </a:extLst>
          </p:cNvPr>
          <p:cNvCxnSpPr>
            <a:cxnSpLocks/>
          </p:cNvCxnSpPr>
          <p:nvPr/>
        </p:nvCxnSpPr>
        <p:spPr>
          <a:xfrm>
            <a:off x="819339" y="2701820"/>
            <a:ext cx="10553321"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34A2BB5-A2B2-A343-BB04-DAB53B7FFB87}"/>
              </a:ext>
            </a:extLst>
          </p:cNvPr>
          <p:cNvCxnSpPr>
            <a:cxnSpLocks/>
          </p:cNvCxnSpPr>
          <p:nvPr/>
        </p:nvCxnSpPr>
        <p:spPr>
          <a:xfrm flipV="1">
            <a:off x="4885758" y="3946223"/>
            <a:ext cx="0" cy="28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392B040-F8C9-B849-A45E-D68F5ABAA2C3}"/>
              </a:ext>
            </a:extLst>
          </p:cNvPr>
          <p:cNvCxnSpPr>
            <a:cxnSpLocks/>
          </p:cNvCxnSpPr>
          <p:nvPr/>
        </p:nvCxnSpPr>
        <p:spPr>
          <a:xfrm flipV="1">
            <a:off x="7306245" y="3946223"/>
            <a:ext cx="0" cy="28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7CEE863-3717-5241-9D3B-0CBAE009D7B2}"/>
              </a:ext>
            </a:extLst>
          </p:cNvPr>
          <p:cNvCxnSpPr>
            <a:cxnSpLocks/>
          </p:cNvCxnSpPr>
          <p:nvPr/>
        </p:nvCxnSpPr>
        <p:spPr>
          <a:xfrm flipV="1">
            <a:off x="4885758" y="3316724"/>
            <a:ext cx="0" cy="872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7B88C5-1E3D-0C42-A440-BE81BB3D6714}"/>
              </a:ext>
            </a:extLst>
          </p:cNvPr>
          <p:cNvCxnSpPr>
            <a:cxnSpLocks/>
          </p:cNvCxnSpPr>
          <p:nvPr/>
        </p:nvCxnSpPr>
        <p:spPr>
          <a:xfrm flipV="1">
            <a:off x="7306245" y="3316724"/>
            <a:ext cx="0" cy="872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37B7E6C-5FD4-144A-BBE0-C1715AAB4E5F}"/>
              </a:ext>
            </a:extLst>
          </p:cNvPr>
          <p:cNvSpPr txBox="1"/>
          <p:nvPr/>
        </p:nvSpPr>
        <p:spPr>
          <a:xfrm>
            <a:off x="5158433" y="2797001"/>
            <a:ext cx="1875132" cy="369332"/>
          </a:xfrm>
          <a:prstGeom prst="rect">
            <a:avLst/>
          </a:prstGeom>
          <a:noFill/>
        </p:spPr>
        <p:txBody>
          <a:bodyPr wrap="square" rtlCol="0">
            <a:spAutoFit/>
          </a:bodyPr>
          <a:lstStyle/>
          <a:p>
            <a:pPr algn="ctr"/>
            <a:r>
              <a:rPr lang="en-US" b="1" dirty="0">
                <a:solidFill>
                  <a:schemeClr val="bg1"/>
                </a:solidFill>
                <a:latin typeface="Times New Roman" panose="02020603050405020304" pitchFamily="18" charset="0"/>
                <a:cs typeface="Times New Roman" panose="02020603050405020304" pitchFamily="18" charset="0"/>
              </a:rPr>
              <a:t>Penalty Area</a:t>
            </a:r>
          </a:p>
        </p:txBody>
      </p:sp>
      <p:sp>
        <p:nvSpPr>
          <p:cNvPr id="40" name="Rectangle 39">
            <a:extLst>
              <a:ext uri="{FF2B5EF4-FFF2-40B4-BE49-F238E27FC236}">
                <a16:creationId xmlns:a16="http://schemas.microsoft.com/office/drawing/2014/main" id="{07F164D2-F395-894A-9CDB-89DFC7024213}"/>
              </a:ext>
            </a:extLst>
          </p:cNvPr>
          <p:cNvSpPr/>
          <p:nvPr/>
        </p:nvSpPr>
        <p:spPr>
          <a:xfrm>
            <a:off x="5466675" y="2350760"/>
            <a:ext cx="1343370" cy="323319"/>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Table</a:t>
            </a:r>
          </a:p>
        </p:txBody>
      </p:sp>
      <p:sp>
        <p:nvSpPr>
          <p:cNvPr id="41" name="TextBox 40">
            <a:extLst>
              <a:ext uri="{FF2B5EF4-FFF2-40B4-BE49-F238E27FC236}">
                <a16:creationId xmlns:a16="http://schemas.microsoft.com/office/drawing/2014/main" id="{0ADD3F23-D1D6-6041-95AB-D2402580A025}"/>
              </a:ext>
            </a:extLst>
          </p:cNvPr>
          <p:cNvSpPr txBox="1"/>
          <p:nvPr/>
        </p:nvSpPr>
        <p:spPr>
          <a:xfrm>
            <a:off x="7533704" y="3073557"/>
            <a:ext cx="636470" cy="503771"/>
          </a:xfrm>
          <a:prstGeom prst="rect">
            <a:avLst/>
          </a:prstGeom>
          <a:noFill/>
        </p:spPr>
        <p:txBody>
          <a:bodyPr wrap="square" rtlCol="0">
            <a:spAutoFit/>
          </a:bodyPr>
          <a:lstStyle/>
          <a:p>
            <a:r>
              <a:rPr lang="en-US" sz="1400">
                <a:solidFill>
                  <a:schemeClr val="bg1"/>
                </a:solidFill>
              </a:rPr>
              <a:t>4m</a:t>
            </a:r>
          </a:p>
        </p:txBody>
      </p:sp>
      <p:cxnSp>
        <p:nvCxnSpPr>
          <p:cNvPr id="42" name="Straight Arrow Connector 41">
            <a:extLst>
              <a:ext uri="{FF2B5EF4-FFF2-40B4-BE49-F238E27FC236}">
                <a16:creationId xmlns:a16="http://schemas.microsoft.com/office/drawing/2014/main" id="{D43D155F-C489-AC4E-8323-8485F846F4A0}"/>
              </a:ext>
            </a:extLst>
          </p:cNvPr>
          <p:cNvCxnSpPr>
            <a:cxnSpLocks/>
          </p:cNvCxnSpPr>
          <p:nvPr/>
        </p:nvCxnSpPr>
        <p:spPr>
          <a:xfrm>
            <a:off x="7604151" y="2747391"/>
            <a:ext cx="0" cy="1150835"/>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247AC887-349F-574F-88F5-DF0B82C81D11}"/>
              </a:ext>
            </a:extLst>
          </p:cNvPr>
          <p:cNvSpPr txBox="1"/>
          <p:nvPr/>
        </p:nvSpPr>
        <p:spPr>
          <a:xfrm>
            <a:off x="5712988" y="4198515"/>
            <a:ext cx="850744" cy="503771"/>
          </a:xfrm>
          <a:prstGeom prst="rect">
            <a:avLst/>
          </a:prstGeom>
          <a:noFill/>
        </p:spPr>
        <p:txBody>
          <a:bodyPr wrap="square" rtlCol="0">
            <a:spAutoFit/>
          </a:bodyPr>
          <a:lstStyle/>
          <a:p>
            <a:pPr algn="ctr"/>
            <a:r>
              <a:rPr lang="en-US" sz="1400">
                <a:solidFill>
                  <a:schemeClr val="bg1"/>
                </a:solidFill>
              </a:rPr>
              <a:t>10 yds</a:t>
            </a:r>
          </a:p>
        </p:txBody>
      </p:sp>
      <p:cxnSp>
        <p:nvCxnSpPr>
          <p:cNvPr id="44" name="Straight Arrow Connector 43">
            <a:extLst>
              <a:ext uri="{FF2B5EF4-FFF2-40B4-BE49-F238E27FC236}">
                <a16:creationId xmlns:a16="http://schemas.microsoft.com/office/drawing/2014/main" id="{6D31DA07-F18C-2042-9651-504CE0CA0C98}"/>
              </a:ext>
            </a:extLst>
          </p:cNvPr>
          <p:cNvCxnSpPr>
            <a:cxnSpLocks/>
          </p:cNvCxnSpPr>
          <p:nvPr/>
        </p:nvCxnSpPr>
        <p:spPr>
          <a:xfrm flipH="1">
            <a:off x="4885759" y="4198515"/>
            <a:ext cx="2420488" cy="0"/>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01A2F5D-87B2-254B-AD98-D44B580C7A06}"/>
              </a:ext>
            </a:extLst>
          </p:cNvPr>
          <p:cNvSpPr txBox="1"/>
          <p:nvPr/>
        </p:nvSpPr>
        <p:spPr>
          <a:xfrm>
            <a:off x="1808918" y="3421895"/>
            <a:ext cx="1730649" cy="604525"/>
          </a:xfrm>
          <a:prstGeom prst="rect">
            <a:avLst/>
          </a:prstGeom>
          <a:noFill/>
        </p:spPr>
        <p:txBody>
          <a:bodyPr wrap="square" rtlCol="0">
            <a:spAutoFit/>
          </a:bodyPr>
          <a:lstStyle/>
          <a:p>
            <a:r>
              <a:rPr lang="en-US" dirty="0"/>
              <a:t>Coach Area</a:t>
            </a:r>
          </a:p>
        </p:txBody>
      </p:sp>
      <p:sp>
        <p:nvSpPr>
          <p:cNvPr id="46" name="TextBox 45">
            <a:extLst>
              <a:ext uri="{FF2B5EF4-FFF2-40B4-BE49-F238E27FC236}">
                <a16:creationId xmlns:a16="http://schemas.microsoft.com/office/drawing/2014/main" id="{5F9FDF0E-8A3A-8041-9169-851C38C77DD3}"/>
              </a:ext>
            </a:extLst>
          </p:cNvPr>
          <p:cNvSpPr txBox="1"/>
          <p:nvPr/>
        </p:nvSpPr>
        <p:spPr>
          <a:xfrm>
            <a:off x="8946121" y="3466868"/>
            <a:ext cx="1730649" cy="604525"/>
          </a:xfrm>
          <a:prstGeom prst="rect">
            <a:avLst/>
          </a:prstGeom>
          <a:noFill/>
        </p:spPr>
        <p:txBody>
          <a:bodyPr wrap="square" rtlCol="0">
            <a:spAutoFit/>
          </a:bodyPr>
          <a:lstStyle/>
          <a:p>
            <a:r>
              <a:rPr lang="en-US" dirty="0"/>
              <a:t>Coach Area</a:t>
            </a:r>
          </a:p>
        </p:txBody>
      </p:sp>
      <p:cxnSp>
        <p:nvCxnSpPr>
          <p:cNvPr id="47" name="Straight Connector 46">
            <a:extLst>
              <a:ext uri="{FF2B5EF4-FFF2-40B4-BE49-F238E27FC236}">
                <a16:creationId xmlns:a16="http://schemas.microsoft.com/office/drawing/2014/main" id="{73ACFF19-816A-AC47-AEDA-BFCCF82DF445}"/>
              </a:ext>
            </a:extLst>
          </p:cNvPr>
          <p:cNvCxnSpPr/>
          <p:nvPr/>
        </p:nvCxnSpPr>
        <p:spPr>
          <a:xfrm>
            <a:off x="4792168" y="3316724"/>
            <a:ext cx="0" cy="5815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BA1C15C-AB11-F74C-9115-057771E3A668}"/>
              </a:ext>
            </a:extLst>
          </p:cNvPr>
          <p:cNvCxnSpPr/>
          <p:nvPr/>
        </p:nvCxnSpPr>
        <p:spPr>
          <a:xfrm>
            <a:off x="7390960" y="3286577"/>
            <a:ext cx="0" cy="5815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B436A44-05AE-4E49-B3A5-2DA9D9AF4289}"/>
              </a:ext>
            </a:extLst>
          </p:cNvPr>
          <p:cNvSpPr/>
          <p:nvPr/>
        </p:nvSpPr>
        <p:spPr>
          <a:xfrm>
            <a:off x="4856444" y="3134265"/>
            <a:ext cx="2434754" cy="7318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Team Substitution Area</a:t>
            </a:r>
          </a:p>
        </p:txBody>
      </p:sp>
      <p:cxnSp>
        <p:nvCxnSpPr>
          <p:cNvPr id="51" name="Straight Connector 50">
            <a:extLst>
              <a:ext uri="{FF2B5EF4-FFF2-40B4-BE49-F238E27FC236}">
                <a16:creationId xmlns:a16="http://schemas.microsoft.com/office/drawing/2014/main" id="{B1B5C847-4AA2-044D-8001-AFCDF29F09D3}"/>
              </a:ext>
            </a:extLst>
          </p:cNvPr>
          <p:cNvCxnSpPr>
            <a:cxnSpLocks/>
          </p:cNvCxnSpPr>
          <p:nvPr/>
        </p:nvCxnSpPr>
        <p:spPr>
          <a:xfrm>
            <a:off x="10638691" y="3946223"/>
            <a:ext cx="0" cy="254934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C7533CD-B87E-3D49-A892-0F444E8721E2}"/>
              </a:ext>
            </a:extLst>
          </p:cNvPr>
          <p:cNvCxnSpPr>
            <a:cxnSpLocks/>
          </p:cNvCxnSpPr>
          <p:nvPr/>
        </p:nvCxnSpPr>
        <p:spPr>
          <a:xfrm>
            <a:off x="1434820" y="3898225"/>
            <a:ext cx="0" cy="26289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EB97BF4-B5E9-D240-A7C1-F85351B49B92}"/>
              </a:ext>
            </a:extLst>
          </p:cNvPr>
          <p:cNvSpPr txBox="1"/>
          <p:nvPr/>
        </p:nvSpPr>
        <p:spPr>
          <a:xfrm rot="16200000">
            <a:off x="390154" y="5076305"/>
            <a:ext cx="2603271" cy="369332"/>
          </a:xfrm>
          <a:prstGeom prst="rect">
            <a:avLst/>
          </a:prstGeom>
          <a:noFill/>
        </p:spPr>
        <p:txBody>
          <a:bodyPr wrap="square" rtlCol="0">
            <a:spAutoFit/>
          </a:bodyPr>
          <a:lstStyle/>
          <a:p>
            <a:pPr algn="ctr"/>
            <a:r>
              <a:rPr lang="en-US" dirty="0"/>
              <a:t>Restraining Line</a:t>
            </a:r>
          </a:p>
        </p:txBody>
      </p:sp>
      <p:sp>
        <p:nvSpPr>
          <p:cNvPr id="53" name="TextBox 52">
            <a:extLst>
              <a:ext uri="{FF2B5EF4-FFF2-40B4-BE49-F238E27FC236}">
                <a16:creationId xmlns:a16="http://schemas.microsoft.com/office/drawing/2014/main" id="{C6B06FA6-7FCC-1044-8504-5A5740680832}"/>
              </a:ext>
            </a:extLst>
          </p:cNvPr>
          <p:cNvSpPr txBox="1"/>
          <p:nvPr/>
        </p:nvSpPr>
        <p:spPr>
          <a:xfrm rot="5400000">
            <a:off x="9108532" y="5003070"/>
            <a:ext cx="2603271" cy="369332"/>
          </a:xfrm>
          <a:prstGeom prst="rect">
            <a:avLst/>
          </a:prstGeom>
          <a:noFill/>
        </p:spPr>
        <p:txBody>
          <a:bodyPr wrap="square" rtlCol="0">
            <a:spAutoFit/>
          </a:bodyPr>
          <a:lstStyle/>
          <a:p>
            <a:pPr algn="ctr"/>
            <a:r>
              <a:rPr lang="en-US" dirty="0"/>
              <a:t>Restraining Line</a:t>
            </a:r>
          </a:p>
        </p:txBody>
      </p:sp>
      <p:sp>
        <p:nvSpPr>
          <p:cNvPr id="11" name="Rectangle 10">
            <a:extLst>
              <a:ext uri="{FF2B5EF4-FFF2-40B4-BE49-F238E27FC236}">
                <a16:creationId xmlns:a16="http://schemas.microsoft.com/office/drawing/2014/main" id="{9383E87E-5D17-3F42-BC29-ACC84D6BA99D}"/>
              </a:ext>
            </a:extLst>
          </p:cNvPr>
          <p:cNvSpPr/>
          <p:nvPr/>
        </p:nvSpPr>
        <p:spPr>
          <a:xfrm>
            <a:off x="7390960" y="2117063"/>
            <a:ext cx="3285810" cy="519049"/>
          </a:xfrm>
          <a:prstGeom prst="rect">
            <a:avLst/>
          </a:prstGeom>
          <a:solidFill>
            <a:srgbClr val="AB79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Team Bench</a:t>
            </a:r>
          </a:p>
        </p:txBody>
      </p:sp>
      <p:sp>
        <p:nvSpPr>
          <p:cNvPr id="54" name="Rectangle 53">
            <a:extLst>
              <a:ext uri="{FF2B5EF4-FFF2-40B4-BE49-F238E27FC236}">
                <a16:creationId xmlns:a16="http://schemas.microsoft.com/office/drawing/2014/main" id="{BFF11967-3162-BA42-BE30-1BE053957FC3}"/>
              </a:ext>
            </a:extLst>
          </p:cNvPr>
          <p:cNvSpPr/>
          <p:nvPr/>
        </p:nvSpPr>
        <p:spPr>
          <a:xfrm>
            <a:off x="1434819" y="2120040"/>
            <a:ext cx="3368511" cy="519049"/>
          </a:xfrm>
          <a:prstGeom prst="rect">
            <a:avLst/>
          </a:prstGeom>
          <a:solidFill>
            <a:srgbClr val="AB79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Team Bench</a:t>
            </a:r>
          </a:p>
        </p:txBody>
      </p:sp>
    </p:spTree>
    <p:extLst>
      <p:ext uri="{BB962C8B-B14F-4D97-AF65-F5344CB8AC3E}">
        <p14:creationId xmlns:p14="http://schemas.microsoft.com/office/powerpoint/2010/main" val="4000789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B9251-C93A-014F-9DEC-FF086AE524D5}"/>
              </a:ext>
            </a:extLst>
          </p:cNvPr>
          <p:cNvSpPr txBox="1"/>
          <p:nvPr/>
        </p:nvSpPr>
        <p:spPr>
          <a:xfrm>
            <a:off x="326070" y="148249"/>
            <a:ext cx="3201607"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Unified Field</a:t>
            </a:r>
          </a:p>
        </p:txBody>
      </p:sp>
      <p:sp>
        <p:nvSpPr>
          <p:cNvPr id="7" name="Slide Number Placeholder 2">
            <a:extLst>
              <a:ext uri="{FF2B5EF4-FFF2-40B4-BE49-F238E27FC236}">
                <a16:creationId xmlns:a16="http://schemas.microsoft.com/office/drawing/2014/main" id="{25980F61-3B9C-FA49-A29D-E9F37B1FB75D}"/>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5</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DD0B3631-55B3-6A4E-8911-EF08F9ABE2B1}"/>
              </a:ext>
            </a:extLst>
          </p:cNvPr>
          <p:cNvSpPr txBox="1"/>
          <p:nvPr/>
        </p:nvSpPr>
        <p:spPr>
          <a:xfrm rot="16200000">
            <a:off x="9787872" y="4196209"/>
            <a:ext cx="4120225"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endParaRPr lang="en-US" sz="700" spc="300" baseline="0" dirty="0">
              <a:solidFill>
                <a:srgbClr val="C8102E"/>
              </a:solidFill>
              <a:latin typeface="Obvia Wide" panose="02000503040000020004" pitchFamily="2" charset="77"/>
            </a:endParaRPr>
          </a:p>
        </p:txBody>
      </p:sp>
      <p:pic>
        <p:nvPicPr>
          <p:cNvPr id="6" name="Picture 5">
            <a:extLst>
              <a:ext uri="{FF2B5EF4-FFF2-40B4-BE49-F238E27FC236}">
                <a16:creationId xmlns:a16="http://schemas.microsoft.com/office/drawing/2014/main" id="{4A2E611A-23D0-B140-AEF5-C020D581946D}"/>
              </a:ext>
            </a:extLst>
          </p:cNvPr>
          <p:cNvPicPr>
            <a:picLocks noChangeAspect="1"/>
          </p:cNvPicPr>
          <p:nvPr/>
        </p:nvPicPr>
        <p:blipFill rotWithShape="1">
          <a:blip r:embed="rId3">
            <a:extLst>
              <a:ext uri="{28A0092B-C50C-407E-A947-70E740481C1C}">
                <a14:useLocalDpi xmlns:a14="http://schemas.microsoft.com/office/drawing/2010/main" val="0"/>
              </a:ext>
            </a:extLst>
          </a:blip>
          <a:srcRect l="5021" t="12699" r="4614" b="6090"/>
          <a:stretch/>
        </p:blipFill>
        <p:spPr>
          <a:xfrm>
            <a:off x="1993402" y="1011699"/>
            <a:ext cx="8205195" cy="5698052"/>
          </a:xfrm>
          <a:prstGeom prst="rect">
            <a:avLst/>
          </a:prstGeom>
        </p:spPr>
      </p:pic>
    </p:spTree>
    <p:extLst>
      <p:ext uri="{BB962C8B-B14F-4D97-AF65-F5344CB8AC3E}">
        <p14:creationId xmlns:p14="http://schemas.microsoft.com/office/powerpoint/2010/main" val="3339244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ogo on a black background&#10;&#10;Description automatically generated with medium confidence">
            <a:extLst>
              <a:ext uri="{FF2B5EF4-FFF2-40B4-BE49-F238E27FC236}">
                <a16:creationId xmlns:a16="http://schemas.microsoft.com/office/drawing/2014/main" id="{D4BABACD-62F5-2C42-B2D2-06ACFB610C43}"/>
              </a:ext>
            </a:extLst>
          </p:cNvPr>
          <p:cNvPicPr>
            <a:picLocks noChangeAspect="1"/>
          </p:cNvPicPr>
          <p:nvPr/>
        </p:nvPicPr>
        <p:blipFill>
          <a:blip r:embed="rId2"/>
          <a:stretch>
            <a:fillRect/>
          </a:stretch>
        </p:blipFill>
        <p:spPr>
          <a:xfrm>
            <a:off x="-2984464" y="-812629"/>
            <a:ext cx="17306297" cy="9501929"/>
          </a:xfrm>
          <a:prstGeom prst="rect">
            <a:avLst/>
          </a:prstGeom>
        </p:spPr>
      </p:pic>
      <p:sp>
        <p:nvSpPr>
          <p:cNvPr id="3" name="TextBox 2">
            <a:extLst>
              <a:ext uri="{FF2B5EF4-FFF2-40B4-BE49-F238E27FC236}">
                <a16:creationId xmlns:a16="http://schemas.microsoft.com/office/drawing/2014/main" id="{DD0B3631-55B3-6A4E-8911-EF08F9ABE2B1}"/>
              </a:ext>
            </a:extLst>
          </p:cNvPr>
          <p:cNvSpPr txBox="1"/>
          <p:nvPr/>
        </p:nvSpPr>
        <p:spPr>
          <a:xfrm rot="16200000">
            <a:off x="9787872" y="4196209"/>
            <a:ext cx="4120225"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endParaRPr lang="en-US" sz="700" spc="300" baseline="0" dirty="0">
              <a:solidFill>
                <a:srgbClr val="C8102E"/>
              </a:solidFill>
              <a:latin typeface="Obvia Wide" panose="02000503040000020004" pitchFamily="2" charset="77"/>
            </a:endParaRPr>
          </a:p>
        </p:txBody>
      </p:sp>
      <p:sp>
        <p:nvSpPr>
          <p:cNvPr id="4" name="TextBox 3">
            <a:extLst>
              <a:ext uri="{FF2B5EF4-FFF2-40B4-BE49-F238E27FC236}">
                <a16:creationId xmlns:a16="http://schemas.microsoft.com/office/drawing/2014/main" id="{4D813C82-32A0-734C-8436-CE7313EA7A94}"/>
              </a:ext>
            </a:extLst>
          </p:cNvPr>
          <p:cNvSpPr txBox="1"/>
          <p:nvPr/>
        </p:nvSpPr>
        <p:spPr>
          <a:xfrm>
            <a:off x="3226777" y="550984"/>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Critical Scoring Area</a:t>
            </a:r>
          </a:p>
        </p:txBody>
      </p:sp>
      <p:sp>
        <p:nvSpPr>
          <p:cNvPr id="5" name="Slide Number Placeholder 2">
            <a:extLst>
              <a:ext uri="{FF2B5EF4-FFF2-40B4-BE49-F238E27FC236}">
                <a16:creationId xmlns:a16="http://schemas.microsoft.com/office/drawing/2014/main" id="{25980F61-3B9C-FA49-A29D-E9F37B1FB75D}"/>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Alt Gothic Comp ATF Blk" panose="020B0508040502040204" pitchFamily="34" charset="77"/>
              </a:rPr>
              <a:t>9</a:t>
            </a:r>
          </a:p>
        </p:txBody>
      </p:sp>
      <p:sp>
        <p:nvSpPr>
          <p:cNvPr id="6" name="Right Arrow 5"/>
          <p:cNvSpPr/>
          <p:nvPr/>
        </p:nvSpPr>
        <p:spPr>
          <a:xfrm rot="2197411">
            <a:off x="2456641" y="1982772"/>
            <a:ext cx="1379175" cy="391116"/>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a:extLst>
              <a:ext uri="{FF2B5EF4-FFF2-40B4-BE49-F238E27FC236}">
                <a16:creationId xmlns:a16="http://schemas.microsoft.com/office/drawing/2014/main" id="{F1150EE9-D6BF-3845-B5AB-51B6B5179275}"/>
              </a:ext>
            </a:extLst>
          </p:cNvPr>
          <p:cNvSpPr txBox="1"/>
          <p:nvPr/>
        </p:nvSpPr>
        <p:spPr>
          <a:xfrm>
            <a:off x="1602898" y="1319021"/>
            <a:ext cx="1746450" cy="461665"/>
          </a:xfrm>
          <a:prstGeom prst="rect">
            <a:avLst/>
          </a:prstGeom>
          <a:noFill/>
        </p:spPr>
        <p:txBody>
          <a:bodyPr wrap="square" rtlCol="0">
            <a:spAutoFit/>
          </a:bodyPr>
          <a:lstStyle/>
          <a:p>
            <a:pPr algn="ctr"/>
            <a:r>
              <a:rPr lang="en-US" sz="2400" dirty="0"/>
              <a:t>12m Fan</a:t>
            </a:r>
          </a:p>
        </p:txBody>
      </p:sp>
      <p:cxnSp>
        <p:nvCxnSpPr>
          <p:cNvPr id="8" name="Straight Connector 7">
            <a:extLst>
              <a:ext uri="{FF2B5EF4-FFF2-40B4-BE49-F238E27FC236}">
                <a16:creationId xmlns:a16="http://schemas.microsoft.com/office/drawing/2014/main" id="{D8C42264-F408-CA41-A010-066D8782192B}"/>
              </a:ext>
            </a:extLst>
          </p:cNvPr>
          <p:cNvCxnSpPr/>
          <p:nvPr/>
        </p:nvCxnSpPr>
        <p:spPr>
          <a:xfrm>
            <a:off x="2693521" y="5212494"/>
            <a:ext cx="0" cy="137160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7A341F9-CF06-FF43-BBCC-C4E5A31BE49B}"/>
              </a:ext>
            </a:extLst>
          </p:cNvPr>
          <p:cNvCxnSpPr/>
          <p:nvPr/>
        </p:nvCxnSpPr>
        <p:spPr>
          <a:xfrm>
            <a:off x="9342120" y="5212494"/>
            <a:ext cx="0" cy="137160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2EF8927-2AE8-E04E-AB2C-4BC4B56FAF9D}"/>
              </a:ext>
            </a:extLst>
          </p:cNvPr>
          <p:cNvSpPr/>
          <p:nvPr/>
        </p:nvSpPr>
        <p:spPr>
          <a:xfrm>
            <a:off x="287685" y="3664193"/>
            <a:ext cx="2320231" cy="1569660"/>
          </a:xfrm>
          <a:prstGeom prst="rect">
            <a:avLst/>
          </a:prstGeom>
        </p:spPr>
        <p:txBody>
          <a:bodyPr wrap="square">
            <a:spAutoFit/>
          </a:bodyPr>
          <a:lstStyle/>
          <a:p>
            <a:r>
              <a:rPr lang="en-US" sz="2400" dirty="0"/>
              <a:t>This area is not marked on the field but is part of the CSA</a:t>
            </a:r>
          </a:p>
        </p:txBody>
      </p:sp>
      <p:sp>
        <p:nvSpPr>
          <p:cNvPr id="11" name="Right Arrow 10">
            <a:extLst>
              <a:ext uri="{FF2B5EF4-FFF2-40B4-BE49-F238E27FC236}">
                <a16:creationId xmlns:a16="http://schemas.microsoft.com/office/drawing/2014/main" id="{88D693EB-F050-4144-B53B-C2FDE16062FB}"/>
              </a:ext>
            </a:extLst>
          </p:cNvPr>
          <p:cNvSpPr/>
          <p:nvPr/>
        </p:nvSpPr>
        <p:spPr>
          <a:xfrm rot="2197411">
            <a:off x="1579714" y="5341930"/>
            <a:ext cx="1106359" cy="391116"/>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a:extLst>
              <a:ext uri="{FF2B5EF4-FFF2-40B4-BE49-F238E27FC236}">
                <a16:creationId xmlns:a16="http://schemas.microsoft.com/office/drawing/2014/main" id="{D23552C7-5E15-1748-8A26-DA9A5A558D2D}"/>
              </a:ext>
            </a:extLst>
          </p:cNvPr>
          <p:cNvSpPr txBox="1"/>
          <p:nvPr/>
        </p:nvSpPr>
        <p:spPr>
          <a:xfrm>
            <a:off x="6963123" y="2917074"/>
            <a:ext cx="1746450" cy="461665"/>
          </a:xfrm>
          <a:prstGeom prst="rect">
            <a:avLst/>
          </a:prstGeom>
          <a:noFill/>
        </p:spPr>
        <p:txBody>
          <a:bodyPr wrap="square" rtlCol="0">
            <a:spAutoFit/>
          </a:bodyPr>
          <a:lstStyle/>
          <a:p>
            <a:pPr algn="ctr"/>
            <a:r>
              <a:rPr lang="en-US" sz="2400" dirty="0"/>
              <a:t>8m Arc</a:t>
            </a:r>
          </a:p>
        </p:txBody>
      </p:sp>
      <p:sp>
        <p:nvSpPr>
          <p:cNvPr id="15" name="Right Arrow 14">
            <a:extLst>
              <a:ext uri="{FF2B5EF4-FFF2-40B4-BE49-F238E27FC236}">
                <a16:creationId xmlns:a16="http://schemas.microsoft.com/office/drawing/2014/main" id="{B474753B-52E4-E34C-8715-F8B474CA0F9B}"/>
              </a:ext>
            </a:extLst>
          </p:cNvPr>
          <p:cNvSpPr/>
          <p:nvPr/>
        </p:nvSpPr>
        <p:spPr>
          <a:xfrm rot="8282720">
            <a:off x="7469648" y="3372975"/>
            <a:ext cx="671224" cy="391116"/>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718955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ogo on a black background&#10;&#10;Description automatically generated with medium confidence">
            <a:extLst>
              <a:ext uri="{FF2B5EF4-FFF2-40B4-BE49-F238E27FC236}">
                <a16:creationId xmlns:a16="http://schemas.microsoft.com/office/drawing/2014/main" id="{D4BABACD-62F5-2C42-B2D2-06ACFB610C43}"/>
              </a:ext>
            </a:extLst>
          </p:cNvPr>
          <p:cNvPicPr>
            <a:picLocks noChangeAspect="1"/>
          </p:cNvPicPr>
          <p:nvPr/>
        </p:nvPicPr>
        <p:blipFill>
          <a:blip r:embed="rId3"/>
          <a:stretch>
            <a:fillRect/>
          </a:stretch>
        </p:blipFill>
        <p:spPr>
          <a:xfrm>
            <a:off x="-2984464" y="-876387"/>
            <a:ext cx="17306297" cy="9501929"/>
          </a:xfrm>
          <a:prstGeom prst="rect">
            <a:avLst/>
          </a:prstGeom>
        </p:spPr>
      </p:pic>
      <p:sp>
        <p:nvSpPr>
          <p:cNvPr id="3" name="TextBox 2">
            <a:extLst>
              <a:ext uri="{FF2B5EF4-FFF2-40B4-BE49-F238E27FC236}">
                <a16:creationId xmlns:a16="http://schemas.microsoft.com/office/drawing/2014/main" id="{DD0B3631-55B3-6A4E-8911-EF08F9ABE2B1}"/>
              </a:ext>
            </a:extLst>
          </p:cNvPr>
          <p:cNvSpPr txBox="1"/>
          <p:nvPr/>
        </p:nvSpPr>
        <p:spPr>
          <a:xfrm rot="16200000">
            <a:off x="9787872" y="4196209"/>
            <a:ext cx="4120225"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endParaRPr lang="en-US" sz="700" spc="300" baseline="0" dirty="0">
              <a:solidFill>
                <a:srgbClr val="C8102E"/>
              </a:solidFill>
              <a:latin typeface="Obvia Wide" panose="02000503040000020004" pitchFamily="2" charset="77"/>
            </a:endParaRPr>
          </a:p>
        </p:txBody>
      </p:sp>
      <p:sp>
        <p:nvSpPr>
          <p:cNvPr id="4" name="TextBox 3">
            <a:extLst>
              <a:ext uri="{FF2B5EF4-FFF2-40B4-BE49-F238E27FC236}">
                <a16:creationId xmlns:a16="http://schemas.microsoft.com/office/drawing/2014/main" id="{4D813C82-32A0-734C-8436-CE7313EA7A94}"/>
              </a:ext>
            </a:extLst>
          </p:cNvPr>
          <p:cNvSpPr txBox="1"/>
          <p:nvPr/>
        </p:nvSpPr>
        <p:spPr>
          <a:xfrm>
            <a:off x="4058881" y="81624"/>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Critical Scoring Area</a:t>
            </a:r>
          </a:p>
        </p:txBody>
      </p:sp>
      <p:sp>
        <p:nvSpPr>
          <p:cNvPr id="5" name="Slide Number Placeholder 2">
            <a:extLst>
              <a:ext uri="{FF2B5EF4-FFF2-40B4-BE49-F238E27FC236}">
                <a16:creationId xmlns:a16="http://schemas.microsoft.com/office/drawing/2014/main" id="{25980F61-3B9C-FA49-A29D-E9F37B1FB75D}"/>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Alt Gothic Comp ATF Blk" panose="020B0508040502040204" pitchFamily="34" charset="77"/>
              </a:rPr>
              <a:t>10</a:t>
            </a:r>
          </a:p>
        </p:txBody>
      </p:sp>
      <p:sp>
        <p:nvSpPr>
          <p:cNvPr id="13" name="TextBox 12"/>
          <p:cNvSpPr txBox="1"/>
          <p:nvPr/>
        </p:nvSpPr>
        <p:spPr>
          <a:xfrm>
            <a:off x="8609492" y="2714989"/>
            <a:ext cx="1715406" cy="369332"/>
          </a:xfrm>
          <a:prstGeom prst="rect">
            <a:avLst/>
          </a:prstGeom>
          <a:noFill/>
        </p:spPr>
        <p:txBody>
          <a:bodyPr wrap="none" rtlCol="0">
            <a:spAutoFit/>
          </a:bodyPr>
          <a:lstStyle/>
          <a:p>
            <a:r>
              <a:rPr lang="en-US">
                <a:solidFill>
                  <a:srgbClr val="FF0000"/>
                </a:solidFill>
              </a:rPr>
              <a:t>First Inside Hash</a:t>
            </a:r>
          </a:p>
        </p:txBody>
      </p:sp>
      <p:sp>
        <p:nvSpPr>
          <p:cNvPr id="14" name="TextBox 13"/>
          <p:cNvSpPr txBox="1"/>
          <p:nvPr/>
        </p:nvSpPr>
        <p:spPr>
          <a:xfrm>
            <a:off x="6807018" y="1397265"/>
            <a:ext cx="1998945" cy="369332"/>
          </a:xfrm>
          <a:prstGeom prst="rect">
            <a:avLst/>
          </a:prstGeom>
          <a:noFill/>
        </p:spPr>
        <p:txBody>
          <a:bodyPr wrap="none" rtlCol="0">
            <a:spAutoFit/>
          </a:bodyPr>
          <a:lstStyle/>
          <a:p>
            <a:r>
              <a:rPr lang="en-US">
                <a:solidFill>
                  <a:srgbClr val="FF0000"/>
                </a:solidFill>
              </a:rPr>
              <a:t>Second Inside Hash</a:t>
            </a:r>
          </a:p>
        </p:txBody>
      </p:sp>
      <p:sp>
        <p:nvSpPr>
          <p:cNvPr id="15" name="TextBox 14"/>
          <p:cNvSpPr txBox="1"/>
          <p:nvPr/>
        </p:nvSpPr>
        <p:spPr>
          <a:xfrm>
            <a:off x="5232029" y="1046754"/>
            <a:ext cx="1332609" cy="369332"/>
          </a:xfrm>
          <a:prstGeom prst="rect">
            <a:avLst/>
          </a:prstGeom>
          <a:noFill/>
        </p:spPr>
        <p:txBody>
          <a:bodyPr wrap="none" rtlCol="0">
            <a:spAutoFit/>
          </a:bodyPr>
          <a:lstStyle/>
          <a:p>
            <a:r>
              <a:rPr lang="en-US">
                <a:solidFill>
                  <a:srgbClr val="FF0000"/>
                </a:solidFill>
              </a:rPr>
              <a:t>Center Hash</a:t>
            </a:r>
          </a:p>
        </p:txBody>
      </p:sp>
      <p:sp>
        <p:nvSpPr>
          <p:cNvPr id="16" name="TextBox 15">
            <a:extLst>
              <a:ext uri="{FF2B5EF4-FFF2-40B4-BE49-F238E27FC236}">
                <a16:creationId xmlns:a16="http://schemas.microsoft.com/office/drawing/2014/main" id="{8D162C40-F4B0-044F-9EBF-7F8FF62A2D3D}"/>
              </a:ext>
            </a:extLst>
          </p:cNvPr>
          <p:cNvSpPr txBox="1"/>
          <p:nvPr/>
        </p:nvSpPr>
        <p:spPr>
          <a:xfrm>
            <a:off x="3027736" y="1393050"/>
            <a:ext cx="1998945" cy="369332"/>
          </a:xfrm>
          <a:prstGeom prst="rect">
            <a:avLst/>
          </a:prstGeom>
          <a:noFill/>
        </p:spPr>
        <p:txBody>
          <a:bodyPr wrap="none" rtlCol="0">
            <a:spAutoFit/>
          </a:bodyPr>
          <a:lstStyle/>
          <a:p>
            <a:r>
              <a:rPr lang="en-US">
                <a:solidFill>
                  <a:srgbClr val="FF0000"/>
                </a:solidFill>
              </a:rPr>
              <a:t>Second Inside Hash</a:t>
            </a:r>
          </a:p>
        </p:txBody>
      </p:sp>
      <p:sp>
        <p:nvSpPr>
          <p:cNvPr id="17" name="TextBox 16">
            <a:extLst>
              <a:ext uri="{FF2B5EF4-FFF2-40B4-BE49-F238E27FC236}">
                <a16:creationId xmlns:a16="http://schemas.microsoft.com/office/drawing/2014/main" id="{CB329B7D-18AB-7641-8BC5-D3D0F424359B}"/>
              </a:ext>
            </a:extLst>
          </p:cNvPr>
          <p:cNvSpPr txBox="1"/>
          <p:nvPr/>
        </p:nvSpPr>
        <p:spPr>
          <a:xfrm>
            <a:off x="1452428" y="2485040"/>
            <a:ext cx="1768305" cy="369332"/>
          </a:xfrm>
          <a:prstGeom prst="rect">
            <a:avLst/>
          </a:prstGeom>
          <a:noFill/>
        </p:spPr>
        <p:txBody>
          <a:bodyPr wrap="none" rtlCol="0">
            <a:spAutoFit/>
          </a:bodyPr>
          <a:lstStyle/>
          <a:p>
            <a:r>
              <a:rPr lang="en-US" dirty="0">
                <a:solidFill>
                  <a:srgbClr val="FF0000"/>
                </a:solidFill>
              </a:rPr>
              <a:t>First Inside Hash</a:t>
            </a:r>
          </a:p>
        </p:txBody>
      </p:sp>
      <p:sp>
        <p:nvSpPr>
          <p:cNvPr id="18" name="TextBox 17">
            <a:extLst>
              <a:ext uri="{FF2B5EF4-FFF2-40B4-BE49-F238E27FC236}">
                <a16:creationId xmlns:a16="http://schemas.microsoft.com/office/drawing/2014/main" id="{22005536-ABB0-9C48-9CE4-7BEC5F912EE1}"/>
              </a:ext>
            </a:extLst>
          </p:cNvPr>
          <p:cNvSpPr txBox="1"/>
          <p:nvPr/>
        </p:nvSpPr>
        <p:spPr>
          <a:xfrm>
            <a:off x="1056541" y="4089204"/>
            <a:ext cx="1435008" cy="369332"/>
          </a:xfrm>
          <a:prstGeom prst="rect">
            <a:avLst/>
          </a:prstGeom>
          <a:noFill/>
        </p:spPr>
        <p:txBody>
          <a:bodyPr wrap="none" rtlCol="0">
            <a:spAutoFit/>
          </a:bodyPr>
          <a:lstStyle/>
          <a:p>
            <a:r>
              <a:rPr lang="en-US" dirty="0">
                <a:solidFill>
                  <a:srgbClr val="FF0000"/>
                </a:solidFill>
              </a:rPr>
              <a:t>Outside Hash</a:t>
            </a:r>
          </a:p>
        </p:txBody>
      </p:sp>
      <p:sp>
        <p:nvSpPr>
          <p:cNvPr id="19" name="TextBox 18">
            <a:extLst>
              <a:ext uri="{FF2B5EF4-FFF2-40B4-BE49-F238E27FC236}">
                <a16:creationId xmlns:a16="http://schemas.microsoft.com/office/drawing/2014/main" id="{8A5EB710-3D81-9547-ADB6-C7FD8DFE4AD4}"/>
              </a:ext>
            </a:extLst>
          </p:cNvPr>
          <p:cNvSpPr txBox="1"/>
          <p:nvPr/>
        </p:nvSpPr>
        <p:spPr>
          <a:xfrm>
            <a:off x="9239713" y="4076879"/>
            <a:ext cx="1435008" cy="369332"/>
          </a:xfrm>
          <a:prstGeom prst="rect">
            <a:avLst/>
          </a:prstGeom>
          <a:noFill/>
        </p:spPr>
        <p:txBody>
          <a:bodyPr wrap="none" rtlCol="0">
            <a:spAutoFit/>
          </a:bodyPr>
          <a:lstStyle/>
          <a:p>
            <a:r>
              <a:rPr lang="en-US" dirty="0">
                <a:solidFill>
                  <a:srgbClr val="FF0000"/>
                </a:solidFill>
              </a:rPr>
              <a:t>Outside Hash</a:t>
            </a:r>
          </a:p>
        </p:txBody>
      </p:sp>
      <p:sp>
        <p:nvSpPr>
          <p:cNvPr id="20" name="Down Arrow 19">
            <a:extLst>
              <a:ext uri="{FF2B5EF4-FFF2-40B4-BE49-F238E27FC236}">
                <a16:creationId xmlns:a16="http://schemas.microsoft.com/office/drawing/2014/main" id="{69F7E8E2-8255-9C4B-9F47-830E1EBCD254}"/>
              </a:ext>
            </a:extLst>
          </p:cNvPr>
          <p:cNvSpPr/>
          <p:nvPr/>
        </p:nvSpPr>
        <p:spPr>
          <a:xfrm>
            <a:off x="5766416" y="1493282"/>
            <a:ext cx="288834" cy="136109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Down Arrow 20">
            <a:extLst>
              <a:ext uri="{FF2B5EF4-FFF2-40B4-BE49-F238E27FC236}">
                <a16:creationId xmlns:a16="http://schemas.microsoft.com/office/drawing/2014/main" id="{D19FB3F3-391F-F244-AEE4-ED477DA9526B}"/>
              </a:ext>
            </a:extLst>
          </p:cNvPr>
          <p:cNvSpPr/>
          <p:nvPr/>
        </p:nvSpPr>
        <p:spPr>
          <a:xfrm rot="2164673">
            <a:off x="7159979" y="1601301"/>
            <a:ext cx="288834" cy="1549211"/>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2" name="Down Arrow 21">
            <a:extLst>
              <a:ext uri="{FF2B5EF4-FFF2-40B4-BE49-F238E27FC236}">
                <a16:creationId xmlns:a16="http://schemas.microsoft.com/office/drawing/2014/main" id="{36C32050-73CD-9244-81BB-13907BEDA420}"/>
              </a:ext>
            </a:extLst>
          </p:cNvPr>
          <p:cNvSpPr/>
          <p:nvPr/>
        </p:nvSpPr>
        <p:spPr>
          <a:xfrm rot="19435327" flipH="1">
            <a:off x="4505010" y="1744834"/>
            <a:ext cx="288834" cy="1304203"/>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3" name="Down Arrow 22">
            <a:extLst>
              <a:ext uri="{FF2B5EF4-FFF2-40B4-BE49-F238E27FC236}">
                <a16:creationId xmlns:a16="http://schemas.microsoft.com/office/drawing/2014/main" id="{24109729-6D4F-0642-855A-09A04D6478D8}"/>
              </a:ext>
            </a:extLst>
          </p:cNvPr>
          <p:cNvSpPr/>
          <p:nvPr/>
        </p:nvSpPr>
        <p:spPr>
          <a:xfrm rot="3779366">
            <a:off x="7849139" y="2645853"/>
            <a:ext cx="288834" cy="1235455"/>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4" name="Down Arrow 23">
            <a:extLst>
              <a:ext uri="{FF2B5EF4-FFF2-40B4-BE49-F238E27FC236}">
                <a16:creationId xmlns:a16="http://schemas.microsoft.com/office/drawing/2014/main" id="{E0EA8554-5C72-D545-9596-B252A5D29ABC}"/>
              </a:ext>
            </a:extLst>
          </p:cNvPr>
          <p:cNvSpPr/>
          <p:nvPr/>
        </p:nvSpPr>
        <p:spPr>
          <a:xfrm rot="17820634" flipH="1">
            <a:off x="3586124" y="2452120"/>
            <a:ext cx="288834" cy="1384729"/>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5" name="Down Arrow 24">
            <a:extLst>
              <a:ext uri="{FF2B5EF4-FFF2-40B4-BE49-F238E27FC236}">
                <a16:creationId xmlns:a16="http://schemas.microsoft.com/office/drawing/2014/main" id="{690A60A9-2411-FA41-BFE2-274512EFAB78}"/>
              </a:ext>
            </a:extLst>
          </p:cNvPr>
          <p:cNvSpPr/>
          <p:nvPr/>
        </p:nvSpPr>
        <p:spPr>
          <a:xfrm rot="5181590">
            <a:off x="8574957" y="3778089"/>
            <a:ext cx="288834" cy="1034818"/>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6" name="Down Arrow 25">
            <a:extLst>
              <a:ext uri="{FF2B5EF4-FFF2-40B4-BE49-F238E27FC236}">
                <a16:creationId xmlns:a16="http://schemas.microsoft.com/office/drawing/2014/main" id="{FBA89125-C42F-4840-B902-BDA4F59AA8E8}"/>
              </a:ext>
            </a:extLst>
          </p:cNvPr>
          <p:cNvSpPr/>
          <p:nvPr/>
        </p:nvSpPr>
        <p:spPr>
          <a:xfrm rot="16418410" flipH="1">
            <a:off x="3008353" y="3674970"/>
            <a:ext cx="288834" cy="1181930"/>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TextBox 26"/>
          <p:cNvSpPr txBox="1"/>
          <p:nvPr/>
        </p:nvSpPr>
        <p:spPr>
          <a:xfrm>
            <a:off x="5393002" y="6340419"/>
            <a:ext cx="1283033" cy="369332"/>
          </a:xfrm>
          <a:prstGeom prst="rect">
            <a:avLst/>
          </a:prstGeom>
          <a:noFill/>
        </p:spPr>
        <p:txBody>
          <a:bodyPr wrap="square" rtlCol="0">
            <a:spAutoFit/>
          </a:bodyPr>
          <a:lstStyle/>
          <a:p>
            <a:r>
              <a:rPr lang="en-US" dirty="0">
                <a:solidFill>
                  <a:srgbClr val="FF0000"/>
                </a:solidFill>
              </a:rPr>
              <a:t>The “Dots”</a:t>
            </a:r>
          </a:p>
        </p:txBody>
      </p:sp>
      <p:sp>
        <p:nvSpPr>
          <p:cNvPr id="28" name="Left-Right Arrow 27"/>
          <p:cNvSpPr/>
          <p:nvPr/>
        </p:nvSpPr>
        <p:spPr>
          <a:xfrm>
            <a:off x="4164434" y="6106525"/>
            <a:ext cx="3684443" cy="23810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75053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2000"/>
                            </p:stCondLst>
                            <p:childTnLst>
                              <p:par>
                                <p:cTn id="37" presetID="1" presetClass="entr" presetSubtype="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par>
                          <p:cTn id="39" fill="hold">
                            <p:stCondLst>
                              <p:cond delay="2000"/>
                            </p:stCondLst>
                            <p:childTnLst>
                              <p:par>
                                <p:cTn id="40" presetID="1" presetClass="entr" presetSubtype="0" fill="hold" grpId="0" nodeType="afterEffect">
                                  <p:stCondLst>
                                    <p:cond delay="500"/>
                                  </p:stCondLst>
                                  <p:childTnLst>
                                    <p:set>
                                      <p:cBhvr>
                                        <p:cTn id="41" dur="1" fill="hold">
                                          <p:stCondLst>
                                            <p:cond delay="0"/>
                                          </p:stCondLst>
                                        </p:cTn>
                                        <p:tgtEl>
                                          <p:spTgt spid="24"/>
                                        </p:tgtEl>
                                        <p:attrNameLst>
                                          <p:attrName>style.visibility</p:attrName>
                                        </p:attrNameLst>
                                      </p:cBhvr>
                                      <p:to>
                                        <p:strVal val="visible"/>
                                      </p:to>
                                    </p:set>
                                  </p:childTnLst>
                                </p:cTn>
                              </p:par>
                            </p:childTnLst>
                          </p:cTn>
                        </p:par>
                        <p:par>
                          <p:cTn id="42" fill="hold">
                            <p:stCondLst>
                              <p:cond delay="2500"/>
                            </p:stCondLst>
                            <p:childTnLst>
                              <p:par>
                                <p:cTn id="43" presetID="1" presetClass="entr" presetSubtype="0" fill="hold" grpId="0" nodeType="afterEffect">
                                  <p:stCondLst>
                                    <p:cond delay="500"/>
                                  </p:stCondLst>
                                  <p:childTnLst>
                                    <p:set>
                                      <p:cBhvr>
                                        <p:cTn id="44" dur="1" fill="hold">
                                          <p:stCondLst>
                                            <p:cond delay="0"/>
                                          </p:stCondLst>
                                        </p:cTn>
                                        <p:tgtEl>
                                          <p:spTgt spid="22"/>
                                        </p:tgtEl>
                                        <p:attrNameLst>
                                          <p:attrName>style.visibility</p:attrName>
                                        </p:attrNameLst>
                                      </p:cBhvr>
                                      <p:to>
                                        <p:strVal val="visible"/>
                                      </p:to>
                                    </p:set>
                                  </p:childTnLst>
                                </p:cTn>
                              </p:par>
                            </p:childTnLst>
                          </p:cTn>
                        </p:par>
                        <p:par>
                          <p:cTn id="45" fill="hold">
                            <p:stCondLst>
                              <p:cond delay="3000"/>
                            </p:stCondLst>
                            <p:childTnLst>
                              <p:par>
                                <p:cTn id="46" presetID="1" presetClass="entr" presetSubtype="0" fill="hold" grpId="0" nodeType="afterEffect">
                                  <p:stCondLst>
                                    <p:cond delay="500"/>
                                  </p:stCondLst>
                                  <p:childTnLst>
                                    <p:set>
                                      <p:cBhvr>
                                        <p:cTn id="47" dur="1" fill="hold">
                                          <p:stCondLst>
                                            <p:cond delay="0"/>
                                          </p:stCondLst>
                                        </p:cTn>
                                        <p:tgtEl>
                                          <p:spTgt spid="20"/>
                                        </p:tgtEl>
                                        <p:attrNameLst>
                                          <p:attrName>style.visibility</p:attrName>
                                        </p:attrNameLst>
                                      </p:cBhvr>
                                      <p:to>
                                        <p:strVal val="visible"/>
                                      </p:to>
                                    </p:set>
                                  </p:childTnLst>
                                </p:cTn>
                              </p:par>
                            </p:childTnLst>
                          </p:cTn>
                        </p:par>
                        <p:par>
                          <p:cTn id="48" fill="hold">
                            <p:stCondLst>
                              <p:cond delay="3500"/>
                            </p:stCondLst>
                            <p:childTnLst>
                              <p:par>
                                <p:cTn id="49" presetID="1" presetClass="entr" presetSubtype="0" fill="hold" grpId="0" nodeType="afterEffect">
                                  <p:stCondLst>
                                    <p:cond delay="500"/>
                                  </p:stCondLst>
                                  <p:childTnLst>
                                    <p:set>
                                      <p:cBhvr>
                                        <p:cTn id="50" dur="1" fill="hold">
                                          <p:stCondLst>
                                            <p:cond delay="0"/>
                                          </p:stCondLst>
                                        </p:cTn>
                                        <p:tgtEl>
                                          <p:spTgt spid="21"/>
                                        </p:tgtEl>
                                        <p:attrNameLst>
                                          <p:attrName>style.visibility</p:attrName>
                                        </p:attrNameLst>
                                      </p:cBhvr>
                                      <p:to>
                                        <p:strVal val="visible"/>
                                      </p:to>
                                    </p:set>
                                  </p:childTnLst>
                                </p:cTn>
                              </p:par>
                            </p:childTnLst>
                          </p:cTn>
                        </p:par>
                        <p:par>
                          <p:cTn id="51" fill="hold">
                            <p:stCondLst>
                              <p:cond delay="4000"/>
                            </p:stCondLst>
                            <p:childTnLst>
                              <p:par>
                                <p:cTn id="52" presetID="1" presetClass="entr" presetSubtype="0" fill="hold" grpId="0" nodeType="afterEffect">
                                  <p:stCondLst>
                                    <p:cond delay="500"/>
                                  </p:stCondLst>
                                  <p:childTnLst>
                                    <p:set>
                                      <p:cBhvr>
                                        <p:cTn id="53" dur="1" fill="hold">
                                          <p:stCondLst>
                                            <p:cond delay="0"/>
                                          </p:stCondLst>
                                        </p:cTn>
                                        <p:tgtEl>
                                          <p:spTgt spid="23"/>
                                        </p:tgtEl>
                                        <p:attrNameLst>
                                          <p:attrName>style.visibility</p:attrName>
                                        </p:attrNameLst>
                                      </p:cBhvr>
                                      <p:to>
                                        <p:strVal val="visible"/>
                                      </p:to>
                                    </p:set>
                                  </p:childTnLst>
                                </p:cTn>
                              </p:par>
                            </p:childTnLst>
                          </p:cTn>
                        </p:par>
                        <p:par>
                          <p:cTn id="54" fill="hold">
                            <p:stCondLst>
                              <p:cond delay="4500"/>
                            </p:stCondLst>
                            <p:childTnLst>
                              <p:par>
                                <p:cTn id="55" presetID="1" presetClass="entr" presetSubtype="0" fill="hold" grpId="0" nodeType="afterEffect">
                                  <p:stCondLst>
                                    <p:cond delay="500"/>
                                  </p:stCondLst>
                                  <p:childTnLst>
                                    <p:set>
                                      <p:cBhvr>
                                        <p:cTn id="56" dur="1" fill="hold">
                                          <p:stCondLst>
                                            <p:cond delay="0"/>
                                          </p:stCondLst>
                                        </p:cTn>
                                        <p:tgtEl>
                                          <p:spTgt spid="25"/>
                                        </p:tgtEl>
                                        <p:attrNameLst>
                                          <p:attrName>style.visibility</p:attrName>
                                        </p:attrNameLst>
                                      </p:cBhvr>
                                      <p:to>
                                        <p:strVal val="visible"/>
                                      </p:to>
                                    </p:set>
                                  </p:childTnLst>
                                </p:cTn>
                              </p:par>
                            </p:childTnLst>
                          </p:cTn>
                        </p:par>
                        <p:par>
                          <p:cTn id="57" fill="hold">
                            <p:stCondLst>
                              <p:cond delay="5000"/>
                            </p:stCondLst>
                            <p:childTnLst>
                              <p:par>
                                <p:cTn id="58" presetID="42" presetClass="entr" presetSubtype="0" fill="hold" grpId="0" nodeType="after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1000"/>
                                        <p:tgtEl>
                                          <p:spTgt spid="28"/>
                                        </p:tgtEl>
                                      </p:cBhvr>
                                    </p:animEffect>
                                    <p:anim calcmode="lin" valueType="num">
                                      <p:cBhvr>
                                        <p:cTn id="61" dur="1000" fill="hold"/>
                                        <p:tgtEl>
                                          <p:spTgt spid="28"/>
                                        </p:tgtEl>
                                        <p:attrNameLst>
                                          <p:attrName>ppt_x</p:attrName>
                                        </p:attrNameLst>
                                      </p:cBhvr>
                                      <p:tavLst>
                                        <p:tav tm="0">
                                          <p:val>
                                            <p:strVal val="#ppt_x"/>
                                          </p:val>
                                        </p:tav>
                                        <p:tav tm="100000">
                                          <p:val>
                                            <p:strVal val="#ppt_x"/>
                                          </p:val>
                                        </p:tav>
                                      </p:tavLst>
                                    </p:anim>
                                    <p:anim calcmode="lin" valueType="num">
                                      <p:cBhvr>
                                        <p:cTn id="62" dur="1000" fill="hold"/>
                                        <p:tgtEl>
                                          <p:spTgt spid="2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1000"/>
                                        <p:tgtEl>
                                          <p:spTgt spid="27"/>
                                        </p:tgtEl>
                                      </p:cBhvr>
                                    </p:animEffect>
                                    <p:anim calcmode="lin" valueType="num">
                                      <p:cBhvr>
                                        <p:cTn id="66" dur="1000" fill="hold"/>
                                        <p:tgtEl>
                                          <p:spTgt spid="27"/>
                                        </p:tgtEl>
                                        <p:attrNameLst>
                                          <p:attrName>ppt_x</p:attrName>
                                        </p:attrNameLst>
                                      </p:cBhvr>
                                      <p:tavLst>
                                        <p:tav tm="0">
                                          <p:val>
                                            <p:strVal val="#ppt_x"/>
                                          </p:val>
                                        </p:tav>
                                        <p:tav tm="100000">
                                          <p:val>
                                            <p:strVal val="#ppt_x"/>
                                          </p:val>
                                        </p:tav>
                                      </p:tavLst>
                                    </p:anim>
                                    <p:anim calcmode="lin" valueType="num">
                                      <p:cBhvr>
                                        <p:cTn id="6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animBg="1"/>
      <p:bldP spid="21" grpId="0" animBg="1"/>
      <p:bldP spid="22" grpId="0" animBg="1"/>
      <p:bldP spid="23" grpId="0" animBg="1"/>
      <p:bldP spid="24" grpId="0" animBg="1"/>
      <p:bldP spid="25" grpId="0" animBg="1"/>
      <p:bldP spid="26" grpId="0" animBg="1"/>
      <p:bldP spid="27" grpId="0"/>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474075" y="441529"/>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Good Goals and Bad Goals</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8</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pic>
        <p:nvPicPr>
          <p:cNvPr id="6" name="Content Placeholder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6402" y="1493551"/>
            <a:ext cx="3556743" cy="3568568"/>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865935" y="773795"/>
            <a:ext cx="3781594" cy="4085967"/>
          </a:xfrm>
          <a:prstGeom prst="rect">
            <a:avLst/>
          </a:prstGeom>
        </p:spPr>
      </p:pic>
      <p:pic>
        <p:nvPicPr>
          <p:cNvPr id="11" name="Content Placeholder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873573" y="3533135"/>
            <a:ext cx="3229997" cy="2994053"/>
          </a:xfrm>
          <a:prstGeom prst="rect">
            <a:avLst/>
          </a:prstGeom>
        </p:spPr>
      </p:pic>
      <p:sp>
        <p:nvSpPr>
          <p:cNvPr id="13" name="Up Arrow 12"/>
          <p:cNvSpPr/>
          <p:nvPr/>
        </p:nvSpPr>
        <p:spPr>
          <a:xfrm rot="3393770">
            <a:off x="2362302" y="4599987"/>
            <a:ext cx="684639" cy="83333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26171" y="4900321"/>
            <a:ext cx="2136333" cy="1077218"/>
          </a:xfrm>
          <a:prstGeom prst="rect">
            <a:avLst/>
          </a:prstGeom>
          <a:noFill/>
        </p:spPr>
        <p:txBody>
          <a:bodyPr wrap="square" rtlCol="0">
            <a:spAutoFit/>
          </a:bodyPr>
          <a:lstStyle/>
          <a:p>
            <a:r>
              <a:rPr lang="en-US" dirty="0"/>
              <a:t>Flat bottom –</a:t>
            </a:r>
          </a:p>
          <a:p>
            <a:r>
              <a:rPr lang="en-US" dirty="0"/>
              <a:t> needs NO padding</a:t>
            </a:r>
          </a:p>
          <a:p>
            <a:endParaRPr lang="en-US" sz="2800" dirty="0"/>
          </a:p>
        </p:txBody>
      </p:sp>
      <p:sp>
        <p:nvSpPr>
          <p:cNvPr id="15" name="Up Arrow 14">
            <a:extLst>
              <a:ext uri="{FF2B5EF4-FFF2-40B4-BE49-F238E27FC236}">
                <a16:creationId xmlns:a16="http://schemas.microsoft.com/office/drawing/2014/main" id="{613A0B25-3BD6-EA45-9918-F6602FB5F8A3}"/>
              </a:ext>
            </a:extLst>
          </p:cNvPr>
          <p:cNvSpPr/>
          <p:nvPr/>
        </p:nvSpPr>
        <p:spPr>
          <a:xfrm rot="10978760">
            <a:off x="5977920" y="5187796"/>
            <a:ext cx="684639" cy="83333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2821C5C-F833-8F4D-86E7-CD2448ABC8EF}"/>
              </a:ext>
            </a:extLst>
          </p:cNvPr>
          <p:cNvSpPr txBox="1"/>
          <p:nvPr/>
        </p:nvSpPr>
        <p:spPr>
          <a:xfrm rot="19455527">
            <a:off x="2264613" y="4791980"/>
            <a:ext cx="762000" cy="369332"/>
          </a:xfrm>
          <a:prstGeom prst="rect">
            <a:avLst/>
          </a:prstGeom>
          <a:noFill/>
        </p:spPr>
        <p:txBody>
          <a:bodyPr wrap="square" rtlCol="0">
            <a:spAutoFit/>
          </a:bodyPr>
          <a:lstStyle/>
          <a:p>
            <a:r>
              <a:rPr lang="en-US" dirty="0"/>
              <a:t>Good</a:t>
            </a:r>
          </a:p>
        </p:txBody>
      </p:sp>
      <p:sp>
        <p:nvSpPr>
          <p:cNvPr id="18" name="TextBox 17">
            <a:extLst>
              <a:ext uri="{FF2B5EF4-FFF2-40B4-BE49-F238E27FC236}">
                <a16:creationId xmlns:a16="http://schemas.microsoft.com/office/drawing/2014/main" id="{DE64D832-E396-5D45-9EA0-B9F7324B5DD9}"/>
              </a:ext>
            </a:extLst>
          </p:cNvPr>
          <p:cNvSpPr txBox="1"/>
          <p:nvPr/>
        </p:nvSpPr>
        <p:spPr>
          <a:xfrm rot="5400000">
            <a:off x="5865992" y="5512750"/>
            <a:ext cx="908497" cy="369332"/>
          </a:xfrm>
          <a:prstGeom prst="rect">
            <a:avLst/>
          </a:prstGeom>
          <a:noFill/>
        </p:spPr>
        <p:txBody>
          <a:bodyPr wrap="square" rtlCol="0">
            <a:spAutoFit/>
          </a:bodyPr>
          <a:lstStyle/>
          <a:p>
            <a:r>
              <a:rPr lang="en-US" dirty="0"/>
              <a:t>Good</a:t>
            </a:r>
          </a:p>
        </p:txBody>
      </p:sp>
      <p:sp>
        <p:nvSpPr>
          <p:cNvPr id="3" name="TextBox 2"/>
          <p:cNvSpPr txBox="1"/>
          <p:nvPr/>
        </p:nvSpPr>
        <p:spPr>
          <a:xfrm>
            <a:off x="3606308" y="2782669"/>
            <a:ext cx="3764526" cy="646331"/>
          </a:xfrm>
          <a:prstGeom prst="rect">
            <a:avLst/>
          </a:prstGeom>
          <a:noFill/>
        </p:spPr>
        <p:txBody>
          <a:bodyPr wrap="square" rtlCol="0">
            <a:spAutoFit/>
          </a:bodyPr>
          <a:lstStyle/>
          <a:p>
            <a:pPr algn="ctr"/>
            <a:r>
              <a:rPr lang="en-US" dirty="0"/>
              <a:t>This cage goes straight back before it angles to the point in the back. </a:t>
            </a:r>
          </a:p>
        </p:txBody>
      </p:sp>
      <p:sp>
        <p:nvSpPr>
          <p:cNvPr id="4" name="TextBox 3"/>
          <p:cNvSpPr txBox="1"/>
          <p:nvPr/>
        </p:nvSpPr>
        <p:spPr>
          <a:xfrm>
            <a:off x="8215952" y="4886900"/>
            <a:ext cx="3081560" cy="369332"/>
          </a:xfrm>
          <a:prstGeom prst="rect">
            <a:avLst/>
          </a:prstGeom>
          <a:noFill/>
        </p:spPr>
        <p:txBody>
          <a:bodyPr wrap="square" rtlCol="0">
            <a:spAutoFit/>
          </a:bodyPr>
          <a:lstStyle/>
          <a:p>
            <a:r>
              <a:rPr lang="en-US" dirty="0"/>
              <a:t>No angle and rounded pipe</a:t>
            </a:r>
          </a:p>
        </p:txBody>
      </p:sp>
      <p:grpSp>
        <p:nvGrpSpPr>
          <p:cNvPr id="20" name="Group 19">
            <a:extLst>
              <a:ext uri="{FF2B5EF4-FFF2-40B4-BE49-F238E27FC236}">
                <a16:creationId xmlns:a16="http://schemas.microsoft.com/office/drawing/2014/main" id="{4E5306D3-5F92-3D40-AAE3-B7FCFBD5AA5A}"/>
              </a:ext>
            </a:extLst>
          </p:cNvPr>
          <p:cNvGrpSpPr/>
          <p:nvPr/>
        </p:nvGrpSpPr>
        <p:grpSpPr>
          <a:xfrm>
            <a:off x="10638691" y="2544869"/>
            <a:ext cx="1411212" cy="2399203"/>
            <a:chOff x="3837982" y="-739749"/>
            <a:chExt cx="1852807" cy="4282181"/>
          </a:xfrm>
        </p:grpSpPr>
        <p:sp>
          <p:nvSpPr>
            <p:cNvPr id="22" name="Up Arrow 21">
              <a:extLst>
                <a:ext uri="{FF2B5EF4-FFF2-40B4-BE49-F238E27FC236}">
                  <a16:creationId xmlns:a16="http://schemas.microsoft.com/office/drawing/2014/main" id="{D6C55653-C6FC-AB46-9072-C7FD4A72B713}"/>
                </a:ext>
              </a:extLst>
            </p:cNvPr>
            <p:cNvSpPr/>
            <p:nvPr/>
          </p:nvSpPr>
          <p:spPr>
            <a:xfrm rot="2511314">
              <a:off x="3837982" y="2225091"/>
              <a:ext cx="684639" cy="1317341"/>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D793D411-A74B-0348-9BC7-FE828AB74CAC}"/>
                </a:ext>
              </a:extLst>
            </p:cNvPr>
            <p:cNvSpPr txBox="1"/>
            <p:nvPr/>
          </p:nvSpPr>
          <p:spPr>
            <a:xfrm rot="18614714" flipH="1">
              <a:off x="4915750" y="-334042"/>
              <a:ext cx="1180746" cy="369332"/>
            </a:xfrm>
            <a:prstGeom prst="rect">
              <a:avLst/>
            </a:prstGeom>
            <a:noFill/>
          </p:spPr>
          <p:txBody>
            <a:bodyPr wrap="square" lIns="91440" tIns="45720" rIns="91440" bIns="45720" rtlCol="0" anchor="t">
              <a:spAutoFit/>
            </a:bodyPr>
            <a:lstStyle/>
            <a:p>
              <a:endParaRPr lang="en-US" b="1" dirty="0"/>
            </a:p>
          </p:txBody>
        </p:sp>
      </p:grpSp>
      <p:sp>
        <p:nvSpPr>
          <p:cNvPr id="19" name="TextBox 18">
            <a:extLst>
              <a:ext uri="{FF2B5EF4-FFF2-40B4-BE49-F238E27FC236}">
                <a16:creationId xmlns:a16="http://schemas.microsoft.com/office/drawing/2014/main" id="{C411C302-D47D-474C-AF90-CB20272A252C}"/>
              </a:ext>
            </a:extLst>
          </p:cNvPr>
          <p:cNvSpPr txBox="1"/>
          <p:nvPr/>
        </p:nvSpPr>
        <p:spPr>
          <a:xfrm rot="18877906">
            <a:off x="10528641" y="4440606"/>
            <a:ext cx="617137" cy="400110"/>
          </a:xfrm>
          <a:prstGeom prst="rect">
            <a:avLst/>
          </a:prstGeom>
          <a:noFill/>
        </p:spPr>
        <p:txBody>
          <a:bodyPr wrap="square" rtlCol="0">
            <a:spAutoFit/>
          </a:bodyPr>
          <a:lstStyle/>
          <a:p>
            <a:r>
              <a:rPr lang="en-US" sz="2000" b="1" dirty="0"/>
              <a:t>Bad</a:t>
            </a:r>
          </a:p>
        </p:txBody>
      </p:sp>
    </p:spTree>
    <p:extLst>
      <p:ext uri="{BB962C8B-B14F-4D97-AF65-F5344CB8AC3E}">
        <p14:creationId xmlns:p14="http://schemas.microsoft.com/office/powerpoint/2010/main" val="338719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5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200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1" presetClass="entr" presetSubtype="0" fill="hold" grpId="0" nodeType="withEffect">
                                  <p:stCondLst>
                                    <p:cond delay="300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300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460375" y="485549"/>
            <a:ext cx="216747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The Ball</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9</a:t>
            </a:fld>
            <a:endParaRPr lang="en-US" b="1" dirty="0">
              <a:latin typeface="Alt Gothic Comp ATF Blk" panose="020B0508040502040204" pitchFamily="34" charset="77"/>
            </a:endParaRPr>
          </a:p>
        </p:txBody>
      </p:sp>
      <p:sp>
        <p:nvSpPr>
          <p:cNvPr id="8" name="TextBox 7">
            <a:extLst>
              <a:ext uri="{FF2B5EF4-FFF2-40B4-BE49-F238E27FC236}">
                <a16:creationId xmlns:a16="http://schemas.microsoft.com/office/drawing/2014/main" id="{7DBEA665-A6CC-3241-A27B-473784C6C399}"/>
              </a:ext>
            </a:extLst>
          </p:cNvPr>
          <p:cNvSpPr txBox="1"/>
          <p:nvPr/>
        </p:nvSpPr>
        <p:spPr>
          <a:xfrm rot="16200000">
            <a:off x="9894929" y="4303265"/>
            <a:ext cx="3906112" cy="200055"/>
          </a:xfrm>
          <a:prstGeom prst="rect">
            <a:avLst/>
          </a:prstGeom>
          <a:noFill/>
        </p:spPr>
        <p:txBody>
          <a:bodyPr wrap="square" rtlCol="0">
            <a:spAutoFit/>
          </a:bodyPr>
          <a:lstStyle/>
          <a:p>
            <a:r>
              <a:rPr lang="en-US" sz="700" spc="300" dirty="0">
                <a:solidFill>
                  <a:srgbClr val="C8102E"/>
                </a:solidFill>
                <a:latin typeface="Obvia Wide" panose="02000503040000020004" pitchFamily="2" charset="77"/>
              </a:rPr>
              <a:t>Field Equipment, Uniforms and Field Personnel</a:t>
            </a:r>
          </a:p>
        </p:txBody>
      </p:sp>
      <p:sp>
        <p:nvSpPr>
          <p:cNvPr id="4" name="AutoShape 4" descr="May be an image of 8 people, people standing and outdoo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5977217" y="3244334"/>
            <a:ext cx="237566" cy="369332"/>
          </a:xfrm>
          <a:prstGeom prst="rect">
            <a:avLst/>
          </a:prstGeom>
        </p:spPr>
        <p:txBody>
          <a:bodyPr wrap="none">
            <a:spAutoFit/>
          </a:bodyPr>
          <a:lstStyle/>
          <a:p>
            <a:r>
              <a:rPr lang="en-US" dirty="0"/>
              <a:t> </a:t>
            </a:r>
          </a:p>
        </p:txBody>
      </p:sp>
      <p:sp>
        <p:nvSpPr>
          <p:cNvPr id="10" name="Content Placeholder 2"/>
          <p:cNvSpPr txBox="1">
            <a:spLocks/>
          </p:cNvSpPr>
          <p:nvPr/>
        </p:nvSpPr>
        <p:spPr>
          <a:xfrm>
            <a:off x="1981200" y="1344594"/>
            <a:ext cx="8229600" cy="8382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effectLst/>
                <a:uLnTx/>
                <a:uFillTx/>
                <a:latin typeface="Helvetica" panose="020B0604020202020204" pitchFamily="34" charset="0"/>
                <a:ea typeface="+mn-ea"/>
                <a:cs typeface="Helvetica" panose="020B0604020202020204" pitchFamily="34" charset="0"/>
              </a:rPr>
              <a:t>Shall be Yellow, Bright Orange or Lime Green</a:t>
            </a:r>
          </a:p>
          <a:p>
            <a:pPr marR="0" lvl="0" algn="ctr"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a:ln>
                  <a:noFill/>
                </a:ln>
                <a:effectLst/>
                <a:uLnTx/>
                <a:uFillTx/>
                <a:latin typeface="Helvetica" panose="020B0604020202020204" pitchFamily="34" charset="0"/>
                <a:ea typeface="+mn-ea"/>
                <a:cs typeface="Helvetica" panose="020B0604020202020204" pitchFamily="34" charset="0"/>
              </a:rPr>
              <a:t> </a:t>
            </a:r>
          </a:p>
          <a:p>
            <a:pPr marL="342900" marR="0" lvl="0" indent="-342900" algn="ctr"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effectLst/>
                <a:uLnTx/>
                <a:uFillTx/>
                <a:latin typeface="Helvetica" panose="020B0604020202020204" pitchFamily="34" charset="0"/>
                <a:ea typeface="+mn-ea"/>
                <a:cs typeface="Helvetica" panose="020B0604020202020204" pitchFamily="34" charset="0"/>
              </a:rPr>
              <a:t>Must have “Meets NOCSAE Standard” on ball</a:t>
            </a:r>
          </a:p>
        </p:txBody>
      </p:sp>
      <p:pic>
        <p:nvPicPr>
          <p:cNvPr id="11" name="Picture 10"/>
          <p:cNvPicPr>
            <a:picLocks noChangeAspect="1"/>
          </p:cNvPicPr>
          <p:nvPr/>
        </p:nvPicPr>
        <p:blipFill>
          <a:blip r:embed="rId3" cstate="email">
            <a:extLst>
              <a:ext uri="{BEBA8EAE-BF5A-486C-A8C5-ECC9F3942E4B}">
                <a14:imgProps xmlns:a14="http://schemas.microsoft.com/office/drawing/2010/main">
                  <a14:imgLayer r:embed="rId4">
                    <a14:imgEffect>
                      <a14:backgroundRemoval t="8000" b="98000" l="1220" r="96098"/>
                    </a14:imgEffect>
                  </a14:imgLayer>
                </a14:imgProps>
              </a:ext>
              <a:ext uri="{28A0092B-C50C-407E-A947-70E740481C1C}">
                <a14:useLocalDpi xmlns:a14="http://schemas.microsoft.com/office/drawing/2010/main" val="0"/>
              </a:ext>
            </a:extLst>
          </a:blip>
          <a:stretch>
            <a:fillRect/>
          </a:stretch>
        </p:blipFill>
        <p:spPr>
          <a:xfrm>
            <a:off x="4806334" y="3077844"/>
            <a:ext cx="2579332" cy="265089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6698" y="3077844"/>
            <a:ext cx="2551724" cy="2733066"/>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214902" y="3130779"/>
            <a:ext cx="2551724" cy="2545025"/>
          </a:xfrm>
          <a:prstGeom prst="rect">
            <a:avLst/>
          </a:prstGeom>
        </p:spPr>
      </p:pic>
      <p:sp>
        <p:nvSpPr>
          <p:cNvPr id="5" name="TextBox 4">
            <a:extLst>
              <a:ext uri="{FF2B5EF4-FFF2-40B4-BE49-F238E27FC236}">
                <a16:creationId xmlns:a16="http://schemas.microsoft.com/office/drawing/2014/main" id="{944C9856-63E8-CB46-1C45-AC0F3DB53E1B}"/>
              </a:ext>
            </a:extLst>
          </p:cNvPr>
          <p:cNvSpPr txBox="1"/>
          <p:nvPr/>
        </p:nvSpPr>
        <p:spPr>
          <a:xfrm>
            <a:off x="7422248" y="6006727"/>
            <a:ext cx="3689685" cy="461665"/>
          </a:xfrm>
          <a:prstGeom prst="rect">
            <a:avLst/>
          </a:prstGeom>
          <a:noFill/>
        </p:spPr>
        <p:txBody>
          <a:bodyPr wrap="square" rtlCol="0">
            <a:spAutoFit/>
          </a:bodyPr>
          <a:lstStyle/>
          <a:p>
            <a:pPr algn="ctr"/>
            <a:r>
              <a:rPr lang="en-US" sz="2400" dirty="0">
                <a:highlight>
                  <a:srgbClr val="FFFF00"/>
                </a:highlight>
              </a:rPr>
              <a:t>Activity: </a:t>
            </a:r>
            <a:r>
              <a:rPr lang="en-US" sz="2400" b="1" dirty="0">
                <a:highlight>
                  <a:srgbClr val="FFFF00"/>
                </a:highlight>
              </a:rPr>
              <a:t>Label The Field</a:t>
            </a:r>
          </a:p>
        </p:txBody>
      </p:sp>
    </p:spTree>
    <p:extLst>
      <p:ext uri="{BB962C8B-B14F-4D97-AF65-F5344CB8AC3E}">
        <p14:creationId xmlns:p14="http://schemas.microsoft.com/office/powerpoint/2010/main" val="4197263965"/>
      </p:ext>
    </p:extLst>
  </p:cSld>
  <p:clrMapOvr>
    <a:masterClrMapping/>
  </p:clrMapOvr>
</p:sld>
</file>

<file path=ppt/theme/theme1.xml><?xml version="1.0" encoding="utf-8"?>
<a:theme xmlns:a="http://schemas.openxmlformats.org/drawingml/2006/main" name="Womens ODP Template - 2023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ED29C1EBCA434CBAA2F950CC44D763" ma:contentTypeVersion="27" ma:contentTypeDescription="Create a new document." ma:contentTypeScope="" ma:versionID="48378d4ec6c39d0328a4aba9436c1b94">
  <xsd:schema xmlns:xsd="http://www.w3.org/2001/XMLSchema" xmlns:xs="http://www.w3.org/2001/XMLSchema" xmlns:p="http://schemas.microsoft.com/office/2006/metadata/properties" xmlns:ns2="e388dfff-96bd-44b0-9abc-e874b4608d57" xmlns:ns3="c6218dcc-f06c-44ff-a9bf-2cb8a2baea82" targetNamespace="http://schemas.microsoft.com/office/2006/metadata/properties" ma:root="true" ma:fieldsID="df42f55c1b4b5e81d6d370d7dc8566bf" ns2:_="" ns3:_="">
    <xsd:import namespace="e388dfff-96bd-44b0-9abc-e874b4608d57"/>
    <xsd:import namespace="c6218dcc-f06c-44ff-a9bf-2cb8a2baea8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ApplicationID" minOccurs="0"/>
                <xsd:element ref="ns2:State" minOccurs="0"/>
                <xsd:element ref="ns2:FirstName" minOccurs="0"/>
                <xsd:element ref="ns2:LastName" minOccurs="0"/>
                <xsd:element ref="ns2:Email" minOccurs="0"/>
                <xsd:element ref="ns2:Phone" minOccurs="0"/>
                <xsd:element ref="ns2:LOO" minOccurs="0"/>
                <xsd:element ref="ns2:Grant"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88dfff-96bd-44b0-9abc-e874b4608d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ApplicationID" ma:index="20" nillable="true" ma:displayName="Application ID" ma:format="Dropdown" ma:internalName="ApplicationID">
      <xsd:simpleType>
        <xsd:restriction base="dms:Text">
          <xsd:maxLength value="255"/>
        </xsd:restriction>
      </xsd:simpleType>
    </xsd:element>
    <xsd:element name="State" ma:index="21" nillable="true" ma:displayName="State" ma:format="Dropdown" ma:internalName="State">
      <xsd:simpleType>
        <xsd:restriction base="dms:Text">
          <xsd:maxLength value="255"/>
        </xsd:restriction>
      </xsd:simpleType>
    </xsd:element>
    <xsd:element name="FirstName" ma:index="22" nillable="true" ma:displayName="First Name" ma:format="Dropdown" ma:internalName="FirstName">
      <xsd:simpleType>
        <xsd:restriction base="dms:Text">
          <xsd:maxLength value="255"/>
        </xsd:restriction>
      </xsd:simpleType>
    </xsd:element>
    <xsd:element name="LastName" ma:index="23" nillable="true" ma:displayName="Last Name" ma:format="Dropdown" ma:internalName="LastName">
      <xsd:simpleType>
        <xsd:restriction base="dms:Text">
          <xsd:maxLength value="255"/>
        </xsd:restriction>
      </xsd:simpleType>
    </xsd:element>
    <xsd:element name="Email" ma:index="24" nillable="true" ma:displayName="Email" ma:format="Dropdown" ma:internalName="Email">
      <xsd:simpleType>
        <xsd:restriction base="dms:Text">
          <xsd:maxLength value="255"/>
        </xsd:restriction>
      </xsd:simpleType>
    </xsd:element>
    <xsd:element name="Phone" ma:index="25" nillable="true" ma:displayName="Phone" ma:format="Dropdown" ma:internalName="Phone">
      <xsd:simpleType>
        <xsd:restriction base="dms:Text">
          <xsd:maxLength value="255"/>
        </xsd:restriction>
      </xsd:simpleType>
    </xsd:element>
    <xsd:element name="LOO" ma:index="26" nillable="true" ma:displayName="LOO" ma:format="Dropdown" ma:internalName="LOO">
      <xsd:simpleType>
        <xsd:restriction base="dms:Text">
          <xsd:maxLength value="255"/>
        </xsd:restriction>
      </xsd:simpleType>
    </xsd:element>
    <xsd:element name="Grant" ma:index="27" nillable="true" ma:displayName="Grant" ma:format="Dropdown" ma:internalName="Grant">
      <xsd:simpleType>
        <xsd:restriction base="dms:Text">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element name="MediaServiceBillingMetadata" ma:index="3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218dcc-f06c-44ff-a9bf-2cb8a2baea8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31" nillable="true" ma:displayName="Taxonomy Catch All Column" ma:hidden="true" ma:list="{0e81e2b3-d213-44ce-952f-7d23d4b9695b}" ma:internalName="TaxCatchAll" ma:showField="CatchAllData" ma:web="c6218dcc-f06c-44ff-a9bf-2cb8a2baea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c6218dcc-f06c-44ff-a9bf-2cb8a2baea82">
      <UserInfo>
        <DisplayName>Manion, Ashley</DisplayName>
        <AccountId>44</AccountId>
        <AccountType/>
      </UserInfo>
      <UserInfo>
        <DisplayName>Eissele, Mark</DisplayName>
        <AccountId>86</AccountId>
        <AccountType/>
      </UserInfo>
      <UserInfo>
        <DisplayName>Spamer, Jimmy</DisplayName>
        <AccountId>28</AccountId>
        <AccountType/>
      </UserInfo>
      <UserInfo>
        <DisplayName>Shannon, Dan</DisplayName>
        <AccountId>82</AccountId>
        <AccountType/>
      </UserInfo>
      <UserInfo>
        <DisplayName>Franklin, Deborah</DisplayName>
        <AccountId>83</AccountId>
        <AccountType/>
      </UserInfo>
    </SharedWithUsers>
    <Grant xmlns="e388dfff-96bd-44b0-9abc-e874b4608d57" xsi:nil="true"/>
    <State xmlns="e388dfff-96bd-44b0-9abc-e874b4608d57" xsi:nil="true"/>
    <LastName xmlns="e388dfff-96bd-44b0-9abc-e874b4608d57" xsi:nil="true"/>
    <TaxCatchAll xmlns="c6218dcc-f06c-44ff-a9bf-2cb8a2baea82" xsi:nil="true"/>
    <ApplicationID xmlns="e388dfff-96bd-44b0-9abc-e874b4608d57" xsi:nil="true"/>
    <LOO xmlns="e388dfff-96bd-44b0-9abc-e874b4608d57" xsi:nil="true"/>
    <lcf76f155ced4ddcb4097134ff3c332f xmlns="e388dfff-96bd-44b0-9abc-e874b4608d57">
      <Terms xmlns="http://schemas.microsoft.com/office/infopath/2007/PartnerControls"/>
    </lcf76f155ced4ddcb4097134ff3c332f>
    <FirstName xmlns="e388dfff-96bd-44b0-9abc-e874b4608d57" xsi:nil="true"/>
    <Phone xmlns="e388dfff-96bd-44b0-9abc-e874b4608d57" xsi:nil="true"/>
    <Email xmlns="e388dfff-96bd-44b0-9abc-e874b4608d5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D3D07F-4816-4A1C-A6EC-60E5F253CB51}"/>
</file>

<file path=customXml/itemProps2.xml><?xml version="1.0" encoding="utf-8"?>
<ds:datastoreItem xmlns:ds="http://schemas.openxmlformats.org/officeDocument/2006/customXml" ds:itemID="{165E185A-0405-4A20-BECF-0E4BABEC212F}">
  <ds:schemaRefs>
    <ds:schemaRef ds:uri="http://purl.org/dc/terms/"/>
    <ds:schemaRef ds:uri="http://schemas.microsoft.com/office/2006/documentManagement/types"/>
    <ds:schemaRef ds:uri="c6218dcc-f06c-44ff-a9bf-2cb8a2baea82"/>
    <ds:schemaRef ds:uri="http://schemas.openxmlformats.org/package/2006/metadata/core-properties"/>
    <ds:schemaRef ds:uri="http://www.w3.org/XML/1998/namespace"/>
    <ds:schemaRef ds:uri="http://purl.org/dc/elements/1.1/"/>
    <ds:schemaRef ds:uri="http://schemas.microsoft.com/office/infopath/2007/PartnerControls"/>
    <ds:schemaRef ds:uri="e388dfff-96bd-44b0-9abc-e874b4608d57"/>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BA57BD7D-1B2A-4460-8BC7-D347C66110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Womens ODP Template - 2023 (1)</Template>
  <TotalTime>662</TotalTime>
  <Words>2183</Words>
  <Application>Microsoft Macintosh PowerPoint</Application>
  <PresentationFormat>Widescreen</PresentationFormat>
  <Paragraphs>368</Paragraphs>
  <Slides>24</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Obvia Wide</vt:lpstr>
      <vt:lpstr>Obvia</vt:lpstr>
      <vt:lpstr>Arial</vt:lpstr>
      <vt:lpstr>Alt Gothic Comp ATF</vt:lpstr>
      <vt:lpstr>Times New Roman</vt:lpstr>
      <vt:lpstr>Helvetica</vt:lpstr>
      <vt:lpstr>Calibri</vt:lpstr>
      <vt:lpstr>Alt Gothic Comp ATF Blk</vt:lpstr>
      <vt:lpstr>Wingdings</vt:lpstr>
      <vt:lpstr>Womens ODP Template - 2023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lastModifiedBy>Brush, Liz</cp:lastModifiedBy>
  <cp:revision>66</cp:revision>
  <dcterms:created xsi:type="dcterms:W3CDTF">2021-08-11T16:38:25Z</dcterms:created>
  <dcterms:modified xsi:type="dcterms:W3CDTF">2025-10-06T16:36:27Z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0x010100DCED29C1EBCA434CBAA2F950CC44D763</vt:lpwstr>
  </property>
</Properties>
</file>