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6"/>
  </p:notesMasterIdLst>
  <p:handoutMasterIdLst>
    <p:handoutMasterId r:id="rId47"/>
  </p:handoutMasterIdLst>
  <p:sldIdLst>
    <p:sldId id="436" r:id="rId5"/>
    <p:sldId id="260" r:id="rId6"/>
    <p:sldId id="261" r:id="rId7"/>
    <p:sldId id="422" r:id="rId8"/>
    <p:sldId id="423" r:id="rId9"/>
    <p:sldId id="425" r:id="rId10"/>
    <p:sldId id="266" r:id="rId11"/>
    <p:sldId id="426" r:id="rId12"/>
    <p:sldId id="427" r:id="rId13"/>
    <p:sldId id="302" r:id="rId14"/>
    <p:sldId id="417" r:id="rId15"/>
    <p:sldId id="298" r:id="rId16"/>
    <p:sldId id="412" r:id="rId17"/>
    <p:sldId id="418" r:id="rId18"/>
    <p:sldId id="428" r:id="rId19"/>
    <p:sldId id="270" r:id="rId20"/>
    <p:sldId id="273" r:id="rId21"/>
    <p:sldId id="396" r:id="rId22"/>
    <p:sldId id="420" r:id="rId23"/>
    <p:sldId id="269" r:id="rId24"/>
    <p:sldId id="408" r:id="rId25"/>
    <p:sldId id="286" r:id="rId26"/>
    <p:sldId id="430" r:id="rId27"/>
    <p:sldId id="288" r:id="rId28"/>
    <p:sldId id="432" r:id="rId29"/>
    <p:sldId id="289" r:id="rId30"/>
    <p:sldId id="285" r:id="rId31"/>
    <p:sldId id="283" r:id="rId32"/>
    <p:sldId id="433" r:id="rId33"/>
    <p:sldId id="295" r:id="rId34"/>
    <p:sldId id="434" r:id="rId35"/>
    <p:sldId id="284" r:id="rId36"/>
    <p:sldId id="294" r:id="rId37"/>
    <p:sldId id="293" r:id="rId38"/>
    <p:sldId id="421" r:id="rId39"/>
    <p:sldId id="435" r:id="rId40"/>
    <p:sldId id="309" r:id="rId41"/>
    <p:sldId id="311" r:id="rId42"/>
    <p:sldId id="416" r:id="rId43"/>
    <p:sldId id="429" r:id="rId44"/>
    <p:sldId id="400" r:id="rId45"/>
  </p:sldIdLst>
  <p:sldSz cx="12192000" cy="6858000"/>
  <p:notesSz cx="6858000" cy="9144000"/>
  <p:embeddedFontLst>
    <p:embeddedFont>
      <p:font typeface="Alt Gothic Comp ATF" panose="020B0608040502040204" pitchFamily="34" charset="77"/>
      <p:regular r:id="rId48"/>
      <p:bold r:id="rId49"/>
    </p:embeddedFont>
    <p:embeddedFont>
      <p:font typeface="Helvetica" pitchFamily="2"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FFFF00"/>
    <a:srgbClr val="97999B"/>
    <a:srgbClr val="C8102E"/>
    <a:srgbClr val="4F81BD"/>
    <a:srgbClr val="53565A"/>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EF756-BB08-6C48-A7C4-AF5D5519BA2F}" v="8" dt="2025-10-07T13:55:12.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6"/>
    <p:restoredTop sz="79089"/>
  </p:normalViewPr>
  <p:slideViewPr>
    <p:cSldViewPr snapToGrid="0">
      <p:cViewPr varScale="1">
        <p:scale>
          <a:sx n="145" d="100"/>
          <a:sy n="145" d="100"/>
        </p:scale>
        <p:origin x="208" y="6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10/7/25</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BB09-9E0A-4721-B90C-F5DAC0026E99}"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16FC-8EDB-41AA-8CE4-CA351EA7E723}" type="slidenum">
              <a:rPr lang="en-US" smtClean="0"/>
              <a:t>‹#›</a:t>
            </a:fld>
            <a:endParaRPr lang="en-US"/>
          </a:p>
        </p:txBody>
      </p:sp>
    </p:spTree>
    <p:extLst>
      <p:ext uri="{BB962C8B-B14F-4D97-AF65-F5344CB8AC3E}">
        <p14:creationId xmlns:p14="http://schemas.microsoft.com/office/powerpoint/2010/main" val="3408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illustrates</a:t>
            </a:r>
            <a:r>
              <a:rPr lang="en-US" baseline="0"/>
              <a:t> 4 areas of major fouls covered in this lesson. Review the slide</a:t>
            </a:r>
          </a:p>
          <a:p>
            <a:endParaRPr lang="en-US" baseline="0"/>
          </a:p>
          <a:p>
            <a:r>
              <a:rPr lang="en-US" baseline="0"/>
              <a:t>Have the students look at the rule book definitions of some of the fouls (Rule 10) with the class, ( they should be able to locate the definitions of each of the common major fouls covered in this lesson.) As you look at the definitions, mention the “language of the rule” and read a few from the rule book..</a:t>
            </a:r>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2</a:t>
            </a:fld>
            <a:endParaRPr lang="en-US"/>
          </a:p>
        </p:txBody>
      </p:sp>
    </p:spTree>
    <p:extLst>
      <p:ext uri="{BB962C8B-B14F-4D97-AF65-F5344CB8AC3E}">
        <p14:creationId xmlns:p14="http://schemas.microsoft.com/office/powerpoint/2010/main" val="170510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Helvetica" pitchFamily="2" charset="0"/>
              </a:rPr>
              <a:t>A defensive player, who is marking an unmarked opponent who is standing directly behind the goal circle is exempt from the three-second rule, </a:t>
            </a:r>
            <a:endParaRPr lang="en-US"/>
          </a:p>
          <a:p>
            <a:pPr marL="0" indent="0">
              <a:buFontTx/>
              <a:buNone/>
            </a:pPr>
            <a:endParaRPr lang="en-US" i="1"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11</a:t>
            </a:fld>
            <a:endParaRPr lang="en-US"/>
          </a:p>
        </p:txBody>
      </p:sp>
    </p:spTree>
    <p:extLst>
      <p:ext uri="{BB962C8B-B14F-4D97-AF65-F5344CB8AC3E}">
        <p14:creationId xmlns:p14="http://schemas.microsoft.com/office/powerpoint/2010/main" val="2507673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(Four clicks for animation)</a:t>
            </a:r>
          </a:p>
          <a:p>
            <a:endParaRPr lang="en-US" i="1" dirty="0"/>
          </a:p>
          <a:p>
            <a:r>
              <a:rPr lang="en-US" i="0" dirty="0"/>
              <a:t>Foul for Three Seconds ALWAYS occurs in the 8m arc.  </a:t>
            </a:r>
          </a:p>
          <a:p>
            <a:endParaRPr lang="en-US" i="0" dirty="0"/>
          </a:p>
          <a:p>
            <a:r>
              <a:rPr lang="en-US" i="0" dirty="0"/>
              <a:t>Penalty Administration depends on spot of the ball:</a:t>
            </a:r>
          </a:p>
          <a:p>
            <a:r>
              <a:rPr lang="en-US" i="1" dirty="0"/>
              <a:t>(click)</a:t>
            </a:r>
          </a:p>
          <a:p>
            <a:r>
              <a:rPr lang="en-US" i="1" dirty="0"/>
              <a:t>Ball</a:t>
            </a:r>
            <a:r>
              <a:rPr lang="en-US" i="0" dirty="0"/>
              <a:t> in the 8m Arc – FP on the nearest hash</a:t>
            </a:r>
          </a:p>
          <a:p>
            <a:r>
              <a:rPr lang="en-US" i="1" dirty="0"/>
              <a:t>(click)</a:t>
            </a:r>
          </a:p>
          <a:p>
            <a:r>
              <a:rPr lang="en-US" i="0" dirty="0"/>
              <a:t>Ball in the CSA, above GLE – FP on a spot on the 12m fan closest to the spot of the FOUL</a:t>
            </a:r>
          </a:p>
          <a:p>
            <a:r>
              <a:rPr lang="en-US" i="1" dirty="0"/>
              <a:t>(click)</a:t>
            </a:r>
          </a:p>
          <a:p>
            <a:r>
              <a:rPr lang="en-US" i="0" dirty="0"/>
              <a:t>Ball in the CSA, below GLE – FP on the nearest dot</a:t>
            </a:r>
          </a:p>
          <a:p>
            <a:r>
              <a:rPr lang="en-US" i="1" dirty="0"/>
              <a:t>(click) </a:t>
            </a:r>
          </a:p>
          <a:p>
            <a:r>
              <a:rPr lang="en-US" b="1" i="0" dirty="0"/>
              <a:t> </a:t>
            </a:r>
            <a:r>
              <a:rPr lang="en-US" i="0" dirty="0"/>
              <a:t>Ball outside the CSA – FP on a spot on the 12m fan closest to the spot of the BALL</a:t>
            </a:r>
          </a:p>
        </p:txBody>
      </p:sp>
      <p:sp>
        <p:nvSpPr>
          <p:cNvPr id="4" name="Slide Number Placeholder 3"/>
          <p:cNvSpPr>
            <a:spLocks noGrp="1"/>
          </p:cNvSpPr>
          <p:nvPr>
            <p:ph type="sldNum" sz="quarter" idx="10"/>
          </p:nvPr>
        </p:nvSpPr>
        <p:spPr/>
        <p:txBody>
          <a:bodyPr/>
          <a:lstStyle/>
          <a:p>
            <a:fld id="{B87BCE93-F59F-43D0-A5FC-D4E8671850E2}" type="slidenum">
              <a:rPr lang="en-US" smtClean="0"/>
              <a:pPr/>
              <a:t>12</a:t>
            </a:fld>
            <a:endParaRPr lang="en-US"/>
          </a:p>
        </p:txBody>
      </p:sp>
    </p:spTree>
    <p:extLst>
      <p:ext uri="{BB962C8B-B14F-4D97-AF65-F5344CB8AC3E}">
        <p14:creationId xmlns:p14="http://schemas.microsoft.com/office/powerpoint/2010/main" val="169729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shooting space ”cone” is from the BALL to both sides of the goal circle.</a:t>
            </a:r>
          </a:p>
        </p:txBody>
      </p:sp>
      <p:sp>
        <p:nvSpPr>
          <p:cNvPr id="4" name="Slide Number Placeholder 3"/>
          <p:cNvSpPr>
            <a:spLocks noGrp="1"/>
          </p:cNvSpPr>
          <p:nvPr>
            <p:ph type="sldNum" sz="quarter" idx="5"/>
          </p:nvPr>
        </p:nvSpPr>
        <p:spPr/>
        <p:txBody>
          <a:bodyPr/>
          <a:lstStyle/>
          <a:p>
            <a:fld id="{7D0716FC-8EDB-41AA-8CE4-CA351EA7E723}" type="slidenum">
              <a:rPr lang="en-US" smtClean="0"/>
              <a:t>13</a:t>
            </a:fld>
            <a:endParaRPr lang="en-US"/>
          </a:p>
        </p:txBody>
      </p:sp>
    </p:spTree>
    <p:extLst>
      <p:ext uri="{BB962C8B-B14F-4D97-AF65-F5344CB8AC3E}">
        <p14:creationId xmlns:p14="http://schemas.microsoft.com/office/powerpoint/2010/main" val="28232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Helvetica" pitchFamily="2" charset="0"/>
              </a:rPr>
              <a:t>Defensive players who are double or multiple teaming a player without the ball and are within a stick’s length are exempt from the obstruction of free space to goal. </a:t>
            </a:r>
            <a:endParaRPr lang="en-US"/>
          </a:p>
          <a:p>
            <a:pPr marL="0" indent="0">
              <a:buFontTx/>
              <a:buNone/>
            </a:pPr>
            <a:endParaRPr lang="en-US" i="1"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14</a:t>
            </a:fld>
            <a:endParaRPr lang="en-US"/>
          </a:p>
        </p:txBody>
      </p:sp>
    </p:spTree>
    <p:extLst>
      <p:ext uri="{BB962C8B-B14F-4D97-AF65-F5344CB8AC3E}">
        <p14:creationId xmlns:p14="http://schemas.microsoft.com/office/powerpoint/2010/main" val="190510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Attack fouls need to be recognized and called.</a:t>
            </a:r>
          </a:p>
          <a:p>
            <a:endParaRPr lang="en-US"/>
          </a:p>
          <a:p>
            <a:r>
              <a:rPr lang="en-US"/>
              <a:t>There is an emphasis</a:t>
            </a:r>
            <a:r>
              <a:rPr lang="en-US" baseline="0"/>
              <a:t> on attack fouls at the start of each season.</a:t>
            </a:r>
          </a:p>
          <a:p>
            <a:endParaRPr lang="en-US" baseline="0"/>
          </a:p>
          <a:p>
            <a:r>
              <a:rPr lang="en-US" baseline="0"/>
              <a:t>Here we also have yellow (mandatory) fouls.</a:t>
            </a:r>
            <a:endParaRPr lang="en-US"/>
          </a:p>
          <a:p>
            <a:endParaRPr lang="en-US"/>
          </a:p>
        </p:txBody>
      </p:sp>
      <p:sp>
        <p:nvSpPr>
          <p:cNvPr id="4" name="Slide Number Placeholder 3"/>
          <p:cNvSpPr>
            <a:spLocks noGrp="1"/>
          </p:cNvSpPr>
          <p:nvPr>
            <p:ph type="sldNum" sz="quarter" idx="5"/>
          </p:nvPr>
        </p:nvSpPr>
        <p:spPr/>
        <p:txBody>
          <a:bodyPr/>
          <a:lstStyle/>
          <a:p>
            <a:fld id="{7D0716FC-8EDB-41AA-8CE4-CA351EA7E723}" type="slidenum">
              <a:rPr lang="en-US" smtClean="0"/>
              <a:t>15</a:t>
            </a:fld>
            <a:endParaRPr lang="en-US"/>
          </a:p>
        </p:txBody>
      </p:sp>
    </p:spTree>
    <p:extLst>
      <p:ext uri="{BB962C8B-B14F-4D97-AF65-F5344CB8AC3E}">
        <p14:creationId xmlns:p14="http://schemas.microsoft.com/office/powerpoint/2010/main" val="19126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good illustration of  ‘time and distance’. The defender must give attack player the space</a:t>
            </a:r>
            <a:r>
              <a:rPr lang="en-US" baseline="0"/>
              <a:t> to change direction and time to do it (slower players need more time/distance.). </a:t>
            </a:r>
            <a:r>
              <a:rPr lang="en-US"/>
              <a:t>If attacker chooses not to change direction, and then</a:t>
            </a:r>
            <a:r>
              <a:rPr lang="en-US" baseline="0"/>
              <a:t> she creates the contact, it is a charge.</a:t>
            </a:r>
          </a:p>
          <a:p>
            <a:endParaRPr lang="en-US"/>
          </a:p>
          <a:p>
            <a:r>
              <a:rPr lang="en-US"/>
              <a:t>With</a:t>
            </a:r>
            <a:r>
              <a:rPr lang="en-US" baseline="0"/>
              <a:t> all fouls, consider “Who created the contact?”</a:t>
            </a:r>
          </a:p>
          <a:p>
            <a:r>
              <a:rPr lang="en-US" baseline="0"/>
              <a:t>The defender established her position and stayed there.</a:t>
            </a:r>
          </a:p>
          <a:p>
            <a:r>
              <a:rPr lang="en-US" baseline="0"/>
              <a:t>The </a:t>
            </a:r>
            <a:r>
              <a:rPr lang="en-US" u="sng" baseline="0"/>
              <a:t>offensive</a:t>
            </a:r>
            <a:r>
              <a:rPr lang="en-US" u="none" baseline="0"/>
              <a:t> player moved into the defenders established space, therefore, the </a:t>
            </a:r>
            <a:r>
              <a:rPr lang="en-US" u="sng" baseline="0"/>
              <a:t>offensive</a:t>
            </a:r>
            <a:r>
              <a:rPr lang="en-US" u="none" baseline="0"/>
              <a:t> player “created the contact”, and fouled.</a:t>
            </a:r>
          </a:p>
          <a:p>
            <a:endParaRPr lang="en-US" u="none" baseline="0"/>
          </a:p>
          <a:p>
            <a:r>
              <a:rPr lang="en-US" u="none" baseline="0"/>
              <a:t>Signal?</a:t>
            </a:r>
            <a:endParaRPr lang="en-US"/>
          </a:p>
          <a:p>
            <a:endParaRPr lang="en-US"/>
          </a:p>
        </p:txBody>
      </p:sp>
      <p:sp>
        <p:nvSpPr>
          <p:cNvPr id="4" name="Slide Number Placeholder 3"/>
          <p:cNvSpPr>
            <a:spLocks noGrp="1"/>
          </p:cNvSpPr>
          <p:nvPr>
            <p:ph type="sldNum" sz="quarter" idx="10"/>
          </p:nvPr>
        </p:nvSpPr>
        <p:spPr/>
        <p:txBody>
          <a:bodyPr/>
          <a:lstStyle/>
          <a:p>
            <a:fld id="{AE36A76F-BC7E-4E7F-B296-5E0DDA54B3FA}" type="slidenum">
              <a:rPr lang="en-US" smtClean="0"/>
              <a:pPr/>
              <a:t>16</a:t>
            </a:fld>
            <a:endParaRPr lang="en-US"/>
          </a:p>
        </p:txBody>
      </p:sp>
    </p:spTree>
    <p:extLst>
      <p:ext uri="{BB962C8B-B14F-4D97-AF65-F5344CB8AC3E}">
        <p14:creationId xmlns:p14="http://schemas.microsoft.com/office/powerpoint/2010/main" val="420052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2 defenders</a:t>
            </a:r>
          </a:p>
          <a:p>
            <a:r>
              <a:rPr lang="en-US"/>
              <a:t>1 offensive</a:t>
            </a:r>
            <a:r>
              <a:rPr lang="en-US" baseline="0"/>
              <a:t> player</a:t>
            </a:r>
          </a:p>
          <a:p>
            <a:endParaRPr lang="en-US" baseline="0"/>
          </a:p>
          <a:p>
            <a:r>
              <a:rPr lang="en-US"/>
              <a:t>Under pressure, the offensive player “tucks” the ball into her sphere,</a:t>
            </a:r>
            <a:r>
              <a:rPr lang="en-US" baseline="0"/>
              <a:t> therefore not allowing a  defender the opportunity to legally check the ball.</a:t>
            </a:r>
          </a:p>
          <a:p>
            <a:endParaRPr lang="en-US" baseline="0"/>
          </a:p>
          <a:p>
            <a:r>
              <a:rPr lang="en-US" baseline="0"/>
              <a:t>What legal move could the attacker make to avoid these defenders’ check? (turn her body and take the stick away from the defenders, move in another direction)</a:t>
            </a:r>
          </a:p>
          <a:p>
            <a:endParaRPr lang="en-US"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shot, throw, bat or flick of the ball without regard to the positioning of a field player is dangerous propelling</a:t>
            </a:r>
          </a:p>
          <a:p>
            <a:endParaRPr lang="en-US"/>
          </a:p>
          <a:p>
            <a:r>
              <a:rPr lang="en-US"/>
              <a:t>It disregards/jeopardizes player safety</a:t>
            </a:r>
          </a:p>
        </p:txBody>
      </p:sp>
      <p:sp>
        <p:nvSpPr>
          <p:cNvPr id="4" name="Slide Number Placeholder 3"/>
          <p:cNvSpPr>
            <a:spLocks noGrp="1"/>
          </p:cNvSpPr>
          <p:nvPr>
            <p:ph type="sldNum" sz="quarter" idx="5"/>
          </p:nvPr>
        </p:nvSpPr>
        <p:spPr/>
        <p:txBody>
          <a:bodyPr/>
          <a:lstStyle/>
          <a:p>
            <a:fld id="{B87BCE93-F59F-43D0-A5FC-D4E8671850E2}" type="slidenum">
              <a:rPr lang="en-US" smtClean="0"/>
              <a:pPr/>
              <a:t>18</a:t>
            </a:fld>
            <a:endParaRPr lang="en-US"/>
          </a:p>
        </p:txBody>
      </p:sp>
    </p:spTree>
    <p:extLst>
      <p:ext uri="{BB962C8B-B14F-4D97-AF65-F5344CB8AC3E}">
        <p14:creationId xmlns:p14="http://schemas.microsoft.com/office/powerpoint/2010/main" val="4122583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Doesn’t have to be with the stick! Any action that prevents an opponent (with or without the ball) from continuing on their path</a:t>
            </a:r>
          </a:p>
          <a:p>
            <a:endParaRPr lang="en-US"/>
          </a:p>
          <a:p>
            <a:r>
              <a:rPr lang="en-US"/>
              <a:t>-Grabbing the jersey</a:t>
            </a:r>
          </a:p>
          <a:p>
            <a:r>
              <a:rPr lang="en-US"/>
              <a:t>-Holding them back with the stick</a:t>
            </a:r>
          </a:p>
          <a:p>
            <a:r>
              <a:rPr lang="en-US"/>
              <a:t>-Preventing them from moving through the CSA (path has to be established)</a:t>
            </a:r>
          </a:p>
          <a:p>
            <a:endParaRPr lang="en-US"/>
          </a:p>
          <a:p>
            <a:r>
              <a:rPr lang="en-US"/>
              <a:t>If defender is in place and opponent tries to push through to get where they want to be, could be forcing through (with crosse) or charge (with body)</a:t>
            </a:r>
          </a:p>
          <a:p>
            <a:endParaRPr lang="en-US"/>
          </a:p>
          <a:p>
            <a:endParaRPr lang="en-US"/>
          </a:p>
        </p:txBody>
      </p:sp>
      <p:sp>
        <p:nvSpPr>
          <p:cNvPr id="4" name="Slide Number Placeholder 3"/>
          <p:cNvSpPr>
            <a:spLocks noGrp="1"/>
          </p:cNvSpPr>
          <p:nvPr>
            <p:ph type="sldNum" sz="quarter" idx="5"/>
          </p:nvPr>
        </p:nvSpPr>
        <p:spPr/>
        <p:txBody>
          <a:bodyPr/>
          <a:lstStyle/>
          <a:p>
            <a:fld id="{B87BCE93-F59F-43D0-A5FC-D4E8671850E2}" type="slidenum">
              <a:rPr lang="en-US" smtClean="0"/>
              <a:pPr/>
              <a:t>19</a:t>
            </a:fld>
            <a:endParaRPr lang="en-US"/>
          </a:p>
        </p:txBody>
      </p:sp>
    </p:spTree>
    <p:extLst>
      <p:ext uri="{BB962C8B-B14F-4D97-AF65-F5344CB8AC3E}">
        <p14:creationId xmlns:p14="http://schemas.microsoft.com/office/powerpoint/2010/main" val="4259549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NOTE: This video is the same as the ”block” video.  Focus on the illegal pick here.</a:t>
            </a:r>
          </a:p>
          <a:p>
            <a:endParaRPr lang="en-US"/>
          </a:p>
          <a:p>
            <a:r>
              <a:rPr lang="en-US"/>
              <a:t>What is “The visual</a:t>
            </a:r>
            <a:r>
              <a:rPr lang="en-US" baseline="0"/>
              <a:t> field”? </a:t>
            </a:r>
            <a:r>
              <a:rPr lang="en-US" i="1" baseline="0"/>
              <a:t>(The area that can be seen when an eye is fixed straight at a point)</a:t>
            </a:r>
            <a:endParaRPr lang="en-US" baseline="0"/>
          </a:p>
          <a:p>
            <a:endParaRPr lang="en-US" i="1" baseline="0"/>
          </a:p>
          <a:p>
            <a:r>
              <a:rPr lang="en-US" i="0" baseline="0"/>
              <a:t>Was the pick in the visual field?  If the player did NOT see the pick, could she have?  Should she have?  If the pick was in the visual field and she was not “aware”, that is NOT the same as being out of the visual field.  If she could have/should have seen the pick and had time and space – it’s legal!</a:t>
            </a:r>
          </a:p>
          <a:p>
            <a:endParaRPr lang="en-US" baseline="0"/>
          </a:p>
          <a:p>
            <a:endParaRPr lang="en-US" b="1" baseline="0"/>
          </a:p>
          <a:p>
            <a:endParaRPr lang="en-US"/>
          </a:p>
        </p:txBody>
      </p:sp>
      <p:sp>
        <p:nvSpPr>
          <p:cNvPr id="4" name="Slide Number Placeholder 3"/>
          <p:cNvSpPr>
            <a:spLocks noGrp="1"/>
          </p:cNvSpPr>
          <p:nvPr>
            <p:ph type="sldNum" sz="quarter" idx="10"/>
          </p:nvPr>
        </p:nvSpPr>
        <p:spPr/>
        <p:txBody>
          <a:bodyPr/>
          <a:lstStyle/>
          <a:p>
            <a:fld id="{AE36A76F-BC7E-4E7F-B296-5E0DDA54B3FA}" type="slidenum">
              <a:rPr lang="en-US" smtClean="0"/>
              <a:pPr/>
              <a:t>20</a:t>
            </a:fld>
            <a:endParaRPr lang="en-US"/>
          </a:p>
        </p:txBody>
      </p:sp>
    </p:spTree>
    <p:extLst>
      <p:ext uri="{BB962C8B-B14F-4D97-AF65-F5344CB8AC3E}">
        <p14:creationId xmlns:p14="http://schemas.microsoft.com/office/powerpoint/2010/main" val="61598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Handout and use the </a:t>
            </a:r>
            <a:r>
              <a:rPr lang="en-US" b="1" i="1"/>
              <a:t>rule</a:t>
            </a:r>
            <a:r>
              <a:rPr lang="en-US" b="1" i="1" baseline="0"/>
              <a:t> reference sheet</a:t>
            </a:r>
            <a:r>
              <a:rPr lang="en-US" i="1" baseline="0"/>
              <a:t> to help with the definition and type of fouls (or the rule book.)</a:t>
            </a:r>
          </a:p>
          <a:p>
            <a:endParaRPr lang="en-US" baseline="0"/>
          </a:p>
          <a:p>
            <a:r>
              <a:rPr lang="en-US" baseline="0"/>
              <a:t>Note the mandatory yellow card fouls indicated on the slide and explain what that means.</a:t>
            </a:r>
          </a:p>
          <a:p>
            <a:endParaRPr lang="en-US" baseline="0"/>
          </a:p>
          <a:p>
            <a:r>
              <a:rPr lang="en-US" baseline="0"/>
              <a:t>The following slides will illustrate some of the fouls (not all). Ask the class if they have an understanding of each and if you need to demo or explain in more detail.</a:t>
            </a:r>
          </a:p>
          <a:p>
            <a:endParaRPr lang="en-US"/>
          </a:p>
        </p:txBody>
      </p:sp>
      <p:sp>
        <p:nvSpPr>
          <p:cNvPr id="4" name="Slide Number Placeholder 3"/>
          <p:cNvSpPr>
            <a:spLocks noGrp="1"/>
          </p:cNvSpPr>
          <p:nvPr>
            <p:ph type="sldNum" sz="quarter" idx="10"/>
          </p:nvPr>
        </p:nvSpPr>
        <p:spPr/>
        <p:txBody>
          <a:bodyPr/>
          <a:lstStyle/>
          <a:p>
            <a:fld id="{AE36A76F-BC7E-4E7F-B296-5E0DDA54B3FA}" type="slidenum">
              <a:rPr lang="en-US" smtClean="0"/>
              <a:pPr/>
              <a:t>3</a:t>
            </a:fld>
            <a:endParaRPr lang="en-US"/>
          </a:p>
        </p:txBody>
      </p:sp>
    </p:spTree>
    <p:extLst>
      <p:ext uri="{BB962C8B-B14F-4D97-AF65-F5344CB8AC3E}">
        <p14:creationId xmlns:p14="http://schemas.microsoft.com/office/powerpoint/2010/main" val="792310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4 Clicks</a:t>
            </a:r>
          </a:p>
          <a:p>
            <a:r>
              <a:rPr lang="en-US"/>
              <a:t>Our illustrations will involve penalty</a:t>
            </a:r>
            <a:r>
              <a:rPr lang="en-US" baseline="0"/>
              <a:t> administration based on the location of the ball at the time of the foul.</a:t>
            </a:r>
          </a:p>
          <a:p>
            <a:pPr marL="228600" indent="-228600">
              <a:buAutoNum type="arabicPeriod"/>
            </a:pPr>
            <a:r>
              <a:rPr lang="en-US" baseline="0"/>
              <a:t>Outside the CSA</a:t>
            </a:r>
          </a:p>
          <a:p>
            <a:pPr marL="228600" indent="-228600">
              <a:buAutoNum type="arabicPeriod"/>
            </a:pPr>
            <a:r>
              <a:rPr lang="en-US" baseline="0"/>
              <a:t>Inside the CSA but outside the 8m arc and above the GLE</a:t>
            </a:r>
          </a:p>
          <a:p>
            <a:pPr marL="228600" indent="-228600">
              <a:buAutoNum type="arabicPeriod"/>
            </a:pPr>
            <a:r>
              <a:rPr lang="en-US" baseline="0"/>
              <a:t>Inside the CSA but below the GLE. </a:t>
            </a:r>
          </a:p>
          <a:p>
            <a:pPr marL="0" indent="0">
              <a:buNone/>
            </a:pPr>
            <a:endParaRPr lang="en-US" baseline="0"/>
          </a:p>
          <a:p>
            <a:pPr marL="0" indent="0">
              <a:buNone/>
            </a:pPr>
            <a:r>
              <a:rPr lang="en-US" i="1" baseline="0"/>
              <a:t>(click)</a:t>
            </a:r>
          </a:p>
          <a:p>
            <a:pPr marL="0" indent="0">
              <a:buNone/>
            </a:pPr>
            <a:r>
              <a:rPr lang="en-US" baseline="0"/>
              <a:t>Before you begin with the animation, review the CSA, GLE and Dots on the field with the class.</a:t>
            </a:r>
          </a:p>
          <a:p>
            <a:pPr marL="0" indent="0">
              <a:buNone/>
            </a:pPr>
            <a:r>
              <a:rPr lang="en-US" baseline="0"/>
              <a:t>If they have not covered “BOO” penalty administration, this should also be introduced, or reviewed. </a:t>
            </a:r>
          </a:p>
          <a:p>
            <a:pPr marL="0" indent="0">
              <a:buNone/>
            </a:pPr>
            <a:r>
              <a:rPr lang="en-US" baseline="0"/>
              <a:t>Activity - Demonstrate the penalty administration steps in a whistle start situation. Demonstrate the penalty administration in a self start situation.</a:t>
            </a:r>
          </a:p>
          <a:p>
            <a:pPr marL="0" indent="0">
              <a:buNone/>
            </a:pPr>
            <a:r>
              <a:rPr lang="en-US" baseline="0"/>
              <a:t>B.O.O.: ball, offender, others</a:t>
            </a:r>
          </a:p>
          <a:p>
            <a:pPr marL="0" indent="0">
              <a:buNone/>
            </a:pPr>
            <a:endParaRPr lang="en-US" baseline="0"/>
          </a:p>
          <a:p>
            <a:pPr marL="0" indent="0">
              <a:buNone/>
            </a:pPr>
            <a:r>
              <a:rPr lang="en-US" baseline="0"/>
              <a:t>The </a:t>
            </a:r>
            <a:r>
              <a:rPr lang="en-US" b="1" baseline="0"/>
              <a:t>rule reference sheet </a:t>
            </a:r>
            <a:r>
              <a:rPr lang="en-US" baseline="0"/>
              <a:t>has the penalty administration by location on the its backside.</a:t>
            </a:r>
          </a:p>
          <a:p>
            <a:pPr marL="0" indent="0">
              <a:buNone/>
            </a:pPr>
            <a:endParaRPr lang="en-US" baseline="0"/>
          </a:p>
          <a:p>
            <a:pPr marL="0" indent="0">
              <a:buNone/>
            </a:pPr>
            <a:r>
              <a:rPr lang="en-US" baseline="0"/>
              <a:t>This slide has 4 clicks.</a:t>
            </a:r>
          </a:p>
          <a:p>
            <a:pPr marL="0" indent="0">
              <a:buNone/>
            </a:pPr>
            <a:r>
              <a:rPr lang="en-US" baseline="0"/>
              <a:t>Take it slow and explain what has happened on each click. Pause to ask the class for their signal, and penalty administration of this foul, based on location.</a:t>
            </a:r>
          </a:p>
          <a:p>
            <a:pPr marL="0" indent="0">
              <a:buNone/>
            </a:pPr>
            <a:endParaRPr lang="en-US" baseline="0"/>
          </a:p>
          <a:p>
            <a:pPr marL="0" indent="0">
              <a:buNone/>
            </a:pPr>
            <a:r>
              <a:rPr lang="en-US" baseline="0"/>
              <a:t>You can redo the slide by hitting the up arrow on keyboard (4x)and repeat the movement so the class can repeat the administration and foul signal a few times.</a:t>
            </a:r>
          </a:p>
          <a:p>
            <a:pPr marL="0" indent="0">
              <a:buNone/>
            </a:pPr>
            <a:endParaRPr lang="en-US" baseline="0"/>
          </a:p>
          <a:p>
            <a:pPr marL="0" indent="0">
              <a:buNone/>
            </a:pPr>
            <a:r>
              <a:rPr lang="en-US" baseline="0"/>
              <a:t>(Self start allowed)</a:t>
            </a:r>
          </a:p>
          <a:p>
            <a:pPr marL="0" indent="0">
              <a:buNone/>
            </a:pPr>
            <a:endParaRPr lang="en-US"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22</a:t>
            </a:fld>
            <a:endParaRPr lang="en-US"/>
          </a:p>
        </p:txBody>
      </p:sp>
    </p:spTree>
    <p:extLst>
      <p:ext uri="{BB962C8B-B14F-4D97-AF65-F5344CB8AC3E}">
        <p14:creationId xmlns:p14="http://schemas.microsoft.com/office/powerpoint/2010/main" val="1813151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Push Foul on D1</a:t>
            </a:r>
          </a:p>
          <a:p>
            <a:r>
              <a:rPr lang="en-US" i="1"/>
              <a:t>(click)</a:t>
            </a:r>
          </a:p>
          <a:p>
            <a:endParaRPr lang="en-US"/>
          </a:p>
          <a:p>
            <a:r>
              <a:rPr lang="en-US" b="1"/>
              <a:t>Whistle</a:t>
            </a:r>
            <a:r>
              <a:rPr lang="en-US"/>
              <a:t> to call the foul</a:t>
            </a:r>
          </a:p>
          <a:p>
            <a:r>
              <a:rPr lang="en-US"/>
              <a:t>Give a </a:t>
            </a:r>
            <a:r>
              <a:rPr lang="en-US" b="1"/>
              <a:t>direction</a:t>
            </a:r>
            <a:r>
              <a:rPr lang="en-US"/>
              <a:t> for possession</a:t>
            </a:r>
          </a:p>
          <a:p>
            <a:r>
              <a:rPr lang="en-US"/>
              <a:t>Give the </a:t>
            </a:r>
            <a:r>
              <a:rPr lang="en-US" b="1"/>
              <a:t>signal</a:t>
            </a:r>
            <a:r>
              <a:rPr lang="en-US"/>
              <a:t> for the foul</a:t>
            </a:r>
          </a:p>
          <a:p>
            <a:r>
              <a:rPr lang="en-US" baseline="0"/>
              <a:t>A1 moves to the Dot</a:t>
            </a:r>
          </a:p>
          <a:p>
            <a:r>
              <a:rPr lang="en-US" b="0" baseline="0"/>
              <a:t>D1 moves 4m behind, in line with the goal</a:t>
            </a:r>
          </a:p>
          <a:p>
            <a:r>
              <a:rPr lang="en-US" b="1" baseline="0"/>
              <a:t>Whistle </a:t>
            </a:r>
            <a:r>
              <a:rPr lang="en-US" b="0" baseline="0"/>
              <a:t>the restart (no self start allowed)</a:t>
            </a:r>
          </a:p>
          <a:p>
            <a:endParaRPr lang="en-US" b="0" baseline="0"/>
          </a:p>
          <a:p>
            <a:r>
              <a:rPr lang="en-US" b="0" baseline="0"/>
              <a:t>Note location is “closest Dot” and angle of the 4m behind, keeping the ball between the goal circle and the offender.</a:t>
            </a:r>
            <a:endParaRPr lang="en-US" b="0"/>
          </a:p>
          <a:p>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24</a:t>
            </a:fld>
            <a:endParaRPr lang="en-US"/>
          </a:p>
        </p:txBody>
      </p:sp>
    </p:spTree>
    <p:extLst>
      <p:ext uri="{BB962C8B-B14F-4D97-AF65-F5344CB8AC3E}">
        <p14:creationId xmlns:p14="http://schemas.microsoft.com/office/powerpoint/2010/main" val="3263900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a:t>Hold on D1</a:t>
            </a:r>
          </a:p>
          <a:p>
            <a:r>
              <a:rPr lang="en-US" i="1"/>
              <a:t>(click)</a:t>
            </a:r>
          </a:p>
          <a:p>
            <a:endParaRPr lang="en-US" b="1" baseline="0"/>
          </a:p>
          <a:p>
            <a:r>
              <a:rPr lang="en-US" b="1"/>
              <a:t>Whistle</a:t>
            </a:r>
            <a:r>
              <a:rPr lang="en-US"/>
              <a:t> to call the foul</a:t>
            </a:r>
          </a:p>
          <a:p>
            <a:r>
              <a:rPr lang="en-US"/>
              <a:t>Give a </a:t>
            </a:r>
            <a:r>
              <a:rPr lang="en-US" b="1"/>
              <a:t>direction</a:t>
            </a:r>
            <a:r>
              <a:rPr lang="en-US"/>
              <a:t> for possession</a:t>
            </a:r>
          </a:p>
          <a:p>
            <a:r>
              <a:rPr lang="en-US"/>
              <a:t>Give the </a:t>
            </a:r>
            <a:r>
              <a:rPr lang="en-US" b="1"/>
              <a:t>signal</a:t>
            </a:r>
            <a:r>
              <a:rPr lang="en-US"/>
              <a:t> for the foul</a:t>
            </a:r>
          </a:p>
          <a:p>
            <a:r>
              <a:rPr lang="en-US" baseline="0"/>
              <a:t>A1 moves to a spot on the 12m fan closest to the spot of the foul</a:t>
            </a:r>
          </a:p>
          <a:p>
            <a:r>
              <a:rPr lang="en-US" b="0" baseline="0"/>
              <a:t>D1 moves 4m behind, in line with the goal</a:t>
            </a:r>
          </a:p>
          <a:p>
            <a:r>
              <a:rPr lang="en-US" b="1" baseline="0"/>
              <a:t>Whistle </a:t>
            </a:r>
            <a:r>
              <a:rPr lang="en-US" b="0" baseline="0"/>
              <a:t>the restart (no self start allowed)</a:t>
            </a:r>
          </a:p>
          <a:p>
            <a:endParaRPr lang="en-US" b="0" baseline="0"/>
          </a:p>
          <a:p>
            <a:r>
              <a:rPr lang="en-US" b="0" i="0" baseline="0"/>
              <a:t>Let participants know how to get assistance from the trail/C on ‘lane clearing’</a:t>
            </a:r>
          </a:p>
          <a:p>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25</a:t>
            </a:fld>
            <a:endParaRPr lang="en-US"/>
          </a:p>
        </p:txBody>
      </p:sp>
    </p:spTree>
    <p:extLst>
      <p:ext uri="{BB962C8B-B14F-4D97-AF65-F5344CB8AC3E}">
        <p14:creationId xmlns:p14="http://schemas.microsoft.com/office/powerpoint/2010/main" val="262161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a:t>Push on D1</a:t>
            </a:r>
          </a:p>
          <a:p>
            <a:r>
              <a:rPr lang="en-US" i="1"/>
              <a:t>(click)</a:t>
            </a:r>
          </a:p>
          <a:p>
            <a:endParaRPr lang="en-US" b="1" baseline="0"/>
          </a:p>
          <a:p>
            <a:r>
              <a:rPr lang="en-US" b="1"/>
              <a:t>Whistle</a:t>
            </a:r>
            <a:r>
              <a:rPr lang="en-US"/>
              <a:t> to call the foul</a:t>
            </a:r>
          </a:p>
          <a:p>
            <a:r>
              <a:rPr lang="en-US"/>
              <a:t>Give a </a:t>
            </a:r>
            <a:r>
              <a:rPr lang="en-US" b="1"/>
              <a:t>direction</a:t>
            </a:r>
            <a:r>
              <a:rPr lang="en-US"/>
              <a:t> for possession</a:t>
            </a:r>
          </a:p>
          <a:p>
            <a:r>
              <a:rPr lang="en-US"/>
              <a:t>Give the </a:t>
            </a:r>
            <a:r>
              <a:rPr lang="en-US" b="1"/>
              <a:t>signal</a:t>
            </a:r>
            <a:r>
              <a:rPr lang="en-US"/>
              <a:t> for the foul</a:t>
            </a:r>
          </a:p>
          <a:p>
            <a:r>
              <a:rPr lang="en-US" baseline="0"/>
              <a:t>A1 moves to the 8m hash closest to the spot of the foul</a:t>
            </a:r>
          </a:p>
          <a:p>
            <a:r>
              <a:rPr lang="en-US" b="0" baseline="0"/>
              <a:t>D1 moves 4m behind, in line with the goal</a:t>
            </a:r>
          </a:p>
          <a:p>
            <a:r>
              <a:rPr lang="en-US" b="1" baseline="0"/>
              <a:t>Whistle </a:t>
            </a:r>
            <a:r>
              <a:rPr lang="en-US" b="0" baseline="0"/>
              <a:t>the restart (no self start allowed)</a:t>
            </a:r>
          </a:p>
          <a:p>
            <a:endParaRPr lang="en-US" b="0" baseline="0"/>
          </a:p>
          <a:p>
            <a:r>
              <a:rPr lang="en-US" b="0" baseline="0"/>
              <a:t>The following slide will illustrate the Zone and what is to be cleared.</a:t>
            </a:r>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26</a:t>
            </a:fld>
            <a:endParaRPr lang="en-US"/>
          </a:p>
        </p:txBody>
      </p:sp>
    </p:spTree>
    <p:extLst>
      <p:ext uri="{BB962C8B-B14F-4D97-AF65-F5344CB8AC3E}">
        <p14:creationId xmlns:p14="http://schemas.microsoft.com/office/powerpoint/2010/main" val="162335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Penalty Zone</a:t>
            </a:r>
            <a:r>
              <a:rPr lang="en-US" u="sng" baseline="0"/>
              <a:t> is different from the CSA boundaries </a:t>
            </a:r>
            <a:r>
              <a:rPr lang="en-US" u="none" baseline="0"/>
              <a:t>(discuss these imaginary lines and the parts they cover)</a:t>
            </a:r>
            <a:endParaRPr lang="en-US" u="none"/>
          </a:p>
        </p:txBody>
      </p:sp>
      <p:sp>
        <p:nvSpPr>
          <p:cNvPr id="4" name="Slide Number Placeholder 3"/>
          <p:cNvSpPr>
            <a:spLocks noGrp="1"/>
          </p:cNvSpPr>
          <p:nvPr>
            <p:ph type="sldNum" sz="quarter" idx="10"/>
          </p:nvPr>
        </p:nvSpPr>
        <p:spPr/>
        <p:txBody>
          <a:bodyPr/>
          <a:lstStyle/>
          <a:p>
            <a:fld id="{B87BCE93-F59F-43D0-A5FC-D4E8671850E2}" type="slidenum">
              <a:rPr lang="en-US" smtClean="0"/>
              <a:pPr/>
              <a:t>27</a:t>
            </a:fld>
            <a:endParaRPr lang="en-US"/>
          </a:p>
        </p:txBody>
      </p:sp>
    </p:spTree>
    <p:extLst>
      <p:ext uri="{BB962C8B-B14F-4D97-AF65-F5344CB8AC3E}">
        <p14:creationId xmlns:p14="http://schemas.microsoft.com/office/powerpoint/2010/main" val="361429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Both attack an</a:t>
            </a:r>
            <a:r>
              <a:rPr lang="en-US" baseline="0"/>
              <a:t>d defense </a:t>
            </a:r>
            <a:r>
              <a:rPr lang="en-US"/>
              <a:t>have cleared the</a:t>
            </a:r>
            <a:r>
              <a:rPr lang="en-US" baseline="0"/>
              <a:t> Penalty Zone as instructed.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Defense gets the adjacent hashes </a:t>
            </a:r>
            <a:r>
              <a:rPr lang="en-US" baseline="0"/>
              <a:t>to the ball carrier. Any defender can take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Doesn’t have to be closest player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Doesn’t have to be player in the 8m arc/CSA</a:t>
            </a:r>
            <a:endParaRPr lang="en-US"/>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28</a:t>
            </a:fld>
            <a:endParaRPr lang="en-US"/>
          </a:p>
        </p:txBody>
      </p:sp>
    </p:spTree>
    <p:extLst>
      <p:ext uri="{BB962C8B-B14F-4D97-AF65-F5344CB8AC3E}">
        <p14:creationId xmlns:p14="http://schemas.microsoft.com/office/powerpoint/2010/main" val="753523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 Seconds foul always occurs in the 8m arc. </a:t>
            </a:r>
          </a:p>
          <a:p>
            <a:endParaRPr lang="en-US"/>
          </a:p>
          <a:p>
            <a:r>
              <a:rPr lang="en-US"/>
              <a:t>Penalty administration depends on the spot</a:t>
            </a:r>
            <a:r>
              <a:rPr lang="en-US" baseline="0"/>
              <a:t> of the </a:t>
            </a:r>
            <a:r>
              <a:rPr lang="en-US" u="none" baseline="0"/>
              <a:t>ball, </a:t>
            </a:r>
            <a:r>
              <a:rPr lang="en-US" baseline="0"/>
              <a:t>NOT the spot of the foul.</a:t>
            </a:r>
          </a:p>
          <a:p>
            <a:endParaRPr lang="en-US" baseline="0"/>
          </a:p>
          <a:p>
            <a:r>
              <a:rPr lang="en-US">
                <a:cs typeface="Calibri"/>
              </a:rPr>
              <a:t>Ball inside the 8m – restart at nearest hash</a:t>
            </a:r>
          </a:p>
          <a:p>
            <a:r>
              <a:rPr lang="en-US" i="1">
                <a:cs typeface="Calibri"/>
              </a:rPr>
              <a:t>(</a:t>
            </a:r>
            <a:r>
              <a:rPr lang="en-US" i="1" err="1">
                <a:cs typeface="Calibri"/>
              </a:rPr>
              <a:t>cick</a:t>
            </a:r>
            <a:r>
              <a:rPr lang="en-US" i="1">
                <a:cs typeface="Calibri"/>
              </a:rPr>
              <a:t>)</a:t>
            </a:r>
          </a:p>
          <a:p>
            <a:r>
              <a:rPr lang="en-US">
                <a:cs typeface="Calibri"/>
              </a:rPr>
              <a:t>Ball between 8 and 12m – restart at nearest spot on 12m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a:cs typeface="Calibri"/>
              </a:rPr>
              <a:t>(</a:t>
            </a:r>
            <a:r>
              <a:rPr lang="en-US" i="1" err="1">
                <a:cs typeface="Calibri"/>
              </a:rPr>
              <a:t>cick</a:t>
            </a:r>
            <a:r>
              <a:rPr lang="en-US" i="1">
                <a:cs typeface="Calibri"/>
              </a:rPr>
              <a:t>)</a:t>
            </a:r>
            <a:endParaRPr lang="en-US">
              <a:cs typeface="Calibri"/>
            </a:endParaRPr>
          </a:p>
          <a:p>
            <a:r>
              <a:rPr lang="en-US">
                <a:cs typeface="Calibri"/>
              </a:rPr>
              <a:t>Ball </a:t>
            </a:r>
            <a:r>
              <a:rPr lang="en-US" u="sng">
                <a:cs typeface="Calibri"/>
              </a:rPr>
              <a:t>outside</a:t>
            </a:r>
            <a:r>
              <a:rPr lang="en-US">
                <a:cs typeface="Calibri" panose="020F0502020204030204"/>
              </a:rPr>
              <a:t> CSA – restart brought up to nearest spot on 12m</a:t>
            </a:r>
          </a:p>
          <a:p>
            <a:endParaRPr lang="en-US"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29</a:t>
            </a:fld>
            <a:endParaRPr lang="en-US"/>
          </a:p>
        </p:txBody>
      </p:sp>
    </p:spTree>
    <p:extLst>
      <p:ext uri="{BB962C8B-B14F-4D97-AF65-F5344CB8AC3E}">
        <p14:creationId xmlns:p14="http://schemas.microsoft.com/office/powerpoint/2010/main" val="1697292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30</a:t>
            </a:fld>
            <a:endParaRPr lang="en-US"/>
          </a:p>
        </p:txBody>
      </p:sp>
    </p:spTree>
    <p:extLst>
      <p:ext uri="{BB962C8B-B14F-4D97-AF65-F5344CB8AC3E}">
        <p14:creationId xmlns:p14="http://schemas.microsoft.com/office/powerpoint/2010/main" val="1204165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r>
              <a:rPr lang="en-US" dirty="0"/>
              <a:t>The defensive player is given the ball, moves 8m from the goal circle, and may self-start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Officials still direct the offender “away” or “behind”… but the defender may self-start immediately.</a:t>
            </a:r>
          </a:p>
          <a:p>
            <a:endParaRPr lang="en-US" dirty="0"/>
          </a:p>
        </p:txBody>
      </p:sp>
      <p:sp>
        <p:nvSpPr>
          <p:cNvPr id="4" name="Slide Number Placeholder 3"/>
          <p:cNvSpPr>
            <a:spLocks noGrp="1"/>
          </p:cNvSpPr>
          <p:nvPr>
            <p:ph type="sldNum" sz="quarter" idx="10"/>
          </p:nvPr>
        </p:nvSpPr>
        <p:spPr/>
        <p:txBody>
          <a:bodyPr/>
          <a:lstStyle/>
          <a:p>
            <a:fld id="{B87BCE93-F59F-43D0-A5FC-D4E8671850E2}" type="slidenum">
              <a:rPr lang="en-US" smtClean="0"/>
              <a:pPr/>
              <a:t>32</a:t>
            </a:fld>
            <a:endParaRPr lang="en-US"/>
          </a:p>
        </p:txBody>
      </p:sp>
    </p:spTree>
    <p:extLst>
      <p:ext uri="{BB962C8B-B14F-4D97-AF65-F5344CB8AC3E}">
        <p14:creationId xmlns:p14="http://schemas.microsoft.com/office/powerpoint/2010/main" val="2959914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r>
              <a:rPr lang="en-US" dirty="0"/>
              <a:t>The defensive player is given the ball, moves to the closest dot, and may self-start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Officials still direct the offender “away” or “behind”… but the defender may self-start immediately.</a:t>
            </a:r>
          </a:p>
        </p:txBody>
      </p:sp>
      <p:sp>
        <p:nvSpPr>
          <p:cNvPr id="4" name="Slide Number Placeholder 3"/>
          <p:cNvSpPr>
            <a:spLocks noGrp="1"/>
          </p:cNvSpPr>
          <p:nvPr>
            <p:ph type="sldNum" sz="quarter" idx="10"/>
          </p:nvPr>
        </p:nvSpPr>
        <p:spPr/>
        <p:txBody>
          <a:bodyPr/>
          <a:lstStyle/>
          <a:p>
            <a:fld id="{B87BCE93-F59F-43D0-A5FC-D4E8671850E2}" type="slidenum">
              <a:rPr lang="en-US" smtClean="0"/>
              <a:pPr/>
              <a:t>33</a:t>
            </a:fld>
            <a:endParaRPr lang="en-US"/>
          </a:p>
        </p:txBody>
      </p:sp>
    </p:spTree>
    <p:extLst>
      <p:ext uri="{BB962C8B-B14F-4D97-AF65-F5344CB8AC3E}">
        <p14:creationId xmlns:p14="http://schemas.microsoft.com/office/powerpoint/2010/main" val="295991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sphere (the width of thumb to the end of little finger), all</a:t>
            </a:r>
            <a:r>
              <a:rPr lang="en-US" baseline="0"/>
              <a:t> the way</a:t>
            </a:r>
            <a:r>
              <a:rPr lang="en-US"/>
              <a:t> around the head. Demo poking and or waving.</a:t>
            </a:r>
          </a:p>
          <a:p>
            <a:endParaRPr lang="en-US"/>
          </a:p>
          <a:p>
            <a:r>
              <a:rPr lang="en-US"/>
              <a:t>Signal? Review the signal.</a:t>
            </a:r>
          </a:p>
          <a:p>
            <a:r>
              <a:rPr lang="en-US"/>
              <a:t>In relation to the ‘waving and poking,” discuss what is acceptable</a:t>
            </a:r>
            <a:r>
              <a:rPr lang="en-US" baseline="0"/>
              <a:t> defense vs. your opponent, and what elevates the </a:t>
            </a:r>
            <a:r>
              <a:rPr lang="en-US" baseline="0" err="1"/>
              <a:t>defende’rs</a:t>
            </a:r>
            <a:r>
              <a:rPr lang="en-US" baseline="0"/>
              <a:t> behavior to unacceptable defense/intimidation?</a:t>
            </a:r>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4</a:t>
            </a:fld>
            <a:endParaRPr lang="en-US"/>
          </a:p>
        </p:txBody>
      </p:sp>
    </p:spTree>
    <p:extLst>
      <p:ext uri="{BB962C8B-B14F-4D97-AF65-F5344CB8AC3E}">
        <p14:creationId xmlns:p14="http://schemas.microsoft.com/office/powerpoint/2010/main" val="389135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a:t>
            </a:r>
            <a:r>
              <a:rPr lang="en-US" baseline="0"/>
              <a:t> when the attack fouls in the CSA above the GLE and not in the 8m ARC, (between the 8m and the 12m),   the restart is at the spot of the foul.</a:t>
            </a:r>
          </a:p>
          <a:p>
            <a:endParaRPr lang="en-US" baseline="0"/>
          </a:p>
          <a:p>
            <a:r>
              <a:rPr lang="en-US" baseline="0"/>
              <a:t>We DO NOT clear the  Penalty Zone.</a:t>
            </a:r>
          </a:p>
        </p:txBody>
      </p:sp>
      <p:sp>
        <p:nvSpPr>
          <p:cNvPr id="4" name="Slide Number Placeholder 3"/>
          <p:cNvSpPr>
            <a:spLocks noGrp="1"/>
          </p:cNvSpPr>
          <p:nvPr>
            <p:ph type="sldNum" sz="quarter" idx="10"/>
          </p:nvPr>
        </p:nvSpPr>
        <p:spPr/>
        <p:txBody>
          <a:bodyPr/>
          <a:lstStyle/>
          <a:p>
            <a:fld id="{B87BCE93-F59F-43D0-A5FC-D4E8671850E2}" type="slidenum">
              <a:rPr lang="en-US" smtClean="0"/>
              <a:pPr/>
              <a:t>34</a:t>
            </a:fld>
            <a:endParaRPr lang="en-US"/>
          </a:p>
        </p:txBody>
      </p:sp>
    </p:spTree>
    <p:extLst>
      <p:ext uri="{BB962C8B-B14F-4D97-AF65-F5344CB8AC3E}">
        <p14:creationId xmlns:p14="http://schemas.microsoft.com/office/powerpoint/2010/main" val="2959914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last minute of each quarter,  ALL fouls in CSA require a whistle restart – including when defense gets the ball!</a:t>
            </a:r>
          </a:p>
        </p:txBody>
      </p:sp>
      <p:sp>
        <p:nvSpPr>
          <p:cNvPr id="4" name="Slide Number Placeholder 3"/>
          <p:cNvSpPr>
            <a:spLocks noGrp="1"/>
          </p:cNvSpPr>
          <p:nvPr>
            <p:ph type="sldNum" sz="quarter" idx="10"/>
          </p:nvPr>
        </p:nvSpPr>
        <p:spPr/>
        <p:txBody>
          <a:bodyPr/>
          <a:lstStyle/>
          <a:p>
            <a:fld id="{B87BCE93-F59F-43D0-A5FC-D4E8671850E2}" type="slidenum">
              <a:rPr lang="en-US" smtClean="0"/>
              <a:pPr/>
              <a:t>35</a:t>
            </a:fld>
            <a:endParaRPr lang="en-US"/>
          </a:p>
        </p:txBody>
      </p:sp>
    </p:spTree>
    <p:extLst>
      <p:ext uri="{BB962C8B-B14F-4D97-AF65-F5344CB8AC3E}">
        <p14:creationId xmlns:p14="http://schemas.microsoft.com/office/powerpoint/2010/main" val="3646149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baseline="0"/>
              <a:t>What is Advantage? Where else can we use it?</a:t>
            </a:r>
            <a:endParaRPr lang="en-US"/>
          </a:p>
        </p:txBody>
      </p:sp>
      <p:sp>
        <p:nvSpPr>
          <p:cNvPr id="4" name="Slide Number Placeholder 3"/>
          <p:cNvSpPr>
            <a:spLocks noGrp="1"/>
          </p:cNvSpPr>
          <p:nvPr>
            <p:ph type="sldNum" sz="quarter" idx="10"/>
          </p:nvPr>
        </p:nvSpPr>
        <p:spPr/>
        <p:txBody>
          <a:bodyPr/>
          <a:lstStyle/>
          <a:p>
            <a:fld id="{CC70BE01-A9B6-4A37-9B6B-81FD3E912D84}" type="slidenum">
              <a:rPr lang="en-US" smtClean="0"/>
              <a:t>37</a:t>
            </a:fld>
            <a:endParaRPr lang="en-US"/>
          </a:p>
        </p:txBody>
      </p:sp>
    </p:spTree>
    <p:extLst>
      <p:ext uri="{BB962C8B-B14F-4D97-AF65-F5344CB8AC3E}">
        <p14:creationId xmlns:p14="http://schemas.microsoft.com/office/powerpoint/2010/main" val="2649801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some examples of</a:t>
            </a:r>
            <a:r>
              <a:rPr lang="en-US" baseline="0"/>
              <a:t> something that is not a “scoring play” (passing around the arc and player is fouled, cutting through and is fouled, etc.)</a:t>
            </a:r>
          </a:p>
          <a:p>
            <a:endParaRPr lang="en-US" baseline="0"/>
          </a:p>
          <a:p>
            <a:r>
              <a:rPr lang="en-US" baseline="0"/>
              <a:t>Going below the GLE does not ALWAYS mean a scoring play is over.  It depends if the ball continues in movement toward goal – or not.</a:t>
            </a:r>
            <a:endParaRPr lang="en-US"/>
          </a:p>
        </p:txBody>
      </p:sp>
      <p:sp>
        <p:nvSpPr>
          <p:cNvPr id="4" name="Slide Number Placeholder 3"/>
          <p:cNvSpPr>
            <a:spLocks noGrp="1"/>
          </p:cNvSpPr>
          <p:nvPr>
            <p:ph type="sldNum" sz="quarter" idx="10"/>
          </p:nvPr>
        </p:nvSpPr>
        <p:spPr/>
        <p:txBody>
          <a:bodyPr/>
          <a:lstStyle/>
          <a:p>
            <a:fld id="{CC70BE01-A9B6-4A37-9B6B-81FD3E912D84}" type="slidenum">
              <a:rPr lang="en-US" smtClean="0"/>
              <a:t>38</a:t>
            </a:fld>
            <a:endParaRPr lang="en-US"/>
          </a:p>
        </p:txBody>
      </p:sp>
    </p:spTree>
    <p:extLst>
      <p:ext uri="{BB962C8B-B14F-4D97-AF65-F5344CB8AC3E}">
        <p14:creationId xmlns:p14="http://schemas.microsoft.com/office/powerpoint/2010/main" val="1639008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Relate the ‘held whistle’ to the advantage arm on a midfield ‘held’ ( “I see the foul but you’re doing ok so I’m not going to call it”)</a:t>
            </a:r>
          </a:p>
          <a:p>
            <a:endParaRPr lang="en-US"/>
          </a:p>
          <a:p>
            <a:r>
              <a:rPr lang="en-US"/>
              <a:t>The Major foul </a:t>
            </a:r>
            <a:r>
              <a:rPr lang="en-US" i="1"/>
              <a:t>need not be on the attacker with the ball </a:t>
            </a:r>
            <a:r>
              <a:rPr lang="en-US"/>
              <a:t>but any major</a:t>
            </a:r>
            <a:r>
              <a:rPr lang="en-US" baseline="0"/>
              <a:t> foul on </a:t>
            </a:r>
            <a:r>
              <a:rPr lang="en-US" i="1" baseline="0"/>
              <a:t>any attacking player </a:t>
            </a:r>
            <a:r>
              <a:rPr lang="en-US" baseline="0"/>
              <a:t>on this scoring play.</a:t>
            </a:r>
          </a:p>
          <a:p>
            <a:endParaRPr lang="en-US" baseline="0"/>
          </a:p>
          <a:p>
            <a:r>
              <a:rPr lang="en-US" baseline="0"/>
              <a:t>Could the flag be raised by the Trail official? (</a:t>
            </a:r>
            <a:r>
              <a:rPr lang="en-US" i="1" baseline="0"/>
              <a:t>yes) </a:t>
            </a:r>
            <a:r>
              <a:rPr lang="en-US" baseline="0"/>
              <a:t>In what scenarios could the Trail raise the flag? </a:t>
            </a:r>
            <a:r>
              <a:rPr lang="en-US" i="1" baseline="0"/>
              <a:t>(to demonstrate a held whistle on an off-ball foul the Trail sees)</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Discussion on the “scoring Play” . What is it?</a:t>
            </a:r>
          </a:p>
          <a:p>
            <a:endParaRPr lang="en-US"/>
          </a:p>
        </p:txBody>
      </p:sp>
      <p:sp>
        <p:nvSpPr>
          <p:cNvPr id="4" name="Slide Number Placeholder 3"/>
          <p:cNvSpPr>
            <a:spLocks noGrp="1"/>
          </p:cNvSpPr>
          <p:nvPr>
            <p:ph type="sldNum" sz="quarter" idx="10"/>
          </p:nvPr>
        </p:nvSpPr>
        <p:spPr/>
        <p:txBody>
          <a:bodyPr/>
          <a:lstStyle/>
          <a:p>
            <a:fld id="{CC70BE01-A9B6-4A37-9B6B-81FD3E912D84}" type="slidenum">
              <a:rPr lang="en-US" smtClean="0"/>
              <a:t>39</a:t>
            </a:fld>
            <a:endParaRPr lang="en-US"/>
          </a:p>
        </p:txBody>
      </p:sp>
    </p:spTree>
    <p:extLst>
      <p:ext uri="{BB962C8B-B14F-4D97-AF65-F5344CB8AC3E}">
        <p14:creationId xmlns:p14="http://schemas.microsoft.com/office/powerpoint/2010/main" val="160136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looking for BASIC understand of the slow whistle.</a:t>
            </a:r>
          </a:p>
          <a:p>
            <a:pPr marL="228600" indent="-228600">
              <a:buAutoNum type="arabicPeriod"/>
            </a:pPr>
            <a:r>
              <a:rPr lang="en-US"/>
              <a:t>True</a:t>
            </a:r>
          </a:p>
          <a:p>
            <a:pPr marL="228600" indent="-228600">
              <a:buAutoNum type="arabicPeriod"/>
            </a:pPr>
            <a:r>
              <a:rPr lang="en-US"/>
              <a:t>True</a:t>
            </a:r>
          </a:p>
          <a:p>
            <a:pPr marL="228600" indent="-228600">
              <a:buAutoNum type="arabicPeriod"/>
            </a:pPr>
            <a:r>
              <a:rPr lang="en-US"/>
              <a:t>True</a:t>
            </a:r>
          </a:p>
          <a:p>
            <a:pPr marL="228600" indent="-228600">
              <a:buAutoNum type="arabicPeriod"/>
            </a:pPr>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41</a:t>
            </a:fld>
            <a:endParaRPr lang="en-US"/>
          </a:p>
        </p:txBody>
      </p:sp>
    </p:spTree>
    <p:extLst>
      <p:ext uri="{BB962C8B-B14F-4D97-AF65-F5344CB8AC3E}">
        <p14:creationId xmlns:p14="http://schemas.microsoft.com/office/powerpoint/2010/main" val="274687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foul includes a crosscheck and the “horizontal stick” call.</a:t>
            </a:r>
            <a:r>
              <a:rPr lang="en-US" baseline="0"/>
              <a:t>  Explain the difference.</a:t>
            </a:r>
          </a:p>
          <a:p>
            <a:endParaRPr lang="en-US" baseline="0"/>
          </a:p>
          <a:p>
            <a:r>
              <a:rPr lang="en-US" baseline="0"/>
              <a:t>Signal? Refer to rule book</a:t>
            </a:r>
          </a:p>
          <a:p>
            <a:endParaRPr lang="en-US" baseline="0"/>
          </a:p>
        </p:txBody>
      </p:sp>
      <p:sp>
        <p:nvSpPr>
          <p:cNvPr id="4" name="Slide Number Placeholder 3"/>
          <p:cNvSpPr>
            <a:spLocks noGrp="1"/>
          </p:cNvSpPr>
          <p:nvPr>
            <p:ph type="sldNum" sz="quarter" idx="10"/>
          </p:nvPr>
        </p:nvSpPr>
        <p:spPr/>
        <p:txBody>
          <a:bodyPr/>
          <a:lstStyle/>
          <a:p>
            <a:fld id="{B87BCE93-F59F-43D0-A5FC-D4E8671850E2}" type="slidenum">
              <a:rPr lang="en-US" smtClean="0"/>
              <a:pPr/>
              <a:t>5</a:t>
            </a:fld>
            <a:endParaRPr lang="en-US"/>
          </a:p>
        </p:txBody>
      </p:sp>
    </p:spTree>
    <p:extLst>
      <p:ext uri="{BB962C8B-B14F-4D97-AF65-F5344CB8AC3E}">
        <p14:creationId xmlns:p14="http://schemas.microsoft.com/office/powerpoint/2010/main" val="299329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demonstrates the ‘horizontal stick”. The extension would be a ‘cross check’ foul by rule but the position of the stick ((below the “10 and 2” of the arms of a clock) and making</a:t>
            </a:r>
            <a:r>
              <a:rPr lang="en-US" baseline="0"/>
              <a:t> contact with the body also meets the definition of a (horizontal) Illegal contact foul.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Signal?</a:t>
            </a:r>
          </a:p>
          <a:p>
            <a:endParaRPr lang="en-US" baseline="0"/>
          </a:p>
          <a:p>
            <a:r>
              <a:rPr lang="en-US" i="1" baseline="0"/>
              <a:t>Talk about consistency in officiating with this call. Talk about cleaning things up early vs “letting it go”, then attempting to change behaviors on the field.</a:t>
            </a:r>
            <a:endParaRPr lang="en-US" i="1"/>
          </a:p>
          <a:p>
            <a:endParaRPr lang="en-US"/>
          </a:p>
        </p:txBody>
      </p:sp>
      <p:sp>
        <p:nvSpPr>
          <p:cNvPr id="4" name="Slide Number Placeholder 3"/>
          <p:cNvSpPr>
            <a:spLocks noGrp="1"/>
          </p:cNvSpPr>
          <p:nvPr>
            <p:ph type="sldNum" sz="quarter" idx="5"/>
          </p:nvPr>
        </p:nvSpPr>
        <p:spPr/>
        <p:txBody>
          <a:bodyPr/>
          <a:lstStyle/>
          <a:p>
            <a:fld id="{7D0716FC-8EDB-41AA-8CE4-CA351EA7E723}" type="slidenum">
              <a:rPr lang="en-US" smtClean="0"/>
              <a:t>6</a:t>
            </a:fld>
            <a:endParaRPr lang="en-US"/>
          </a:p>
        </p:txBody>
      </p:sp>
    </p:spTree>
    <p:extLst>
      <p:ext uri="{BB962C8B-B14F-4D97-AF65-F5344CB8AC3E}">
        <p14:creationId xmlns:p14="http://schemas.microsoft.com/office/powerpoint/2010/main" val="1159239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Used to be called “Detaining” May be a hold using the crosse (as shown) </a:t>
            </a:r>
          </a:p>
          <a:p>
            <a:endParaRPr lang="en-US"/>
          </a:p>
          <a:p>
            <a:r>
              <a:rPr lang="en-US"/>
              <a:t>Also includes</a:t>
            </a:r>
            <a:r>
              <a:rPr lang="en-US" baseline="0"/>
              <a:t> grabbing the uniform </a:t>
            </a:r>
            <a:r>
              <a:rPr lang="en-US" i="1" baseline="0"/>
              <a:t>Demonstrate a ‘hold’ with the body (or body part-leg, arm), or clothing</a:t>
            </a:r>
            <a:r>
              <a:rPr lang="en-US" baseline="0"/>
              <a:t>.  </a:t>
            </a:r>
          </a:p>
          <a:p>
            <a:endParaRPr lang="en-US" baseline="0"/>
          </a:p>
          <a:p>
            <a:r>
              <a:rPr lang="en-US" baseline="0"/>
              <a:t>Signal?</a:t>
            </a:r>
            <a:endParaRPr lang="en-US"/>
          </a:p>
        </p:txBody>
      </p:sp>
      <p:sp>
        <p:nvSpPr>
          <p:cNvPr id="4" name="Slide Number Placeholder 3"/>
          <p:cNvSpPr>
            <a:spLocks noGrp="1"/>
          </p:cNvSpPr>
          <p:nvPr>
            <p:ph type="sldNum" sz="quarter" idx="10"/>
          </p:nvPr>
        </p:nvSpPr>
        <p:spPr/>
        <p:txBody>
          <a:bodyPr/>
          <a:lstStyle/>
          <a:p>
            <a:fld id="{AE36A76F-BC7E-4E7F-B296-5E0DDA54B3FA}" type="slidenum">
              <a:rPr lang="en-US" smtClean="0"/>
              <a:pPr/>
              <a:t>7</a:t>
            </a:fld>
            <a:endParaRPr lang="en-US"/>
          </a:p>
        </p:txBody>
      </p:sp>
    </p:spTree>
    <p:extLst>
      <p:ext uri="{BB962C8B-B14F-4D97-AF65-F5344CB8AC3E}">
        <p14:creationId xmlns:p14="http://schemas.microsoft.com/office/powerpoint/2010/main" val="299866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“Check to the Head” foul is “card</a:t>
            </a:r>
            <a:r>
              <a:rPr lang="en-US"/>
              <a:t>able” (</a:t>
            </a:r>
            <a:r>
              <a:rPr lang="en-US" baseline="0"/>
              <a:t>offender will receive a </a:t>
            </a:r>
            <a:r>
              <a:rPr lang="en-US" baseline="0">
                <a:solidFill>
                  <a:srgbClr val="FFFF00"/>
                </a:solidFill>
              </a:rPr>
              <a:t>yellow card)  -- </a:t>
            </a:r>
            <a:r>
              <a:rPr lang="en-US" baseline="0"/>
              <a:t>Mandatory Yellow Cards because of the degree of danger to the opposing player.</a:t>
            </a:r>
          </a:p>
          <a:p>
            <a:endParaRPr lang="en-US" baseline="0"/>
          </a:p>
          <a:p>
            <a:r>
              <a:rPr lang="en-US" baseline="0"/>
              <a:t>Mandatory cards are not optional  (officials MUST give the card).</a:t>
            </a:r>
          </a:p>
          <a:p>
            <a:endParaRPr lang="en-US" baseline="0"/>
          </a:p>
          <a:p>
            <a:r>
              <a:rPr lang="en-US" baseline="0"/>
              <a:t>How do you recognize this? Must there be contact? (yes – for “Check to the Head”, but not for all mandatory yellows!)</a:t>
            </a:r>
          </a:p>
          <a:p>
            <a:r>
              <a:rPr lang="en-US" baseline="0"/>
              <a:t>Does the contact have to be by the defender’s stick (no) – the action of the defender might cause the stick of attacker to hit her own head. Demo this.</a:t>
            </a:r>
            <a:endParaRPr lang="en-US"/>
          </a:p>
          <a:p>
            <a:endParaRPr lang="en-US"/>
          </a:p>
        </p:txBody>
      </p:sp>
      <p:sp>
        <p:nvSpPr>
          <p:cNvPr id="4" name="Slide Number Placeholder 3"/>
          <p:cNvSpPr>
            <a:spLocks noGrp="1"/>
          </p:cNvSpPr>
          <p:nvPr>
            <p:ph type="sldNum" sz="quarter" idx="5"/>
          </p:nvPr>
        </p:nvSpPr>
        <p:spPr/>
        <p:txBody>
          <a:bodyPr/>
          <a:lstStyle/>
          <a:p>
            <a:fld id="{7D0716FC-8EDB-41AA-8CE4-CA351EA7E723}" type="slidenum">
              <a:rPr lang="en-US" smtClean="0"/>
              <a:t>8</a:t>
            </a:fld>
            <a:endParaRPr lang="en-US"/>
          </a:p>
        </p:txBody>
      </p:sp>
    </p:spTree>
    <p:extLst>
      <p:ext uri="{BB962C8B-B14F-4D97-AF65-F5344CB8AC3E}">
        <p14:creationId xmlns:p14="http://schemas.microsoft.com/office/powerpoint/2010/main" val="156045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for:</a:t>
            </a:r>
          </a:p>
          <a:p>
            <a:r>
              <a:rPr lang="en-US" u="sng"/>
              <a:t>-Hands moved down to the end of the stick</a:t>
            </a:r>
            <a:r>
              <a:rPr lang="en-US"/>
              <a:t>,</a:t>
            </a:r>
            <a:r>
              <a:rPr lang="en-US" baseline="0"/>
              <a:t> </a:t>
            </a:r>
          </a:p>
          <a:p>
            <a:r>
              <a:rPr lang="en-US" baseline="0"/>
              <a:t>-A defender that is </a:t>
            </a:r>
            <a:r>
              <a:rPr lang="en-US" u="sng" baseline="0"/>
              <a:t>off balance in the attempt to check </a:t>
            </a:r>
            <a:r>
              <a:rPr lang="en-US" baseline="0"/>
              <a:t>(therefore loss of control), </a:t>
            </a:r>
          </a:p>
          <a:p>
            <a:r>
              <a:rPr lang="en-US" u="sng" baseline="0"/>
              <a:t>-Swings of the stick that are large and forceful and are going to, or almost to, the ground</a:t>
            </a:r>
            <a:r>
              <a:rPr lang="en-US" baseline="0"/>
              <a:t>.</a:t>
            </a:r>
          </a:p>
          <a:p>
            <a:endParaRPr lang="en-US" baseline="0"/>
          </a:p>
          <a:p>
            <a:r>
              <a:rPr lang="en-US" baseline="0"/>
              <a:t>Think about a skilled check, vs an unskilled, dangerous attempt to check.</a:t>
            </a:r>
          </a:p>
          <a:p>
            <a:endParaRPr lang="en-US" baseline="0"/>
          </a:p>
          <a:p>
            <a:r>
              <a:rPr lang="en-US" b="0" baseline="0"/>
              <a:t>Does contact have to happen? (no).  </a:t>
            </a:r>
            <a:endParaRPr lang="en-US" b="0"/>
          </a:p>
        </p:txBody>
      </p:sp>
      <p:sp>
        <p:nvSpPr>
          <p:cNvPr id="4" name="Slide Number Placeholder 3"/>
          <p:cNvSpPr>
            <a:spLocks noGrp="1"/>
          </p:cNvSpPr>
          <p:nvPr>
            <p:ph type="sldNum" sz="quarter" idx="5"/>
          </p:nvPr>
        </p:nvSpPr>
        <p:spPr/>
        <p:txBody>
          <a:bodyPr/>
          <a:lstStyle/>
          <a:p>
            <a:fld id="{7D0716FC-8EDB-41AA-8CE4-CA351EA7E723}" type="slidenum">
              <a:rPr lang="en-US" smtClean="0"/>
              <a:t>9</a:t>
            </a:fld>
            <a:endParaRPr lang="en-US"/>
          </a:p>
        </p:txBody>
      </p:sp>
    </p:spTree>
    <p:extLst>
      <p:ext uri="{BB962C8B-B14F-4D97-AF65-F5344CB8AC3E}">
        <p14:creationId xmlns:p14="http://schemas.microsoft.com/office/powerpoint/2010/main" val="117695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Animation starts automatically</a:t>
            </a:r>
          </a:p>
          <a:p>
            <a:endParaRPr lang="en-US" i="1"/>
          </a:p>
          <a:p>
            <a:r>
              <a:rPr lang="en-US"/>
              <a:t>Define a stick's length. Demonstrate:</a:t>
            </a:r>
            <a:r>
              <a:rPr lang="en-US" baseline="0"/>
              <a:t> </a:t>
            </a:r>
            <a:r>
              <a:rPr lang="en-US"/>
              <a:t>butt of the stick in contact with your body and the opponent at or inside the length of that</a:t>
            </a:r>
            <a:r>
              <a:rPr lang="en-US" baseline="0"/>
              <a:t> stick – IT DOES NOT INCLUDE THE EXTENSION OF ONE or both ARM(s) HOLDING THE STICK.</a:t>
            </a:r>
          </a:p>
          <a:p>
            <a:endParaRPr lang="en-US" b="0" baseline="0"/>
          </a:p>
          <a:p>
            <a:r>
              <a:rPr lang="en-US" b="0" baseline="0"/>
              <a:t>Where must </a:t>
            </a:r>
            <a:r>
              <a:rPr lang="en-US" baseline="0"/>
              <a:t>the ball be for this call to be made? </a:t>
            </a:r>
            <a:r>
              <a:rPr lang="en-US" i="1" baseline="0"/>
              <a:t>(Across the Restraining Line)</a:t>
            </a:r>
          </a:p>
          <a:p>
            <a:endParaRPr lang="en-US" baseline="0"/>
          </a:p>
          <a:p>
            <a:r>
              <a:rPr lang="en-US" baseline="0"/>
              <a:t>Define </a:t>
            </a:r>
            <a:r>
              <a:rPr lang="en-US" b="0" baseline="0"/>
              <a:t>a</a:t>
            </a:r>
            <a:r>
              <a:rPr lang="en-US" b="1" baseline="0"/>
              <a:t> ‘double team’ </a:t>
            </a:r>
            <a:r>
              <a:rPr lang="en-US" baseline="0"/>
              <a:t>and why one of them may be called for 3 seconds </a:t>
            </a:r>
            <a:r>
              <a:rPr lang="en-US" i="1" baseline="0"/>
              <a:t>(3 second count continues against the original non-marking defender within the arc, unless there is again only one defender on that player)</a:t>
            </a:r>
          </a:p>
          <a:p>
            <a:endParaRPr lang="en-US" baseline="0"/>
          </a:p>
          <a:p>
            <a:r>
              <a:rPr lang="en-US" baseline="0"/>
              <a:t>Discuss why we have this rule and what might happen if we did not. </a:t>
            </a:r>
          </a:p>
          <a:p>
            <a:endParaRPr lang="en-US"/>
          </a:p>
        </p:txBody>
      </p:sp>
      <p:sp>
        <p:nvSpPr>
          <p:cNvPr id="4" name="Slide Number Placeholder 3"/>
          <p:cNvSpPr>
            <a:spLocks noGrp="1"/>
          </p:cNvSpPr>
          <p:nvPr>
            <p:ph type="sldNum" sz="quarter" idx="10"/>
          </p:nvPr>
        </p:nvSpPr>
        <p:spPr/>
        <p:txBody>
          <a:bodyPr/>
          <a:lstStyle/>
          <a:p>
            <a:fld id="{B87BCE93-F59F-43D0-A5FC-D4E8671850E2}" type="slidenum">
              <a:rPr lang="en-US" smtClean="0"/>
              <a:pPr/>
              <a:t>10</a:t>
            </a:fld>
            <a:endParaRPr lang="en-US"/>
          </a:p>
        </p:txBody>
      </p:sp>
    </p:spTree>
    <p:extLst>
      <p:ext uri="{BB962C8B-B14F-4D97-AF65-F5344CB8AC3E}">
        <p14:creationId xmlns:p14="http://schemas.microsoft.com/office/powerpoint/2010/main" val="99032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741872"/>
            <a:ext cx="10972800" cy="5227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spTree>
    <p:extLst>
      <p:ext uri="{BB962C8B-B14F-4D97-AF65-F5344CB8AC3E}">
        <p14:creationId xmlns:p14="http://schemas.microsoft.com/office/powerpoint/2010/main" val="291999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34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37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0846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3063440"/>
            <a:ext cx="10363200" cy="1470025"/>
          </a:xfrm>
        </p:spPr>
        <p:txBody>
          <a:bodyPr/>
          <a:lstStyle>
            <a:lvl1pPr>
              <a:defRPr sz="4800" b="1">
                <a:solidFill>
                  <a:srgbClr val="003E7E"/>
                </a:solidFill>
              </a:defRPr>
            </a:lvl1pPr>
          </a:lstStyle>
          <a:p>
            <a:r>
              <a:rPr lang="en-US"/>
              <a:t>Presentation title</a:t>
            </a:r>
          </a:p>
        </p:txBody>
      </p:sp>
      <p:sp>
        <p:nvSpPr>
          <p:cNvPr id="3" name="Subtitle 2"/>
          <p:cNvSpPr>
            <a:spLocks noGrp="1"/>
          </p:cNvSpPr>
          <p:nvPr>
            <p:ph type="subTitle" idx="1" hasCustomPrompt="1"/>
          </p:nvPr>
        </p:nvSpPr>
        <p:spPr>
          <a:xfrm>
            <a:off x="1828799" y="4851400"/>
            <a:ext cx="8534400" cy="1117600"/>
          </a:xfrm>
        </p:spPr>
        <p:txBody>
          <a:bodyPr>
            <a:normAutofit/>
          </a:bodyPr>
          <a:lstStyle>
            <a:lvl1pPr marL="0" indent="0" algn="ctr">
              <a:buNone/>
              <a:defRPr sz="4267">
                <a:solidFill>
                  <a:srgbClr val="E51937"/>
                </a:solidFill>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Presentation Sub-Title</a:t>
            </a:r>
          </a:p>
        </p:txBody>
      </p:sp>
      <p:pic>
        <p:nvPicPr>
          <p:cNvPr id="5" name="Picture 4">
            <a:extLst>
              <a:ext uri="{FF2B5EF4-FFF2-40B4-BE49-F238E27FC236}">
                <a16:creationId xmlns:a16="http://schemas.microsoft.com/office/drawing/2014/main" id="{BCE85994-11A6-4F66-B213-7AE0CE6E1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446" y="216746"/>
            <a:ext cx="6159109" cy="2846693"/>
          </a:xfrm>
          <a:prstGeom prst="rect">
            <a:avLst/>
          </a:prstGeom>
        </p:spPr>
      </p:pic>
    </p:spTree>
    <p:custDataLst>
      <p:tags r:id="rId1"/>
    </p:custDataLst>
    <p:extLst>
      <p:ext uri="{BB962C8B-B14F-4D97-AF65-F5344CB8AC3E}">
        <p14:creationId xmlns:p14="http://schemas.microsoft.com/office/powerpoint/2010/main" val="131404241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spTree>
    <p:extLst>
      <p:ext uri="{BB962C8B-B14F-4D97-AF65-F5344CB8AC3E}">
        <p14:creationId xmlns:p14="http://schemas.microsoft.com/office/powerpoint/2010/main" val="203077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Header/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25" y="231496"/>
            <a:ext cx="10972800" cy="614361"/>
          </a:xfrm>
        </p:spPr>
        <p:txBody>
          <a:bodyPr/>
          <a:lstStyle>
            <a:lvl1pPr>
              <a:defRPr/>
            </a:lvl1pPr>
          </a:lstStyle>
          <a:p>
            <a:r>
              <a:rPr lang="en-US"/>
              <a:t>Topic Heading</a:t>
            </a:r>
          </a:p>
        </p:txBody>
      </p:sp>
      <p:sp>
        <p:nvSpPr>
          <p:cNvPr id="3" name="Content Placeholder 2"/>
          <p:cNvSpPr>
            <a:spLocks noGrp="1"/>
          </p:cNvSpPr>
          <p:nvPr>
            <p:ph sz="half" idx="1"/>
          </p:nvPr>
        </p:nvSpPr>
        <p:spPr>
          <a:xfrm>
            <a:off x="729581" y="1092200"/>
            <a:ext cx="5340452"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9777" y="1092200"/>
            <a:ext cx="5340448"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6292043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750109"/>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389872"/>
            <a:ext cx="5386917" cy="500230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50109"/>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389872"/>
            <a:ext cx="5389033" cy="500230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8"/>
          <p:cNvSpPr>
            <a:spLocks noGrp="1"/>
          </p:cNvSpPr>
          <p:nvPr>
            <p:ph type="ftr" sz="quarter" idx="10"/>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spTree>
    <p:extLst>
      <p:ext uri="{BB962C8B-B14F-4D97-AF65-F5344CB8AC3E}">
        <p14:creationId xmlns:p14="http://schemas.microsoft.com/office/powerpoint/2010/main" val="2301883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Header/Caption/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2" y="724374"/>
            <a:ext cx="3807887" cy="701855"/>
          </a:xfrm>
        </p:spPr>
        <p:txBody>
          <a:bodyPr anchor="b">
            <a:noAutofit/>
          </a:bodyPr>
          <a:lstStyle>
            <a:lvl1pPr algn="l">
              <a:defRPr sz="3556" b="1">
                <a:solidFill>
                  <a:srgbClr val="003E7E"/>
                </a:solidFill>
              </a:defRPr>
            </a:lvl1pPr>
          </a:lstStyle>
          <a:p>
            <a:r>
              <a:rPr lang="en-US"/>
              <a:t>Topic Heading</a:t>
            </a:r>
          </a:p>
        </p:txBody>
      </p:sp>
      <p:sp>
        <p:nvSpPr>
          <p:cNvPr id="3" name="Content Placeholder 2"/>
          <p:cNvSpPr>
            <a:spLocks noGrp="1"/>
          </p:cNvSpPr>
          <p:nvPr>
            <p:ph idx="1"/>
          </p:nvPr>
        </p:nvSpPr>
        <p:spPr>
          <a:xfrm>
            <a:off x="4766735" y="733250"/>
            <a:ext cx="6815668" cy="5400385"/>
          </a:xfrm>
        </p:spPr>
        <p:txBody>
          <a:bodyPr/>
          <a:lstStyle>
            <a:lvl1pPr>
              <a:defRPr sz="3911">
                <a:solidFill>
                  <a:srgbClr val="00073B"/>
                </a:solidFill>
              </a:defRPr>
            </a:lvl1pPr>
            <a:lvl2pPr>
              <a:defRPr sz="3556">
                <a:solidFill>
                  <a:srgbClr val="00073B"/>
                </a:solidFill>
              </a:defRPr>
            </a:lvl2pPr>
            <a:lvl3pPr>
              <a:defRPr sz="3200">
                <a:solidFill>
                  <a:srgbClr val="00073B"/>
                </a:solidFill>
              </a:defRPr>
            </a:lvl3pPr>
            <a:lvl4pPr>
              <a:defRPr sz="2844">
                <a:solidFill>
                  <a:srgbClr val="00073B"/>
                </a:solidFill>
              </a:defRPr>
            </a:lvl4pPr>
            <a:lvl5pPr>
              <a:defRPr sz="2489">
                <a:solidFill>
                  <a:srgbClr val="00073B"/>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12802" y="1435106"/>
            <a:ext cx="3807887" cy="4698529"/>
          </a:xfrm>
        </p:spPr>
        <p:txBody>
          <a:bodyPr>
            <a:normAutofit/>
          </a:bodyPr>
          <a:lstStyle>
            <a:lvl1pPr marL="0" indent="0">
              <a:buNone/>
              <a:defRPr sz="2489">
                <a:solidFill>
                  <a:srgbClr val="E51937"/>
                </a:solidFill>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a:t>Sub-heading  or Text</a:t>
            </a:r>
          </a:p>
        </p:txBody>
      </p:sp>
    </p:spTree>
    <p:custDataLst>
      <p:tags r:id="rId1"/>
    </p:custDataLst>
    <p:extLst>
      <p:ext uri="{BB962C8B-B14F-4D97-AF65-F5344CB8AC3E}">
        <p14:creationId xmlns:p14="http://schemas.microsoft.com/office/powerpoint/2010/main" val="42890395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23.xml"/><Relationship Id="rId5" Type="http://schemas.openxmlformats.org/officeDocument/2006/relationships/image" Target="../media/image32.sv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over with a couple of women wearing hats&#10;&#10;Description automatically generated">
            <a:extLst>
              <a:ext uri="{FF2B5EF4-FFF2-40B4-BE49-F238E27FC236}">
                <a16:creationId xmlns:a16="http://schemas.microsoft.com/office/drawing/2014/main" id="{CE26D71C-6FD3-BCE2-A53C-297261AFC5AD}"/>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21860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9C2D3688-28E1-704D-95C5-25A87B0D8218}"/>
              </a:ext>
            </a:extLst>
          </p:cNvPr>
          <p:cNvSpPr/>
          <p:nvPr/>
        </p:nvSpPr>
        <p:spPr>
          <a:xfrm>
            <a:off x="5585031" y="2616200"/>
            <a:ext cx="914400" cy="9290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33210" y="2126904"/>
            <a:ext cx="2985928" cy="2308324"/>
          </a:xfrm>
          <a:prstGeom prst="rect">
            <a:avLst/>
          </a:prstGeom>
          <a:solidFill>
            <a:srgbClr val="004082"/>
          </a:solidFill>
        </p:spPr>
        <p:txBody>
          <a:bodyPr wrap="square" rtlCol="0">
            <a:spAutoFit/>
          </a:bodyPr>
          <a:lstStyle/>
          <a:p>
            <a:pPr algn="ctr"/>
            <a:r>
              <a:rPr lang="en-US" sz="2400" b="1">
                <a:solidFill>
                  <a:schemeClr val="bg1"/>
                </a:solidFill>
              </a:rPr>
              <a:t>No defender  may remain in the arc for more than 3 seconds unless she is marking an opponent within a stick’s length</a:t>
            </a:r>
          </a:p>
        </p:txBody>
      </p:sp>
      <p:sp>
        <p:nvSpPr>
          <p:cNvPr id="5" name="TextBox 4"/>
          <p:cNvSpPr txBox="1"/>
          <p:nvPr/>
        </p:nvSpPr>
        <p:spPr>
          <a:xfrm>
            <a:off x="8972864" y="2311570"/>
            <a:ext cx="2844800" cy="1938992"/>
          </a:xfrm>
          <a:prstGeom prst="rect">
            <a:avLst/>
          </a:prstGeom>
          <a:solidFill>
            <a:srgbClr val="004082"/>
          </a:solidFill>
        </p:spPr>
        <p:txBody>
          <a:bodyPr wrap="square" rtlCol="0">
            <a:spAutoFit/>
          </a:bodyPr>
          <a:lstStyle/>
          <a:p>
            <a:pPr algn="ctr"/>
            <a:r>
              <a:rPr lang="en-US" sz="2400" b="1">
                <a:solidFill>
                  <a:schemeClr val="bg1"/>
                </a:solidFill>
              </a:rPr>
              <a:t>Count begins when the ball crosses the restraining line into the attacking end of the field</a:t>
            </a:r>
          </a:p>
        </p:txBody>
      </p:sp>
      <p:sp>
        <p:nvSpPr>
          <p:cNvPr id="6" name="TextBox 5"/>
          <p:cNvSpPr txBox="1"/>
          <p:nvPr/>
        </p:nvSpPr>
        <p:spPr>
          <a:xfrm>
            <a:off x="5791200" y="2819401"/>
            <a:ext cx="609600" cy="461665"/>
          </a:xfrm>
          <a:prstGeom prst="rect">
            <a:avLst/>
          </a:prstGeom>
          <a:noFill/>
        </p:spPr>
        <p:txBody>
          <a:bodyPr wrap="square" rtlCol="0">
            <a:spAutoFit/>
          </a:bodyPr>
          <a:lstStyle/>
          <a:p>
            <a:r>
              <a:rPr lang="en-US" sz="2400" b="1">
                <a:solidFill>
                  <a:schemeClr val="accent1">
                    <a:lumMod val="50000"/>
                  </a:schemeClr>
                </a:solidFill>
              </a:rPr>
              <a:t>D2</a:t>
            </a:r>
          </a:p>
        </p:txBody>
      </p:sp>
      <p:sp>
        <p:nvSpPr>
          <p:cNvPr id="7" name="TextBox 6"/>
          <p:cNvSpPr txBox="1"/>
          <p:nvPr/>
        </p:nvSpPr>
        <p:spPr>
          <a:xfrm rot="1835193">
            <a:off x="3932977" y="1311517"/>
            <a:ext cx="1117600" cy="461665"/>
          </a:xfrm>
          <a:prstGeom prst="rect">
            <a:avLst/>
          </a:prstGeom>
          <a:noFill/>
        </p:spPr>
        <p:txBody>
          <a:bodyPr wrap="square" rtlCol="0">
            <a:spAutoFit/>
          </a:bodyPr>
          <a:lstStyle/>
          <a:p>
            <a:r>
              <a:rPr lang="en-US" sz="2400" b="1">
                <a:solidFill>
                  <a:schemeClr val="accent1">
                    <a:lumMod val="50000"/>
                  </a:schemeClr>
                </a:solidFill>
              </a:rPr>
              <a:t>A1  D1</a:t>
            </a:r>
          </a:p>
        </p:txBody>
      </p:sp>
      <p:sp>
        <p:nvSpPr>
          <p:cNvPr id="9" name="Oval 8"/>
          <p:cNvSpPr/>
          <p:nvPr/>
        </p:nvSpPr>
        <p:spPr>
          <a:xfrm>
            <a:off x="4110978" y="974473"/>
            <a:ext cx="243309" cy="26499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2199771" y="5160252"/>
            <a:ext cx="7792457" cy="1446550"/>
          </a:xfrm>
          <a:prstGeom prst="rect">
            <a:avLst/>
          </a:prstGeom>
          <a:solidFill>
            <a:srgbClr val="FEBC11"/>
          </a:solidFill>
        </p:spPr>
        <p:txBody>
          <a:bodyPr wrap="square" rtlCol="0">
            <a:spAutoFit/>
          </a:bodyPr>
          <a:lstStyle/>
          <a:p>
            <a:pPr algn="ctr"/>
            <a:r>
              <a:rPr lang="en-US" sz="2400" b="1">
                <a:solidFill>
                  <a:schemeClr val="accent1">
                    <a:lumMod val="50000"/>
                  </a:schemeClr>
                </a:solidFill>
              </a:rPr>
              <a:t>Being part of a double team does NOT exempt the defender from Three Seconds Violation*</a:t>
            </a:r>
          </a:p>
          <a:p>
            <a:pPr algn="ctr"/>
            <a:r>
              <a:rPr lang="en-US" sz="2400" b="1">
                <a:solidFill>
                  <a:schemeClr val="accent1">
                    <a:lumMod val="50000"/>
                  </a:schemeClr>
                </a:solidFill>
              </a:rPr>
              <a:t>*</a:t>
            </a:r>
            <a:r>
              <a:rPr lang="en-US" sz="1600" b="1">
                <a:solidFill>
                  <a:schemeClr val="accent1">
                    <a:lumMod val="50000"/>
                  </a:schemeClr>
                </a:solidFill>
              </a:rPr>
              <a:t>Unless double team is on the </a:t>
            </a:r>
            <a:r>
              <a:rPr lang="en-US" sz="1600" b="1" u="sng">
                <a:solidFill>
                  <a:schemeClr val="accent1">
                    <a:lumMod val="50000"/>
                  </a:schemeClr>
                </a:solidFill>
              </a:rPr>
              <a:t>ball carrier!</a:t>
            </a:r>
            <a:endParaRPr lang="en-US" sz="1600" b="1">
              <a:solidFill>
                <a:schemeClr val="accent1">
                  <a:lumMod val="50000"/>
                </a:schemeClr>
              </a:solidFill>
            </a:endParaRPr>
          </a:p>
          <a:p>
            <a:pPr algn="ctr"/>
            <a:endParaRPr lang="en-US" sz="1600" b="1">
              <a:solidFill>
                <a:schemeClr val="accent1">
                  <a:lumMod val="50000"/>
                </a:schemeClr>
              </a:solidFill>
            </a:endParaRPr>
          </a:p>
        </p:txBody>
      </p:sp>
      <p:sp>
        <p:nvSpPr>
          <p:cNvPr id="11" name="TextBox 10">
            <a:extLst>
              <a:ext uri="{FF2B5EF4-FFF2-40B4-BE49-F238E27FC236}">
                <a16:creationId xmlns:a16="http://schemas.microsoft.com/office/drawing/2014/main" id="{09132781-7F10-8346-A9B1-BEC9E809447C}"/>
              </a:ext>
            </a:extLst>
          </p:cNvPr>
          <p:cNvSpPr txBox="1"/>
          <p:nvPr/>
        </p:nvSpPr>
        <p:spPr>
          <a:xfrm>
            <a:off x="365760" y="148969"/>
            <a:ext cx="573023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Three Seconds Foul</a:t>
            </a:r>
          </a:p>
        </p:txBody>
      </p:sp>
      <p:sp>
        <p:nvSpPr>
          <p:cNvPr id="13" name="TextBox 12">
            <a:extLst>
              <a:ext uri="{FF2B5EF4-FFF2-40B4-BE49-F238E27FC236}">
                <a16:creationId xmlns:a16="http://schemas.microsoft.com/office/drawing/2014/main" id="{119B20FD-90A6-7C4E-B9DB-CCC38541EE1B}"/>
              </a:ext>
            </a:extLst>
          </p:cNvPr>
          <p:cNvSpPr txBox="1"/>
          <p:nvPr/>
        </p:nvSpPr>
        <p:spPr>
          <a:xfrm>
            <a:off x="6962403" y="3545237"/>
            <a:ext cx="609600" cy="461665"/>
          </a:xfrm>
          <a:prstGeom prst="rect">
            <a:avLst/>
          </a:prstGeom>
          <a:noFill/>
        </p:spPr>
        <p:txBody>
          <a:bodyPr wrap="square" rtlCol="0">
            <a:spAutoFit/>
          </a:bodyPr>
          <a:lstStyle/>
          <a:p>
            <a:r>
              <a:rPr lang="en-US" sz="2400" b="1">
                <a:solidFill>
                  <a:schemeClr val="accent1">
                    <a:lumMod val="50000"/>
                  </a:schemeClr>
                </a:solidFill>
              </a:rPr>
              <a:t>A2</a:t>
            </a:r>
          </a:p>
        </p:txBody>
      </p:sp>
    </p:spTree>
    <p:custDataLst>
      <p:tags r:id="rId1"/>
    </p:custDataLst>
    <p:extLst>
      <p:ext uri="{BB962C8B-B14F-4D97-AF65-F5344CB8AC3E}">
        <p14:creationId xmlns:p14="http://schemas.microsoft.com/office/powerpoint/2010/main" val="20921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39486" y="1324198"/>
            <a:ext cx="580307" cy="461665"/>
          </a:xfrm>
          <a:prstGeom prst="rect">
            <a:avLst/>
          </a:prstGeom>
          <a:noFill/>
        </p:spPr>
        <p:txBody>
          <a:bodyPr wrap="square" rtlCol="0">
            <a:spAutoFit/>
          </a:bodyPr>
          <a:lstStyle/>
          <a:p>
            <a:r>
              <a:rPr lang="en-US" sz="2400">
                <a:solidFill>
                  <a:srgbClr val="FF0000"/>
                </a:solidFill>
              </a:rPr>
              <a:t>A1</a:t>
            </a:r>
          </a:p>
        </p:txBody>
      </p:sp>
      <p:sp>
        <p:nvSpPr>
          <p:cNvPr id="6" name="Oval 5"/>
          <p:cNvSpPr/>
          <p:nvPr/>
        </p:nvSpPr>
        <p:spPr>
          <a:xfrm>
            <a:off x="6541580" y="1417671"/>
            <a:ext cx="203200" cy="203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riangle 9">
            <a:extLst>
              <a:ext uri="{FF2B5EF4-FFF2-40B4-BE49-F238E27FC236}">
                <a16:creationId xmlns:a16="http://schemas.microsoft.com/office/drawing/2014/main" id="{B8112005-72B7-F84E-95B9-8A8FD3DC0B1A}"/>
              </a:ext>
            </a:extLst>
          </p:cNvPr>
          <p:cNvSpPr/>
          <p:nvPr/>
        </p:nvSpPr>
        <p:spPr>
          <a:xfrm>
            <a:off x="5575777" y="1620871"/>
            <a:ext cx="1012769" cy="2514623"/>
          </a:xfrm>
          <a:prstGeom prst="triangle">
            <a:avLst>
              <a:gd name="adj" fmla="val 100000"/>
            </a:avLst>
          </a:prstGeom>
          <a:solidFill>
            <a:srgbClr val="FFFF0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p:nvSpPr>
        <p:spPr>
          <a:xfrm>
            <a:off x="5824629" y="3198167"/>
            <a:ext cx="580307" cy="461665"/>
          </a:xfrm>
          <a:prstGeom prst="rect">
            <a:avLst/>
          </a:prstGeom>
          <a:noFill/>
        </p:spPr>
        <p:txBody>
          <a:bodyPr wrap="square" rtlCol="0">
            <a:spAutoFit/>
          </a:bodyPr>
          <a:lstStyle/>
          <a:p>
            <a:pPr algn="ctr"/>
            <a:r>
              <a:rPr lang="en-US" sz="2400">
                <a:solidFill>
                  <a:srgbClr val="0070C0"/>
                </a:solidFill>
              </a:rPr>
              <a:t>D1</a:t>
            </a:r>
          </a:p>
        </p:txBody>
      </p:sp>
      <p:sp>
        <p:nvSpPr>
          <p:cNvPr id="11" name="TextBox 10">
            <a:extLst>
              <a:ext uri="{FF2B5EF4-FFF2-40B4-BE49-F238E27FC236}">
                <a16:creationId xmlns:a16="http://schemas.microsoft.com/office/drawing/2014/main" id="{3CED807F-7597-A548-97ED-E6E40E48FA1E}"/>
              </a:ext>
            </a:extLst>
          </p:cNvPr>
          <p:cNvSpPr txBox="1"/>
          <p:nvPr/>
        </p:nvSpPr>
        <p:spPr>
          <a:xfrm>
            <a:off x="365760" y="148969"/>
            <a:ext cx="9845040"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Exemption From Three Seconds Foul</a:t>
            </a:r>
          </a:p>
        </p:txBody>
      </p:sp>
      <p:sp>
        <p:nvSpPr>
          <p:cNvPr id="2" name="TextBox 1">
            <a:extLst>
              <a:ext uri="{FF2B5EF4-FFF2-40B4-BE49-F238E27FC236}">
                <a16:creationId xmlns:a16="http://schemas.microsoft.com/office/drawing/2014/main" id="{12FE2E20-8C28-520F-57B2-1D78D97CB3DB}"/>
              </a:ext>
            </a:extLst>
          </p:cNvPr>
          <p:cNvSpPr txBox="1"/>
          <p:nvPr/>
        </p:nvSpPr>
        <p:spPr>
          <a:xfrm>
            <a:off x="6937392" y="1950853"/>
            <a:ext cx="580307" cy="461665"/>
          </a:xfrm>
          <a:prstGeom prst="rect">
            <a:avLst/>
          </a:prstGeom>
          <a:noFill/>
        </p:spPr>
        <p:txBody>
          <a:bodyPr wrap="square" rtlCol="0">
            <a:spAutoFit/>
          </a:bodyPr>
          <a:lstStyle/>
          <a:p>
            <a:pPr algn="ctr"/>
            <a:r>
              <a:rPr lang="en-US" sz="2400">
                <a:solidFill>
                  <a:srgbClr val="0070C0"/>
                </a:solidFill>
              </a:rPr>
              <a:t>D2</a:t>
            </a:r>
          </a:p>
        </p:txBody>
      </p:sp>
      <p:sp>
        <p:nvSpPr>
          <p:cNvPr id="4" name="TextBox 3">
            <a:extLst>
              <a:ext uri="{FF2B5EF4-FFF2-40B4-BE49-F238E27FC236}">
                <a16:creationId xmlns:a16="http://schemas.microsoft.com/office/drawing/2014/main" id="{8A9DB236-7F08-B782-9B8D-AF74A36E0F13}"/>
              </a:ext>
            </a:extLst>
          </p:cNvPr>
          <p:cNvSpPr txBox="1"/>
          <p:nvPr/>
        </p:nvSpPr>
        <p:spPr>
          <a:xfrm>
            <a:off x="5805846" y="4967280"/>
            <a:ext cx="580307" cy="461665"/>
          </a:xfrm>
          <a:prstGeom prst="rect">
            <a:avLst/>
          </a:prstGeom>
          <a:noFill/>
        </p:spPr>
        <p:txBody>
          <a:bodyPr wrap="square" rtlCol="0">
            <a:spAutoFit/>
          </a:bodyPr>
          <a:lstStyle/>
          <a:p>
            <a:pPr algn="ctr"/>
            <a:r>
              <a:rPr lang="en-US" sz="2400">
                <a:solidFill>
                  <a:srgbClr val="FF0000"/>
                </a:solidFill>
              </a:rPr>
              <a:t>A2</a:t>
            </a:r>
          </a:p>
        </p:txBody>
      </p:sp>
      <p:sp>
        <p:nvSpPr>
          <p:cNvPr id="3" name="TextBox 2">
            <a:extLst>
              <a:ext uri="{FF2B5EF4-FFF2-40B4-BE49-F238E27FC236}">
                <a16:creationId xmlns:a16="http://schemas.microsoft.com/office/drawing/2014/main" id="{F3F57A2A-978D-F672-28BA-E5B8CBBF932B}"/>
              </a:ext>
            </a:extLst>
          </p:cNvPr>
          <p:cNvSpPr txBox="1"/>
          <p:nvPr/>
        </p:nvSpPr>
        <p:spPr>
          <a:xfrm>
            <a:off x="1687828" y="5999121"/>
            <a:ext cx="8816341" cy="523220"/>
          </a:xfrm>
          <a:prstGeom prst="rect">
            <a:avLst/>
          </a:prstGeom>
          <a:noFill/>
        </p:spPr>
        <p:txBody>
          <a:bodyPr wrap="square" rtlCol="0">
            <a:spAutoFit/>
          </a:bodyPr>
          <a:lstStyle/>
          <a:p>
            <a:pPr algn="ctr"/>
            <a:r>
              <a:rPr lang="en-US" sz="2800"/>
              <a:t>Exempt from Three Seconds – NOT from Shooting Space!</a:t>
            </a:r>
          </a:p>
        </p:txBody>
      </p:sp>
    </p:spTree>
    <p:custDataLst>
      <p:tags r:id="rId1"/>
    </p:custDataLst>
    <p:extLst>
      <p:ext uri="{BB962C8B-B14F-4D97-AF65-F5344CB8AC3E}">
        <p14:creationId xmlns:p14="http://schemas.microsoft.com/office/powerpoint/2010/main" val="26724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86400" y="3124201"/>
            <a:ext cx="711200" cy="461665"/>
          </a:xfrm>
          <a:prstGeom prst="rect">
            <a:avLst/>
          </a:prstGeom>
          <a:noFill/>
        </p:spPr>
        <p:txBody>
          <a:bodyPr wrap="square" rtlCol="0">
            <a:spAutoFit/>
          </a:bodyPr>
          <a:lstStyle/>
          <a:p>
            <a:r>
              <a:rPr lang="en-US" sz="2400"/>
              <a:t>D1</a:t>
            </a:r>
          </a:p>
        </p:txBody>
      </p:sp>
      <p:sp>
        <p:nvSpPr>
          <p:cNvPr id="10" name="TextBox 9"/>
          <p:cNvSpPr txBox="1"/>
          <p:nvPr/>
        </p:nvSpPr>
        <p:spPr>
          <a:xfrm>
            <a:off x="8506969" y="2598373"/>
            <a:ext cx="2224568" cy="830997"/>
          </a:xfrm>
          <a:prstGeom prst="rect">
            <a:avLst/>
          </a:prstGeom>
          <a:solidFill>
            <a:srgbClr val="0070C0"/>
          </a:solidFill>
        </p:spPr>
        <p:txBody>
          <a:bodyPr wrap="square" rtlCol="0">
            <a:spAutoFit/>
          </a:bodyPr>
          <a:lstStyle/>
          <a:p>
            <a:r>
              <a:rPr lang="en-US" sz="2400">
                <a:solidFill>
                  <a:srgbClr val="FFC000"/>
                </a:solidFill>
              </a:rPr>
              <a:t>Closest point to spot of the ball</a:t>
            </a:r>
          </a:p>
        </p:txBody>
      </p:sp>
      <p:sp>
        <p:nvSpPr>
          <p:cNvPr id="11" name="TextBox 10">
            <a:extLst>
              <a:ext uri="{FF2B5EF4-FFF2-40B4-BE49-F238E27FC236}">
                <a16:creationId xmlns:a16="http://schemas.microsoft.com/office/drawing/2014/main" id="{70336136-809E-C14E-A03C-C227BDCB07B9}"/>
              </a:ext>
            </a:extLst>
          </p:cNvPr>
          <p:cNvSpPr txBox="1"/>
          <p:nvPr/>
        </p:nvSpPr>
        <p:spPr>
          <a:xfrm>
            <a:off x="139223" y="182720"/>
            <a:ext cx="850053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Three Seconds Foul Administration</a:t>
            </a:r>
          </a:p>
        </p:txBody>
      </p:sp>
      <p:grpSp>
        <p:nvGrpSpPr>
          <p:cNvPr id="3" name="Group 2">
            <a:extLst>
              <a:ext uri="{FF2B5EF4-FFF2-40B4-BE49-F238E27FC236}">
                <a16:creationId xmlns:a16="http://schemas.microsoft.com/office/drawing/2014/main" id="{4AA8583F-1D84-53B1-CD36-0182B1722723}"/>
              </a:ext>
            </a:extLst>
          </p:cNvPr>
          <p:cNvGrpSpPr/>
          <p:nvPr/>
        </p:nvGrpSpPr>
        <p:grpSpPr>
          <a:xfrm>
            <a:off x="6045200" y="2796721"/>
            <a:ext cx="790402" cy="566851"/>
            <a:chOff x="6045200" y="2796721"/>
            <a:chExt cx="790402" cy="566851"/>
          </a:xfrm>
        </p:grpSpPr>
        <p:sp>
          <p:nvSpPr>
            <p:cNvPr id="6" name="TextBox 5"/>
            <p:cNvSpPr txBox="1"/>
            <p:nvPr/>
          </p:nvSpPr>
          <p:spPr>
            <a:xfrm>
              <a:off x="6244072" y="2901907"/>
              <a:ext cx="591530" cy="461665"/>
            </a:xfrm>
            <a:prstGeom prst="rect">
              <a:avLst/>
            </a:prstGeom>
            <a:noFill/>
          </p:spPr>
          <p:txBody>
            <a:bodyPr wrap="square" rtlCol="0">
              <a:spAutoFit/>
            </a:bodyPr>
            <a:lstStyle/>
            <a:p>
              <a:r>
                <a:rPr lang="en-US" sz="2400"/>
                <a:t>A1</a:t>
              </a:r>
            </a:p>
          </p:txBody>
        </p:sp>
        <p:sp>
          <p:nvSpPr>
            <p:cNvPr id="2" name="Oval 1">
              <a:extLst>
                <a:ext uri="{FF2B5EF4-FFF2-40B4-BE49-F238E27FC236}">
                  <a16:creationId xmlns:a16="http://schemas.microsoft.com/office/drawing/2014/main" id="{3BBAD97A-D84A-2AF2-E665-9B409D3F3B6B}"/>
                </a:ext>
              </a:extLst>
            </p:cNvPr>
            <p:cNvSpPr/>
            <p:nvPr/>
          </p:nvSpPr>
          <p:spPr>
            <a:xfrm>
              <a:off x="6045200" y="2796721"/>
              <a:ext cx="304800" cy="327480"/>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 name="Group 4">
            <a:extLst>
              <a:ext uri="{FF2B5EF4-FFF2-40B4-BE49-F238E27FC236}">
                <a16:creationId xmlns:a16="http://schemas.microsoft.com/office/drawing/2014/main" id="{88236FFB-BFE5-5870-956B-404EBE956E88}"/>
              </a:ext>
            </a:extLst>
          </p:cNvPr>
          <p:cNvGrpSpPr/>
          <p:nvPr/>
        </p:nvGrpSpPr>
        <p:grpSpPr>
          <a:xfrm>
            <a:off x="7142997" y="2229870"/>
            <a:ext cx="790402" cy="566851"/>
            <a:chOff x="6045200" y="2796721"/>
            <a:chExt cx="790402" cy="566851"/>
          </a:xfrm>
        </p:grpSpPr>
        <p:sp>
          <p:nvSpPr>
            <p:cNvPr id="8" name="TextBox 7">
              <a:extLst>
                <a:ext uri="{FF2B5EF4-FFF2-40B4-BE49-F238E27FC236}">
                  <a16:creationId xmlns:a16="http://schemas.microsoft.com/office/drawing/2014/main" id="{444512FB-69F5-A97C-1382-ADAA54C1A827}"/>
                </a:ext>
              </a:extLst>
            </p:cNvPr>
            <p:cNvSpPr txBox="1"/>
            <p:nvPr/>
          </p:nvSpPr>
          <p:spPr>
            <a:xfrm>
              <a:off x="6244072" y="2901907"/>
              <a:ext cx="591530" cy="461665"/>
            </a:xfrm>
            <a:prstGeom prst="rect">
              <a:avLst/>
            </a:prstGeom>
            <a:noFill/>
          </p:spPr>
          <p:txBody>
            <a:bodyPr wrap="square" rtlCol="0">
              <a:spAutoFit/>
            </a:bodyPr>
            <a:lstStyle/>
            <a:p>
              <a:r>
                <a:rPr lang="en-US" sz="2400"/>
                <a:t>A1</a:t>
              </a:r>
            </a:p>
          </p:txBody>
        </p:sp>
        <p:sp>
          <p:nvSpPr>
            <p:cNvPr id="12" name="Oval 11">
              <a:extLst>
                <a:ext uri="{FF2B5EF4-FFF2-40B4-BE49-F238E27FC236}">
                  <a16:creationId xmlns:a16="http://schemas.microsoft.com/office/drawing/2014/main" id="{367AB449-0114-52B2-14D6-6D448633600D}"/>
                </a:ext>
              </a:extLst>
            </p:cNvPr>
            <p:cNvSpPr/>
            <p:nvPr/>
          </p:nvSpPr>
          <p:spPr>
            <a:xfrm>
              <a:off x="6045200" y="2796721"/>
              <a:ext cx="304800" cy="327480"/>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3" name="TextBox 12">
            <a:extLst>
              <a:ext uri="{FF2B5EF4-FFF2-40B4-BE49-F238E27FC236}">
                <a16:creationId xmlns:a16="http://schemas.microsoft.com/office/drawing/2014/main" id="{B9F9A882-0A56-8A71-AB96-C0647AFDF18D}"/>
              </a:ext>
            </a:extLst>
          </p:cNvPr>
          <p:cNvSpPr txBox="1"/>
          <p:nvPr/>
        </p:nvSpPr>
        <p:spPr>
          <a:xfrm>
            <a:off x="5789036" y="3298779"/>
            <a:ext cx="711200" cy="461665"/>
          </a:xfrm>
          <a:prstGeom prst="rect">
            <a:avLst/>
          </a:prstGeom>
          <a:noFill/>
        </p:spPr>
        <p:txBody>
          <a:bodyPr wrap="square" rtlCol="0">
            <a:spAutoFit/>
          </a:bodyPr>
          <a:lstStyle/>
          <a:p>
            <a:r>
              <a:rPr lang="en-US" sz="2400"/>
              <a:t>D1</a:t>
            </a:r>
          </a:p>
        </p:txBody>
      </p:sp>
      <p:grpSp>
        <p:nvGrpSpPr>
          <p:cNvPr id="14" name="Group 13">
            <a:extLst>
              <a:ext uri="{FF2B5EF4-FFF2-40B4-BE49-F238E27FC236}">
                <a16:creationId xmlns:a16="http://schemas.microsoft.com/office/drawing/2014/main" id="{670FADB0-8D29-AD6F-37D5-22CCF14B87B1}"/>
              </a:ext>
            </a:extLst>
          </p:cNvPr>
          <p:cNvGrpSpPr/>
          <p:nvPr/>
        </p:nvGrpSpPr>
        <p:grpSpPr>
          <a:xfrm>
            <a:off x="6747796" y="4660862"/>
            <a:ext cx="790402" cy="566851"/>
            <a:chOff x="6045200" y="2796721"/>
            <a:chExt cx="790402" cy="566851"/>
          </a:xfrm>
        </p:grpSpPr>
        <p:sp>
          <p:nvSpPr>
            <p:cNvPr id="15" name="TextBox 14">
              <a:extLst>
                <a:ext uri="{FF2B5EF4-FFF2-40B4-BE49-F238E27FC236}">
                  <a16:creationId xmlns:a16="http://schemas.microsoft.com/office/drawing/2014/main" id="{50A8D355-FBA7-62A2-7CFC-213C5ADD0EA3}"/>
                </a:ext>
              </a:extLst>
            </p:cNvPr>
            <p:cNvSpPr txBox="1"/>
            <p:nvPr/>
          </p:nvSpPr>
          <p:spPr>
            <a:xfrm>
              <a:off x="6244072" y="2901907"/>
              <a:ext cx="591530" cy="461665"/>
            </a:xfrm>
            <a:prstGeom prst="rect">
              <a:avLst/>
            </a:prstGeom>
            <a:noFill/>
          </p:spPr>
          <p:txBody>
            <a:bodyPr wrap="square" rtlCol="0">
              <a:spAutoFit/>
            </a:bodyPr>
            <a:lstStyle/>
            <a:p>
              <a:r>
                <a:rPr lang="en-US" sz="2400"/>
                <a:t>A1</a:t>
              </a:r>
            </a:p>
          </p:txBody>
        </p:sp>
        <p:sp>
          <p:nvSpPr>
            <p:cNvPr id="16" name="Oval 15">
              <a:extLst>
                <a:ext uri="{FF2B5EF4-FFF2-40B4-BE49-F238E27FC236}">
                  <a16:creationId xmlns:a16="http://schemas.microsoft.com/office/drawing/2014/main" id="{088BE696-9D28-12B5-3E2F-91A03268CF49}"/>
                </a:ext>
              </a:extLst>
            </p:cNvPr>
            <p:cNvSpPr/>
            <p:nvPr/>
          </p:nvSpPr>
          <p:spPr>
            <a:xfrm>
              <a:off x="6045200" y="2796721"/>
              <a:ext cx="304800" cy="327480"/>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7" name="TextBox 16">
            <a:extLst>
              <a:ext uri="{FF2B5EF4-FFF2-40B4-BE49-F238E27FC236}">
                <a16:creationId xmlns:a16="http://schemas.microsoft.com/office/drawing/2014/main" id="{039D25E4-6D94-FEF5-757B-944C4655B61E}"/>
              </a:ext>
            </a:extLst>
          </p:cNvPr>
          <p:cNvSpPr txBox="1"/>
          <p:nvPr/>
        </p:nvSpPr>
        <p:spPr>
          <a:xfrm>
            <a:off x="6509929" y="3405675"/>
            <a:ext cx="711200" cy="461665"/>
          </a:xfrm>
          <a:prstGeom prst="rect">
            <a:avLst/>
          </a:prstGeom>
          <a:noFill/>
        </p:spPr>
        <p:txBody>
          <a:bodyPr wrap="square" rtlCol="0">
            <a:spAutoFit/>
          </a:bodyPr>
          <a:lstStyle/>
          <a:p>
            <a:r>
              <a:rPr lang="en-US" sz="2400"/>
              <a:t>D1</a:t>
            </a:r>
          </a:p>
        </p:txBody>
      </p:sp>
      <p:grpSp>
        <p:nvGrpSpPr>
          <p:cNvPr id="18" name="Group 17">
            <a:extLst>
              <a:ext uri="{FF2B5EF4-FFF2-40B4-BE49-F238E27FC236}">
                <a16:creationId xmlns:a16="http://schemas.microsoft.com/office/drawing/2014/main" id="{D1703481-9951-4F59-6BE7-4580BA096927}"/>
              </a:ext>
            </a:extLst>
          </p:cNvPr>
          <p:cNvGrpSpPr/>
          <p:nvPr/>
        </p:nvGrpSpPr>
        <p:grpSpPr>
          <a:xfrm>
            <a:off x="8828851" y="1647370"/>
            <a:ext cx="790402" cy="566851"/>
            <a:chOff x="6045200" y="2796721"/>
            <a:chExt cx="790402" cy="566851"/>
          </a:xfrm>
        </p:grpSpPr>
        <p:sp>
          <p:nvSpPr>
            <p:cNvPr id="19" name="TextBox 18">
              <a:extLst>
                <a:ext uri="{FF2B5EF4-FFF2-40B4-BE49-F238E27FC236}">
                  <a16:creationId xmlns:a16="http://schemas.microsoft.com/office/drawing/2014/main" id="{4864F1CB-A059-EC61-5922-33474AC3649F}"/>
                </a:ext>
              </a:extLst>
            </p:cNvPr>
            <p:cNvSpPr txBox="1"/>
            <p:nvPr/>
          </p:nvSpPr>
          <p:spPr>
            <a:xfrm>
              <a:off x="6244072" y="2901907"/>
              <a:ext cx="591530" cy="461665"/>
            </a:xfrm>
            <a:prstGeom prst="rect">
              <a:avLst/>
            </a:prstGeom>
            <a:noFill/>
          </p:spPr>
          <p:txBody>
            <a:bodyPr wrap="square" rtlCol="0">
              <a:spAutoFit/>
            </a:bodyPr>
            <a:lstStyle/>
            <a:p>
              <a:r>
                <a:rPr lang="en-US" sz="2400"/>
                <a:t>A1</a:t>
              </a:r>
            </a:p>
          </p:txBody>
        </p:sp>
        <p:sp>
          <p:nvSpPr>
            <p:cNvPr id="20" name="Oval 19">
              <a:extLst>
                <a:ext uri="{FF2B5EF4-FFF2-40B4-BE49-F238E27FC236}">
                  <a16:creationId xmlns:a16="http://schemas.microsoft.com/office/drawing/2014/main" id="{91D5F4B0-17AB-47BE-0DBD-60CB8FA08D50}"/>
                </a:ext>
              </a:extLst>
            </p:cNvPr>
            <p:cNvSpPr/>
            <p:nvPr/>
          </p:nvSpPr>
          <p:spPr>
            <a:xfrm>
              <a:off x="6045200" y="2796721"/>
              <a:ext cx="304800" cy="327480"/>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4" name="TextBox 23">
            <a:extLst>
              <a:ext uri="{FF2B5EF4-FFF2-40B4-BE49-F238E27FC236}">
                <a16:creationId xmlns:a16="http://schemas.microsoft.com/office/drawing/2014/main" id="{C3EEA8A6-DC51-D843-BD2F-D3FCE9FA7175}"/>
              </a:ext>
            </a:extLst>
          </p:cNvPr>
          <p:cNvSpPr txBox="1"/>
          <p:nvPr/>
        </p:nvSpPr>
        <p:spPr>
          <a:xfrm>
            <a:off x="5031364" y="3298779"/>
            <a:ext cx="711200" cy="461665"/>
          </a:xfrm>
          <a:prstGeom prst="rect">
            <a:avLst/>
          </a:prstGeom>
          <a:noFill/>
        </p:spPr>
        <p:txBody>
          <a:bodyPr wrap="square" rtlCol="0">
            <a:spAutoFit/>
          </a:bodyPr>
          <a:lstStyle/>
          <a:p>
            <a:r>
              <a:rPr lang="en-US" sz="2400"/>
              <a:t>D1</a:t>
            </a:r>
          </a:p>
        </p:txBody>
      </p:sp>
      <p:sp>
        <p:nvSpPr>
          <p:cNvPr id="25" name="TextBox 24">
            <a:extLst>
              <a:ext uri="{FF2B5EF4-FFF2-40B4-BE49-F238E27FC236}">
                <a16:creationId xmlns:a16="http://schemas.microsoft.com/office/drawing/2014/main" id="{D7824F61-AF27-F78E-1868-DC1B4E228640}"/>
              </a:ext>
            </a:extLst>
          </p:cNvPr>
          <p:cNvSpPr txBox="1"/>
          <p:nvPr/>
        </p:nvSpPr>
        <p:spPr>
          <a:xfrm>
            <a:off x="4397730" y="1662707"/>
            <a:ext cx="2224568" cy="830997"/>
          </a:xfrm>
          <a:prstGeom prst="rect">
            <a:avLst/>
          </a:prstGeom>
          <a:solidFill>
            <a:srgbClr val="0070C0"/>
          </a:solidFill>
        </p:spPr>
        <p:txBody>
          <a:bodyPr wrap="square" rtlCol="0">
            <a:spAutoFit/>
          </a:bodyPr>
          <a:lstStyle/>
          <a:p>
            <a:r>
              <a:rPr lang="en-US" sz="2400">
                <a:solidFill>
                  <a:srgbClr val="FFC000"/>
                </a:solidFill>
              </a:rPr>
              <a:t>Closest point to spot of the foul</a:t>
            </a:r>
          </a:p>
        </p:txBody>
      </p:sp>
    </p:spTree>
    <p:custDataLst>
      <p:tags r:id="rId1"/>
    </p:custDataLst>
    <p:extLst>
      <p:ext uri="{BB962C8B-B14F-4D97-AF65-F5344CB8AC3E}">
        <p14:creationId xmlns:p14="http://schemas.microsoft.com/office/powerpoint/2010/main" val="35606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93 -0.0243 L -0.02826 -0.06944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3.7037E-7 L 0.02916 -0.25856 " pathEditMode="relative" rAng="0" ptsTypes="AA">
                                      <p:cBhvr>
                                        <p:cTn id="8" dur="2000" fill="hold"/>
                                        <p:tgtEl>
                                          <p:spTgt spid="7"/>
                                        </p:tgtEl>
                                        <p:attrNameLst>
                                          <p:attrName>ppt_x</p:attrName>
                                          <p:attrName>ppt_y</p:attrName>
                                        </p:attrNameLst>
                                      </p:cBhvr>
                                      <p:rCtr x="1458" y="-1294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0"/>
                            </p:stCondLst>
                            <p:childTnLst>
                              <p:par>
                                <p:cTn id="19" presetID="0" presetClass="path" presetSubtype="0" accel="50000" decel="50000" fill="hold" nodeType="afterEffect">
                                  <p:stCondLst>
                                    <p:cond delay="0"/>
                                  </p:stCondLst>
                                  <p:childTnLst>
                                    <p:animMotion origin="layout" path="M -0.01992 -0.02431 L -0.00729 -0.09167 " pathEditMode="relative" rAng="0" ptsTypes="AA">
                                      <p:cBhvr>
                                        <p:cTn id="20" dur="2000" fill="hold"/>
                                        <p:tgtEl>
                                          <p:spTgt spid="5"/>
                                        </p:tgtEl>
                                        <p:attrNameLst>
                                          <p:attrName>ppt_x</p:attrName>
                                          <p:attrName>ppt_y</p:attrName>
                                        </p:attrNameLst>
                                      </p:cBhvr>
                                      <p:rCtr x="625" y="-338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 0 L 0.15065 -0.31435 " pathEditMode="relative" ptsTypes="AA">
                                      <p:cBhvr>
                                        <p:cTn id="24" dur="2000" fill="hold"/>
                                        <p:tgtEl>
                                          <p:spTgt spid="13"/>
                                        </p:tgtEl>
                                        <p:attrNameLst>
                                          <p:attrName>ppt_x</p:attrName>
                                          <p:attrName>ppt_y</p:attrName>
                                        </p:attrNameLst>
                                      </p:cBhvr>
                                    </p:animMotion>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2" nodeType="click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5"/>
                                        </p:tgtEl>
                                        <p:attrNameLst>
                                          <p:attrName>style.visibility</p:attrName>
                                        </p:attrNameLst>
                                      </p:cBhvr>
                                      <p:to>
                                        <p:strVal val="hidden"/>
                                      </p:to>
                                    </p:set>
                                  </p:childTnLst>
                                </p:cTn>
                              </p:par>
                              <p:par>
                                <p:cTn id="36" presetID="1" presetClass="entr"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0"/>
                            </p:stCondLst>
                            <p:childTnLst>
                              <p:par>
                                <p:cTn id="41" presetID="0" presetClass="path" presetSubtype="0" accel="50000" decel="50000" fill="hold" nodeType="afterEffect">
                                  <p:stCondLst>
                                    <p:cond delay="0"/>
                                  </p:stCondLst>
                                  <p:childTnLst>
                                    <p:animMotion origin="layout" path="M -0.01498 -0.01713 L 0.05169 0.00764 " pathEditMode="relative" ptsTypes="AA">
                                      <p:cBhvr>
                                        <p:cTn id="42" dur="2000" fill="hold"/>
                                        <p:tgtEl>
                                          <p:spTgt spid="14"/>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12435 0.23935 " pathEditMode="relative" ptsTypes="AA">
                                      <p:cBhvr>
                                        <p:cTn id="44" dur="2000" fill="hold"/>
                                        <p:tgtEl>
                                          <p:spTgt spid="17"/>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par>
                          <p:cTn id="56" fill="hold">
                            <p:stCondLst>
                              <p:cond delay="0"/>
                            </p:stCondLst>
                            <p:childTnLst>
                              <p:par>
                                <p:cTn id="57" presetID="0" presetClass="path" presetSubtype="0" accel="50000" decel="50000" fill="hold" nodeType="afterEffect">
                                  <p:stCondLst>
                                    <p:cond delay="0"/>
                                  </p:stCondLst>
                                  <p:childTnLst>
                                    <p:animMotion origin="layout" path="M -0.02109 -0.00926 L -0.08047 0.07778 " pathEditMode="relative" rAng="0" ptsTypes="AA">
                                      <p:cBhvr>
                                        <p:cTn id="58" dur="2000" fill="hold"/>
                                        <p:tgtEl>
                                          <p:spTgt spid="18"/>
                                        </p:tgtEl>
                                        <p:attrNameLst>
                                          <p:attrName>ppt_x</p:attrName>
                                          <p:attrName>ppt_y</p:attrName>
                                        </p:attrNameLst>
                                      </p:cBhvr>
                                      <p:rCtr x="-2969" y="4352"/>
                                    </p:animMotion>
                                  </p:childTnLst>
                                </p:cTn>
                              </p:par>
                              <p:par>
                                <p:cTn id="59" presetID="0" presetClass="path" presetSubtype="0" accel="50000" decel="50000" fill="hold" grpId="0" nodeType="withEffect">
                                  <p:stCondLst>
                                    <p:cond delay="0"/>
                                  </p:stCondLst>
                                  <p:childTnLst>
                                    <p:animMotion origin="layout" path="M -0.00873 -0.02731 L 0.26601 -0.27222 " pathEditMode="relative" rAng="0" ptsTypes="AA">
                                      <p:cBhvr>
                                        <p:cTn id="60" dur="2000" fill="hold"/>
                                        <p:tgtEl>
                                          <p:spTgt spid="24"/>
                                        </p:tgtEl>
                                        <p:attrNameLst>
                                          <p:attrName>ppt_x</p:attrName>
                                          <p:attrName>ppt_y</p:attrName>
                                        </p:attrNameLst>
                                      </p:cBhvr>
                                      <p:rCtr x="13737" y="-12245"/>
                                    </p:animMotion>
                                  </p:childTnLst>
                                </p:cTn>
                              </p:par>
                            </p:childTnLst>
                          </p:cTn>
                        </p:par>
                        <p:par>
                          <p:cTn id="61" fill="hold">
                            <p:stCondLst>
                              <p:cond delay="2000"/>
                            </p:stCondLst>
                            <p:childTnLst>
                              <p:par>
                                <p:cTn id="62" presetID="1"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animBg="1"/>
      <p:bldP spid="13" grpId="0"/>
      <p:bldP spid="13" grpId="1"/>
      <p:bldP spid="13" grpId="2"/>
      <p:bldP spid="17" grpId="0"/>
      <p:bldP spid="17" grpId="1"/>
      <p:bldP spid="17" grpId="2"/>
      <p:bldP spid="24" grpId="0"/>
      <p:bldP spid="24" grpId="1"/>
      <p:bldP spid="25" grpId="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64F42E-8674-2142-60CC-84C219F42B11}"/>
              </a:ext>
            </a:extLst>
          </p:cNvPr>
          <p:cNvSpPr txBox="1"/>
          <p:nvPr/>
        </p:nvSpPr>
        <p:spPr>
          <a:xfrm>
            <a:off x="300111" y="304939"/>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Shooting Space</a:t>
            </a:r>
          </a:p>
        </p:txBody>
      </p:sp>
      <p:sp>
        <p:nvSpPr>
          <p:cNvPr id="3" name="TextBox 2">
            <a:extLst>
              <a:ext uri="{FF2B5EF4-FFF2-40B4-BE49-F238E27FC236}">
                <a16:creationId xmlns:a16="http://schemas.microsoft.com/office/drawing/2014/main" id="{4771E649-C3BA-39F7-C133-A3B24124B9D9}"/>
              </a:ext>
            </a:extLst>
          </p:cNvPr>
          <p:cNvSpPr txBox="1"/>
          <p:nvPr/>
        </p:nvSpPr>
        <p:spPr>
          <a:xfrm>
            <a:off x="6522720" y="920621"/>
            <a:ext cx="4765040" cy="4524315"/>
          </a:xfrm>
          <a:prstGeom prst="rect">
            <a:avLst/>
          </a:prstGeom>
          <a:solidFill>
            <a:schemeClr val="bg1"/>
          </a:solidFill>
        </p:spPr>
        <p:txBody>
          <a:bodyPr wrap="square" lIns="91440" tIns="45720" rIns="91440" bIns="45720" rtlCol="0" anchor="t">
            <a:spAutoFit/>
          </a:bodyPr>
          <a:lstStyle/>
          <a:p>
            <a:r>
              <a:rPr lang="en-US" sz="3200" b="1" dirty="0">
                <a:solidFill>
                  <a:srgbClr val="00205B"/>
                </a:solidFill>
                <a:effectLst/>
              </a:rPr>
              <a:t>While outside the goal circle, a </a:t>
            </a:r>
            <a:r>
              <a:rPr lang="en-US" sz="3200" b="1" dirty="0">
                <a:solidFill>
                  <a:srgbClr val="00205B"/>
                </a:solidFill>
              </a:rPr>
              <a:t>player cannot guard the goal by </a:t>
            </a:r>
            <a:r>
              <a:rPr lang="en-US" sz="3200" b="1" dirty="0">
                <a:solidFill>
                  <a:srgbClr val="00205B"/>
                </a:solidFill>
                <a:effectLst/>
              </a:rPr>
              <a:t>obstructing the free space to goal, </a:t>
            </a:r>
            <a:r>
              <a:rPr lang="en-US" sz="3200" b="1" dirty="0">
                <a:solidFill>
                  <a:srgbClr val="00205B"/>
                </a:solidFill>
                <a:effectLst/>
                <a:highlight>
                  <a:srgbClr val="FFFF00"/>
                </a:highlight>
              </a:rPr>
              <a:t>between the ball and the goal circle</a:t>
            </a:r>
            <a:r>
              <a:rPr lang="en-US" sz="3200" b="1" dirty="0">
                <a:solidFill>
                  <a:srgbClr val="00205B"/>
                </a:solidFill>
                <a:effectLst/>
              </a:rPr>
              <a:t>, and deny the attack the opportunity to shoot safely.</a:t>
            </a:r>
          </a:p>
        </p:txBody>
      </p:sp>
      <p:pic>
        <p:nvPicPr>
          <p:cNvPr id="5" name="Picture 4" descr="Diagram&#10;&#10;Description automatically generated">
            <a:extLst>
              <a:ext uri="{FF2B5EF4-FFF2-40B4-BE49-F238E27FC236}">
                <a16:creationId xmlns:a16="http://schemas.microsoft.com/office/drawing/2014/main" id="{115C5E77-8753-A409-FAD1-B1B8310F752D}"/>
              </a:ext>
            </a:extLst>
          </p:cNvPr>
          <p:cNvPicPr>
            <a:picLocks noChangeAspect="1"/>
          </p:cNvPicPr>
          <p:nvPr/>
        </p:nvPicPr>
        <p:blipFill rotWithShape="1">
          <a:blip r:embed="rId3"/>
          <a:srcRect l="5787" r="5889" b="15678"/>
          <a:stretch/>
        </p:blipFill>
        <p:spPr>
          <a:xfrm>
            <a:off x="103081" y="1521872"/>
            <a:ext cx="5992919" cy="3814256"/>
          </a:xfrm>
          <a:prstGeom prst="rect">
            <a:avLst/>
          </a:prstGeom>
        </p:spPr>
      </p:pic>
    </p:spTree>
    <p:extLst>
      <p:ext uri="{BB962C8B-B14F-4D97-AF65-F5344CB8AC3E}">
        <p14:creationId xmlns:p14="http://schemas.microsoft.com/office/powerpoint/2010/main" val="16285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39486" y="1324198"/>
            <a:ext cx="580307" cy="461665"/>
          </a:xfrm>
          <a:prstGeom prst="rect">
            <a:avLst/>
          </a:prstGeom>
          <a:noFill/>
        </p:spPr>
        <p:txBody>
          <a:bodyPr wrap="square" rtlCol="0">
            <a:spAutoFit/>
          </a:bodyPr>
          <a:lstStyle/>
          <a:p>
            <a:r>
              <a:rPr lang="en-US" sz="2400">
                <a:solidFill>
                  <a:srgbClr val="FF0000"/>
                </a:solidFill>
              </a:rPr>
              <a:t>A1</a:t>
            </a:r>
          </a:p>
        </p:txBody>
      </p:sp>
      <p:sp>
        <p:nvSpPr>
          <p:cNvPr id="6" name="Oval 5"/>
          <p:cNvSpPr/>
          <p:nvPr/>
        </p:nvSpPr>
        <p:spPr>
          <a:xfrm>
            <a:off x="6541580" y="1417671"/>
            <a:ext cx="203200" cy="203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riangle 9">
            <a:extLst>
              <a:ext uri="{FF2B5EF4-FFF2-40B4-BE49-F238E27FC236}">
                <a16:creationId xmlns:a16="http://schemas.microsoft.com/office/drawing/2014/main" id="{B8112005-72B7-F84E-95B9-8A8FD3DC0B1A}"/>
              </a:ext>
            </a:extLst>
          </p:cNvPr>
          <p:cNvSpPr/>
          <p:nvPr/>
        </p:nvSpPr>
        <p:spPr>
          <a:xfrm>
            <a:off x="5575777" y="1620871"/>
            <a:ext cx="1012769" cy="2514623"/>
          </a:xfrm>
          <a:prstGeom prst="triangle">
            <a:avLst>
              <a:gd name="adj" fmla="val 100000"/>
            </a:avLst>
          </a:prstGeom>
          <a:solidFill>
            <a:srgbClr val="FFFF0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p:nvSpPr>
        <p:spPr>
          <a:xfrm>
            <a:off x="5824629" y="3198167"/>
            <a:ext cx="580307" cy="461665"/>
          </a:xfrm>
          <a:prstGeom prst="rect">
            <a:avLst/>
          </a:prstGeom>
          <a:noFill/>
        </p:spPr>
        <p:txBody>
          <a:bodyPr wrap="square" rtlCol="0">
            <a:spAutoFit/>
          </a:bodyPr>
          <a:lstStyle/>
          <a:p>
            <a:pPr algn="ctr"/>
            <a:r>
              <a:rPr lang="en-US" sz="2400">
                <a:solidFill>
                  <a:srgbClr val="0070C0"/>
                </a:solidFill>
              </a:rPr>
              <a:t>D1</a:t>
            </a:r>
          </a:p>
        </p:txBody>
      </p:sp>
      <p:sp>
        <p:nvSpPr>
          <p:cNvPr id="11" name="TextBox 10">
            <a:extLst>
              <a:ext uri="{FF2B5EF4-FFF2-40B4-BE49-F238E27FC236}">
                <a16:creationId xmlns:a16="http://schemas.microsoft.com/office/drawing/2014/main" id="{3CED807F-7597-A548-97ED-E6E40E48FA1E}"/>
              </a:ext>
            </a:extLst>
          </p:cNvPr>
          <p:cNvSpPr txBox="1"/>
          <p:nvPr/>
        </p:nvSpPr>
        <p:spPr>
          <a:xfrm>
            <a:off x="365760" y="148969"/>
            <a:ext cx="9845040"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Exemption From Shooting Space Foul</a:t>
            </a:r>
          </a:p>
        </p:txBody>
      </p:sp>
      <p:sp>
        <p:nvSpPr>
          <p:cNvPr id="2" name="TextBox 1">
            <a:extLst>
              <a:ext uri="{FF2B5EF4-FFF2-40B4-BE49-F238E27FC236}">
                <a16:creationId xmlns:a16="http://schemas.microsoft.com/office/drawing/2014/main" id="{12FE2E20-8C28-520F-57B2-1D78D97CB3DB}"/>
              </a:ext>
            </a:extLst>
          </p:cNvPr>
          <p:cNvSpPr txBox="1"/>
          <p:nvPr/>
        </p:nvSpPr>
        <p:spPr>
          <a:xfrm>
            <a:off x="6937392" y="1950853"/>
            <a:ext cx="580307" cy="461665"/>
          </a:xfrm>
          <a:prstGeom prst="rect">
            <a:avLst/>
          </a:prstGeom>
          <a:noFill/>
        </p:spPr>
        <p:txBody>
          <a:bodyPr wrap="square" rtlCol="0">
            <a:spAutoFit/>
          </a:bodyPr>
          <a:lstStyle/>
          <a:p>
            <a:pPr algn="ctr"/>
            <a:r>
              <a:rPr lang="en-US" sz="2400">
                <a:solidFill>
                  <a:srgbClr val="0070C0"/>
                </a:solidFill>
              </a:rPr>
              <a:t>D2</a:t>
            </a:r>
          </a:p>
        </p:txBody>
      </p:sp>
      <p:sp>
        <p:nvSpPr>
          <p:cNvPr id="4" name="TextBox 3">
            <a:extLst>
              <a:ext uri="{FF2B5EF4-FFF2-40B4-BE49-F238E27FC236}">
                <a16:creationId xmlns:a16="http://schemas.microsoft.com/office/drawing/2014/main" id="{8A9DB236-7F08-B782-9B8D-AF74A36E0F13}"/>
              </a:ext>
            </a:extLst>
          </p:cNvPr>
          <p:cNvSpPr txBox="1"/>
          <p:nvPr/>
        </p:nvSpPr>
        <p:spPr>
          <a:xfrm>
            <a:off x="5961273" y="2878182"/>
            <a:ext cx="580307" cy="461665"/>
          </a:xfrm>
          <a:prstGeom prst="rect">
            <a:avLst/>
          </a:prstGeom>
          <a:noFill/>
        </p:spPr>
        <p:txBody>
          <a:bodyPr wrap="square" rtlCol="0">
            <a:spAutoFit/>
          </a:bodyPr>
          <a:lstStyle/>
          <a:p>
            <a:pPr algn="ctr"/>
            <a:r>
              <a:rPr lang="en-US" sz="2400">
                <a:solidFill>
                  <a:srgbClr val="FF0000"/>
                </a:solidFill>
              </a:rPr>
              <a:t>A2</a:t>
            </a:r>
          </a:p>
        </p:txBody>
      </p:sp>
      <p:sp>
        <p:nvSpPr>
          <p:cNvPr id="3" name="TextBox 2">
            <a:extLst>
              <a:ext uri="{FF2B5EF4-FFF2-40B4-BE49-F238E27FC236}">
                <a16:creationId xmlns:a16="http://schemas.microsoft.com/office/drawing/2014/main" id="{F3F57A2A-978D-F672-28BA-E5B8CBBF932B}"/>
              </a:ext>
            </a:extLst>
          </p:cNvPr>
          <p:cNvSpPr txBox="1"/>
          <p:nvPr/>
        </p:nvSpPr>
        <p:spPr>
          <a:xfrm>
            <a:off x="1687828" y="5999121"/>
            <a:ext cx="8816341" cy="523220"/>
          </a:xfrm>
          <a:prstGeom prst="rect">
            <a:avLst/>
          </a:prstGeom>
          <a:solidFill>
            <a:schemeClr val="bg1">
              <a:lumMod val="85000"/>
            </a:schemeClr>
          </a:solidFill>
        </p:spPr>
        <p:txBody>
          <a:bodyPr wrap="square" rtlCol="0">
            <a:spAutoFit/>
          </a:bodyPr>
          <a:lstStyle/>
          <a:p>
            <a:pPr algn="ctr"/>
            <a:r>
              <a:rPr lang="en-US" sz="2800" dirty="0">
                <a:solidFill>
                  <a:srgbClr val="00205B"/>
                </a:solidFill>
              </a:rPr>
              <a:t>Exempt from Shooting Space – NOT Three Seconds!</a:t>
            </a:r>
          </a:p>
        </p:txBody>
      </p:sp>
      <p:sp>
        <p:nvSpPr>
          <p:cNvPr id="8" name="TextBox 7">
            <a:extLst>
              <a:ext uri="{FF2B5EF4-FFF2-40B4-BE49-F238E27FC236}">
                <a16:creationId xmlns:a16="http://schemas.microsoft.com/office/drawing/2014/main" id="{5EBBE87D-F2A8-993C-DF41-AE63232AE86C}"/>
              </a:ext>
            </a:extLst>
          </p:cNvPr>
          <p:cNvSpPr txBox="1"/>
          <p:nvPr/>
        </p:nvSpPr>
        <p:spPr>
          <a:xfrm>
            <a:off x="6183105" y="3269007"/>
            <a:ext cx="580307" cy="461665"/>
          </a:xfrm>
          <a:prstGeom prst="rect">
            <a:avLst/>
          </a:prstGeom>
          <a:noFill/>
        </p:spPr>
        <p:txBody>
          <a:bodyPr wrap="square" rtlCol="0">
            <a:spAutoFit/>
          </a:bodyPr>
          <a:lstStyle/>
          <a:p>
            <a:pPr algn="ctr"/>
            <a:r>
              <a:rPr lang="en-US" sz="2400">
                <a:solidFill>
                  <a:srgbClr val="0070C0"/>
                </a:solidFill>
              </a:rPr>
              <a:t>D3</a:t>
            </a:r>
          </a:p>
        </p:txBody>
      </p:sp>
      <p:sp>
        <p:nvSpPr>
          <p:cNvPr id="9" name="TextBox 8">
            <a:extLst>
              <a:ext uri="{FF2B5EF4-FFF2-40B4-BE49-F238E27FC236}">
                <a16:creationId xmlns:a16="http://schemas.microsoft.com/office/drawing/2014/main" id="{72E2C549-DA7A-CAA9-7E51-F87C79A43D3C}"/>
              </a:ext>
            </a:extLst>
          </p:cNvPr>
          <p:cNvSpPr txBox="1"/>
          <p:nvPr/>
        </p:nvSpPr>
        <p:spPr>
          <a:xfrm>
            <a:off x="928689" y="2158409"/>
            <a:ext cx="3429000" cy="1384995"/>
          </a:xfrm>
          <a:prstGeom prst="rect">
            <a:avLst/>
          </a:prstGeom>
          <a:solidFill>
            <a:schemeClr val="accent1">
              <a:lumMod val="20000"/>
              <a:lumOff val="80000"/>
            </a:schemeClr>
          </a:solidFill>
        </p:spPr>
        <p:txBody>
          <a:bodyPr wrap="square" rtlCol="0">
            <a:spAutoFit/>
          </a:bodyPr>
          <a:lstStyle/>
          <a:p>
            <a:pPr algn="ctr"/>
            <a:r>
              <a:rPr lang="en-US" sz="2800" dirty="0">
                <a:solidFill>
                  <a:srgbClr val="00205B"/>
                </a:solidFill>
              </a:rPr>
              <a:t>Defenders are Double Teaming and within a stick’s length</a:t>
            </a:r>
          </a:p>
        </p:txBody>
      </p:sp>
    </p:spTree>
    <p:custDataLst>
      <p:tags r:id="rId1"/>
    </p:custDataLst>
    <p:extLst>
      <p:ext uri="{BB962C8B-B14F-4D97-AF65-F5344CB8AC3E}">
        <p14:creationId xmlns:p14="http://schemas.microsoft.com/office/powerpoint/2010/main" val="41061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9C279-343B-911D-9FBC-AC4093102EC8}"/>
              </a:ext>
            </a:extLst>
          </p:cNvPr>
          <p:cNvSpPr txBox="1"/>
          <p:nvPr/>
        </p:nvSpPr>
        <p:spPr>
          <a:xfrm>
            <a:off x="320431" y="196503"/>
            <a:ext cx="8218885" cy="938719"/>
          </a:xfrm>
          <a:prstGeom prst="rect">
            <a:avLst/>
          </a:prstGeom>
          <a:noFill/>
        </p:spPr>
        <p:txBody>
          <a:bodyPr wrap="square" rtlCol="0">
            <a:spAutoFit/>
          </a:bodyPr>
          <a:lstStyle/>
          <a:p>
            <a:r>
              <a:rPr lang="en-US" sz="5500" b="1" spc="600" dirty="0">
                <a:solidFill>
                  <a:srgbClr val="00205B"/>
                </a:solidFill>
                <a:latin typeface="Alt Gothic Comp ATF" panose="020B0608040502040204" pitchFamily="34" charset="77"/>
              </a:rPr>
              <a:t>Major Fouls by the Attack</a:t>
            </a:r>
            <a:endParaRPr lang="en-US" sz="5500" b="1" i="0" spc="600" dirty="0">
              <a:solidFill>
                <a:srgbClr val="00205B"/>
              </a:solidFill>
              <a:latin typeface="Alt Gothic Comp ATF" panose="020B0608040502040204" pitchFamily="34" charset="77"/>
            </a:endParaRPr>
          </a:p>
        </p:txBody>
      </p:sp>
      <p:sp>
        <p:nvSpPr>
          <p:cNvPr id="3" name="TextBox 2">
            <a:extLst>
              <a:ext uri="{FF2B5EF4-FFF2-40B4-BE49-F238E27FC236}">
                <a16:creationId xmlns:a16="http://schemas.microsoft.com/office/drawing/2014/main" id="{FECCFD42-D84D-02E2-F808-993930F1FC9D}"/>
              </a:ext>
            </a:extLst>
          </p:cNvPr>
          <p:cNvSpPr txBox="1"/>
          <p:nvPr/>
        </p:nvSpPr>
        <p:spPr>
          <a:xfrm>
            <a:off x="1219200" y="1282145"/>
            <a:ext cx="3860800" cy="4072974"/>
          </a:xfrm>
          <a:prstGeom prst="rect">
            <a:avLst/>
          </a:prstGeom>
          <a:solidFill>
            <a:schemeClr val="accent1">
              <a:lumMod val="20000"/>
              <a:lumOff val="80000"/>
            </a:schemeClr>
          </a:solidFill>
        </p:spPr>
        <p:txBody>
          <a:bodyPr wrap="square" rtlCol="0">
            <a:spAutoFit/>
          </a:bodyPr>
          <a:lstStyle/>
          <a:p>
            <a:pPr lvl="0" algn="ctr"/>
            <a:r>
              <a:rPr lang="en-US" sz="3200" b="1" u="sng" dirty="0">
                <a:solidFill>
                  <a:srgbClr val="00205B"/>
                </a:solidFill>
              </a:rPr>
              <a:t>Foul With the Crosse</a:t>
            </a:r>
          </a:p>
          <a:p>
            <a:pPr lvl="0"/>
            <a:endParaRPr lang="en-US" sz="1067" dirty="0">
              <a:solidFill>
                <a:srgbClr val="00205B"/>
              </a:solidFill>
            </a:endParaRPr>
          </a:p>
          <a:p>
            <a:pPr lvl="0"/>
            <a:endParaRPr lang="en-US" sz="2400" dirty="0">
              <a:solidFill>
                <a:srgbClr val="00205B"/>
              </a:solidFill>
            </a:endParaRPr>
          </a:p>
          <a:p>
            <a:pPr lvl="0"/>
            <a:r>
              <a:rPr lang="en-US" sz="2400" dirty="0">
                <a:solidFill>
                  <a:srgbClr val="00205B"/>
                </a:solidFill>
              </a:rPr>
              <a:t>Dangerous Follow-Through</a:t>
            </a:r>
          </a:p>
          <a:p>
            <a:pPr lvl="0"/>
            <a:endParaRPr lang="en-US" sz="2400" dirty="0">
              <a:solidFill>
                <a:srgbClr val="00205B"/>
              </a:solidFill>
            </a:endParaRPr>
          </a:p>
          <a:p>
            <a:pPr lvl="0"/>
            <a:r>
              <a:rPr lang="en-US" sz="2400" dirty="0">
                <a:solidFill>
                  <a:srgbClr val="00205B"/>
                </a:solidFill>
              </a:rPr>
              <a:t>Dangerous Propel</a:t>
            </a:r>
          </a:p>
          <a:p>
            <a:pPr lvl="0"/>
            <a:endParaRPr lang="en-US" sz="2400" dirty="0">
              <a:solidFill>
                <a:srgbClr val="00205B"/>
              </a:solidFill>
            </a:endParaRPr>
          </a:p>
          <a:p>
            <a:pPr lvl="0"/>
            <a:r>
              <a:rPr lang="en-US" sz="2400" dirty="0">
                <a:solidFill>
                  <a:srgbClr val="00205B"/>
                </a:solidFill>
              </a:rPr>
              <a:t>Forcing Through</a:t>
            </a:r>
          </a:p>
          <a:p>
            <a:pPr lvl="0"/>
            <a:endParaRPr lang="en-US" sz="2400" dirty="0">
              <a:solidFill>
                <a:srgbClr val="00205B"/>
              </a:solidFill>
            </a:endParaRPr>
          </a:p>
          <a:p>
            <a:pPr lvl="0"/>
            <a:r>
              <a:rPr lang="en-US" sz="2400" dirty="0">
                <a:solidFill>
                  <a:srgbClr val="00205B"/>
                </a:solidFill>
              </a:rPr>
              <a:t>Illegal Cradle</a:t>
            </a:r>
          </a:p>
          <a:p>
            <a:endParaRPr lang="en-US" sz="2400" dirty="0"/>
          </a:p>
        </p:txBody>
      </p:sp>
      <p:sp>
        <p:nvSpPr>
          <p:cNvPr id="4" name="TextBox 3">
            <a:extLst>
              <a:ext uri="{FF2B5EF4-FFF2-40B4-BE49-F238E27FC236}">
                <a16:creationId xmlns:a16="http://schemas.microsoft.com/office/drawing/2014/main" id="{6B48CD97-D8A3-46F9-7EB0-080AF41BDB8C}"/>
              </a:ext>
            </a:extLst>
          </p:cNvPr>
          <p:cNvSpPr txBox="1"/>
          <p:nvPr/>
        </p:nvSpPr>
        <p:spPr>
          <a:xfrm>
            <a:off x="6464749" y="1282145"/>
            <a:ext cx="3860800" cy="2964979"/>
          </a:xfrm>
          <a:prstGeom prst="rect">
            <a:avLst/>
          </a:prstGeom>
          <a:solidFill>
            <a:schemeClr val="accent1">
              <a:lumMod val="20000"/>
              <a:lumOff val="80000"/>
            </a:schemeClr>
          </a:solidFill>
        </p:spPr>
        <p:txBody>
          <a:bodyPr wrap="square" rtlCol="0">
            <a:spAutoFit/>
          </a:bodyPr>
          <a:lstStyle/>
          <a:p>
            <a:pPr lvl="0" algn="ctr"/>
            <a:r>
              <a:rPr lang="en-US" sz="3200" b="1" u="sng" dirty="0">
                <a:solidFill>
                  <a:srgbClr val="00205B"/>
                </a:solidFill>
              </a:rPr>
              <a:t>Foul With the Body</a:t>
            </a:r>
          </a:p>
          <a:p>
            <a:pPr lvl="0"/>
            <a:endParaRPr lang="en-US" sz="1067" dirty="0">
              <a:solidFill>
                <a:srgbClr val="00205B"/>
              </a:solidFill>
            </a:endParaRPr>
          </a:p>
          <a:p>
            <a:pPr lvl="0"/>
            <a:r>
              <a:rPr lang="en-US" sz="2400" dirty="0">
                <a:solidFill>
                  <a:srgbClr val="00205B"/>
                </a:solidFill>
              </a:rPr>
              <a:t>Charge</a:t>
            </a:r>
          </a:p>
          <a:p>
            <a:pPr lvl="0"/>
            <a:endParaRPr lang="en-US" sz="2400" dirty="0">
              <a:solidFill>
                <a:srgbClr val="00205B"/>
              </a:solidFill>
            </a:endParaRPr>
          </a:p>
          <a:p>
            <a:pPr lvl="0"/>
            <a:r>
              <a:rPr lang="en-US" sz="2400" dirty="0">
                <a:solidFill>
                  <a:srgbClr val="00205B"/>
                </a:solidFill>
              </a:rPr>
              <a:t>Illegal Pick</a:t>
            </a:r>
          </a:p>
          <a:p>
            <a:endParaRPr lang="en-US" sz="2400" dirty="0"/>
          </a:p>
          <a:p>
            <a:endParaRPr lang="en-US" sz="2400" dirty="0"/>
          </a:p>
          <a:p>
            <a:endParaRPr lang="en-US" sz="2400" dirty="0"/>
          </a:p>
        </p:txBody>
      </p:sp>
      <p:sp>
        <p:nvSpPr>
          <p:cNvPr id="5" name="Rectangle 4">
            <a:extLst>
              <a:ext uri="{FF2B5EF4-FFF2-40B4-BE49-F238E27FC236}">
                <a16:creationId xmlns:a16="http://schemas.microsoft.com/office/drawing/2014/main" id="{F2C2E846-C72F-38FC-A28E-ACBC200E950D}"/>
              </a:ext>
            </a:extLst>
          </p:cNvPr>
          <p:cNvSpPr/>
          <p:nvPr/>
        </p:nvSpPr>
        <p:spPr>
          <a:xfrm>
            <a:off x="3591098" y="3070308"/>
            <a:ext cx="368749" cy="49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A76F12E8-F260-DE04-21FA-3F01D9C94EE4}"/>
              </a:ext>
            </a:extLst>
          </p:cNvPr>
          <p:cNvSpPr/>
          <p:nvPr/>
        </p:nvSpPr>
        <p:spPr>
          <a:xfrm>
            <a:off x="4711251" y="2319536"/>
            <a:ext cx="368749" cy="49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7790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6722.jpg"/>
          <p:cNvPicPr>
            <a:picLocks noGrp="1" noChangeAspect="1"/>
          </p:cNvPicPr>
          <p:nvPr>
            <p:ph idx="4294967295"/>
          </p:nvPr>
        </p:nvPicPr>
        <p:blipFill rotWithShape="1">
          <a:blip r:embed="rId4" cstate="email">
            <a:extLst>
              <a:ext uri="{28A0092B-C50C-407E-A947-70E740481C1C}">
                <a14:useLocalDpi xmlns:a14="http://schemas.microsoft.com/office/drawing/2010/main" val="0"/>
              </a:ext>
            </a:extLst>
          </a:blip>
          <a:srcRect l="22472" t="31560" r="28090" b="9903"/>
          <a:stretch/>
        </p:blipFill>
        <p:spPr>
          <a:xfrm>
            <a:off x="0" y="882650"/>
            <a:ext cx="3886200" cy="2738438"/>
          </a:xfrm>
        </p:spPr>
      </p:pic>
      <p:pic>
        <p:nvPicPr>
          <p:cNvPr id="9" name="Content Placeholder 3" descr="IMG_6724.jpg">
            <a:extLst>
              <a:ext uri="{FF2B5EF4-FFF2-40B4-BE49-F238E27FC236}">
                <a16:creationId xmlns:a16="http://schemas.microsoft.com/office/drawing/2014/main" id="{90259F85-C796-794F-8B40-98DFEB311A16}"/>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584" t="15453" r="12840" b="16516"/>
          <a:stretch/>
        </p:blipFill>
        <p:spPr>
          <a:xfrm>
            <a:off x="4660270" y="2523295"/>
            <a:ext cx="3465271" cy="2958157"/>
          </a:xfrm>
          <a:prstGeom prst="rect">
            <a:avLst/>
          </a:prstGeom>
        </p:spPr>
      </p:pic>
      <p:sp>
        <p:nvSpPr>
          <p:cNvPr id="10" name="TextBox 9">
            <a:extLst>
              <a:ext uri="{FF2B5EF4-FFF2-40B4-BE49-F238E27FC236}">
                <a16:creationId xmlns:a16="http://schemas.microsoft.com/office/drawing/2014/main" id="{2EA1ED83-CC62-8146-BA53-AEFAB0EB22FE}"/>
              </a:ext>
            </a:extLst>
          </p:cNvPr>
          <p:cNvSpPr txBox="1"/>
          <p:nvPr/>
        </p:nvSpPr>
        <p:spPr>
          <a:xfrm rot="10800000" flipV="1">
            <a:off x="5058246" y="1924353"/>
            <a:ext cx="2654929" cy="830997"/>
          </a:xfrm>
          <a:prstGeom prst="rect">
            <a:avLst/>
          </a:prstGeom>
          <a:solidFill>
            <a:srgbClr val="004082"/>
          </a:solidFill>
        </p:spPr>
        <p:txBody>
          <a:bodyPr wrap="square" rtlCol="0">
            <a:spAutoFit/>
          </a:bodyPr>
          <a:lstStyle/>
          <a:p>
            <a:pPr algn="ctr"/>
            <a:r>
              <a:rPr lang="en-US" sz="2400" b="1">
                <a:solidFill>
                  <a:schemeClr val="bg1"/>
                </a:solidFill>
              </a:rPr>
              <a:t>Defender maintained space</a:t>
            </a:r>
          </a:p>
        </p:txBody>
      </p:sp>
      <p:sp>
        <p:nvSpPr>
          <p:cNvPr id="11" name="TextBox 10">
            <a:extLst>
              <a:ext uri="{FF2B5EF4-FFF2-40B4-BE49-F238E27FC236}">
                <a16:creationId xmlns:a16="http://schemas.microsoft.com/office/drawing/2014/main" id="{BD2FAC3D-52A5-084A-AF0F-462F782F5816}"/>
              </a:ext>
            </a:extLst>
          </p:cNvPr>
          <p:cNvSpPr txBox="1"/>
          <p:nvPr/>
        </p:nvSpPr>
        <p:spPr>
          <a:xfrm>
            <a:off x="4943054" y="5081848"/>
            <a:ext cx="2944191" cy="830997"/>
          </a:xfrm>
          <a:prstGeom prst="rect">
            <a:avLst/>
          </a:prstGeom>
          <a:solidFill>
            <a:srgbClr val="FEBC11"/>
          </a:solidFill>
        </p:spPr>
        <p:txBody>
          <a:bodyPr wrap="square" rtlCol="0">
            <a:spAutoFit/>
          </a:bodyPr>
          <a:lstStyle/>
          <a:p>
            <a:pPr algn="ctr"/>
            <a:r>
              <a:rPr lang="en-US" sz="2400" b="1">
                <a:solidFill>
                  <a:srgbClr val="F31A3A"/>
                </a:solidFill>
              </a:rPr>
              <a:t>Offensive player went into her space</a:t>
            </a:r>
          </a:p>
        </p:txBody>
      </p:sp>
      <p:pic>
        <p:nvPicPr>
          <p:cNvPr id="12" name="Content Placeholder 4" descr="IMG_6726.jpg">
            <a:extLst>
              <a:ext uri="{FF2B5EF4-FFF2-40B4-BE49-F238E27FC236}">
                <a16:creationId xmlns:a16="http://schemas.microsoft.com/office/drawing/2014/main" id="{A51405C5-FC90-CE43-8B77-5299EBC43464}"/>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t="21271" r="19753" b="21271"/>
          <a:stretch/>
        </p:blipFill>
        <p:spPr>
          <a:xfrm>
            <a:off x="8607050" y="4002374"/>
            <a:ext cx="3232849" cy="2507789"/>
          </a:xfrm>
          <a:prstGeom prst="rect">
            <a:avLst/>
          </a:prstGeom>
        </p:spPr>
      </p:pic>
      <p:sp>
        <p:nvSpPr>
          <p:cNvPr id="13" name="TextBox 12">
            <a:extLst>
              <a:ext uri="{FF2B5EF4-FFF2-40B4-BE49-F238E27FC236}">
                <a16:creationId xmlns:a16="http://schemas.microsoft.com/office/drawing/2014/main" id="{6C2BB4DB-20F2-BF42-ADC8-24558EE4165A}"/>
              </a:ext>
            </a:extLst>
          </p:cNvPr>
          <p:cNvSpPr txBox="1"/>
          <p:nvPr/>
        </p:nvSpPr>
        <p:spPr>
          <a:xfrm rot="10800000" flipV="1">
            <a:off x="9582046" y="3390255"/>
            <a:ext cx="1710043" cy="461665"/>
          </a:xfrm>
          <a:prstGeom prst="rect">
            <a:avLst/>
          </a:prstGeom>
          <a:solidFill>
            <a:srgbClr val="F31A3A"/>
          </a:solidFill>
        </p:spPr>
        <p:txBody>
          <a:bodyPr wrap="square" rtlCol="0">
            <a:spAutoFit/>
          </a:bodyPr>
          <a:lstStyle/>
          <a:p>
            <a:pPr algn="ctr"/>
            <a:r>
              <a:rPr lang="en-US" sz="2400" b="1">
                <a:solidFill>
                  <a:schemeClr val="bg1"/>
                </a:solidFill>
              </a:rPr>
              <a:t>CHARGE!</a:t>
            </a:r>
          </a:p>
        </p:txBody>
      </p:sp>
      <p:sp>
        <p:nvSpPr>
          <p:cNvPr id="15" name="TextBox 14">
            <a:extLst>
              <a:ext uri="{FF2B5EF4-FFF2-40B4-BE49-F238E27FC236}">
                <a16:creationId xmlns:a16="http://schemas.microsoft.com/office/drawing/2014/main" id="{3FE97D36-CD89-BF40-85DE-9AC68EE3FAB6}"/>
              </a:ext>
            </a:extLst>
          </p:cNvPr>
          <p:cNvSpPr txBox="1"/>
          <p:nvPr/>
        </p:nvSpPr>
        <p:spPr>
          <a:xfrm>
            <a:off x="204920" y="184842"/>
            <a:ext cx="192867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Charge</a:t>
            </a:r>
          </a:p>
        </p:txBody>
      </p:sp>
      <p:pic>
        <p:nvPicPr>
          <p:cNvPr id="16" name="Content Placeholder 5" descr="IMG_6722.jpg">
            <a:extLst>
              <a:ext uri="{FF2B5EF4-FFF2-40B4-BE49-F238E27FC236}">
                <a16:creationId xmlns:a16="http://schemas.microsoft.com/office/drawing/2014/main" id="{06510B27-1164-6746-9900-B61817F6A30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2472" t="31560" r="28090" b="9903"/>
          <a:stretch/>
        </p:blipFill>
        <p:spPr>
          <a:xfrm>
            <a:off x="-27351" y="1516812"/>
            <a:ext cx="4448096" cy="3133885"/>
          </a:xfrm>
          <a:prstGeom prst="rect">
            <a:avLst/>
          </a:prstGeom>
        </p:spPr>
      </p:pic>
      <p:sp>
        <p:nvSpPr>
          <p:cNvPr id="7" name="TextBox 6"/>
          <p:cNvSpPr txBox="1"/>
          <p:nvPr/>
        </p:nvSpPr>
        <p:spPr>
          <a:xfrm>
            <a:off x="1172046" y="1101314"/>
            <a:ext cx="1784039" cy="830997"/>
          </a:xfrm>
          <a:prstGeom prst="rect">
            <a:avLst/>
          </a:prstGeom>
          <a:solidFill>
            <a:srgbClr val="004082"/>
          </a:solidFill>
        </p:spPr>
        <p:txBody>
          <a:bodyPr wrap="square" rtlCol="0">
            <a:spAutoFit/>
          </a:bodyPr>
          <a:lstStyle/>
          <a:p>
            <a:pPr algn="ctr"/>
            <a:r>
              <a:rPr lang="en-US" sz="2400" b="1">
                <a:solidFill>
                  <a:schemeClr val="bg1"/>
                </a:solidFill>
              </a:rPr>
              <a:t>Defense established</a:t>
            </a:r>
          </a:p>
        </p:txBody>
      </p:sp>
      <p:sp>
        <p:nvSpPr>
          <p:cNvPr id="8" name="TextBox 7"/>
          <p:cNvSpPr txBox="1"/>
          <p:nvPr/>
        </p:nvSpPr>
        <p:spPr>
          <a:xfrm>
            <a:off x="472272" y="4318896"/>
            <a:ext cx="2944191" cy="830997"/>
          </a:xfrm>
          <a:prstGeom prst="rect">
            <a:avLst/>
          </a:prstGeom>
          <a:solidFill>
            <a:srgbClr val="FEBC11"/>
          </a:solidFill>
        </p:spPr>
        <p:txBody>
          <a:bodyPr wrap="square" rtlCol="0">
            <a:spAutoFit/>
          </a:bodyPr>
          <a:lstStyle/>
          <a:p>
            <a:pPr algn="ctr"/>
            <a:r>
              <a:rPr lang="en-US" sz="2400" b="1">
                <a:solidFill>
                  <a:srgbClr val="F31A3A"/>
                </a:solidFill>
              </a:rPr>
              <a:t>Offense has space to change direction</a:t>
            </a:r>
          </a:p>
        </p:txBody>
      </p:sp>
    </p:spTree>
    <p:custDataLst>
      <p:tags r:id="rId1"/>
    </p:custDataLst>
    <p:extLst>
      <p:ext uri="{BB962C8B-B14F-4D97-AF65-F5344CB8AC3E}">
        <p14:creationId xmlns:p14="http://schemas.microsoft.com/office/powerpoint/2010/main" val="18574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6747.jpg"/>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t="24419" b="24419"/>
          <a:stretch>
            <a:fillRect/>
          </a:stretch>
        </p:blipFill>
        <p:spPr>
          <a:xfrm>
            <a:off x="1219200" y="990600"/>
            <a:ext cx="10972800" cy="5227638"/>
          </a:xfrm>
        </p:spPr>
      </p:pic>
      <p:pic>
        <p:nvPicPr>
          <p:cNvPr id="3" name="Content Placeholder 3" descr="IMG_6747.jpg">
            <a:extLst>
              <a:ext uri="{FF2B5EF4-FFF2-40B4-BE49-F238E27FC236}">
                <a16:creationId xmlns:a16="http://schemas.microsoft.com/office/drawing/2014/main" id="{064A1705-7E62-2CD7-752C-E3AA324756A9}"/>
              </a:ext>
            </a:extLst>
          </p:cNvPr>
          <p:cNvPicPr>
            <a:picLocks noChangeAspect="1"/>
          </p:cNvPicPr>
          <p:nvPr/>
        </p:nvPicPr>
        <p:blipFill>
          <a:blip r:embed="rId3" cstate="email">
            <a:extLst>
              <a:ext uri="{28A0092B-C50C-407E-A947-70E740481C1C}">
                <a14:useLocalDpi xmlns:a14="http://schemas.microsoft.com/office/drawing/2010/main" val="0"/>
              </a:ext>
            </a:extLst>
          </a:blip>
          <a:srcRect t="24419" b="24419"/>
          <a:stretch>
            <a:fillRect/>
          </a:stretch>
        </p:blipFill>
        <p:spPr>
          <a:xfrm>
            <a:off x="4572000" y="1437789"/>
            <a:ext cx="8229600" cy="3920346"/>
          </a:xfrm>
        </p:spPr>
      </p:pic>
      <p:pic>
        <p:nvPicPr>
          <p:cNvPr id="6" name="Content Placeholder 3" descr="IMG_6747.jpg">
            <a:extLst>
              <a:ext uri="{FF2B5EF4-FFF2-40B4-BE49-F238E27FC236}">
                <a16:creationId xmlns:a16="http://schemas.microsoft.com/office/drawing/2014/main" id="{DA48848F-FF1E-4285-A129-258A4879221E}"/>
              </a:ext>
            </a:extLst>
          </p:cNvPr>
          <p:cNvPicPr>
            <a:picLocks noChangeAspect="1"/>
          </p:cNvPicPr>
          <p:nvPr/>
        </p:nvPicPr>
        <p:blipFill>
          <a:blip r:embed="rId3" cstate="email">
            <a:extLst>
              <a:ext uri="{28A0092B-C50C-407E-A947-70E740481C1C}">
                <a14:useLocalDpi xmlns:a14="http://schemas.microsoft.com/office/drawing/2010/main" val="0"/>
              </a:ext>
            </a:extLst>
          </a:blip>
          <a:srcRect t="24419" b="24419"/>
          <a:stretch>
            <a:fillRect/>
          </a:stretch>
        </p:blipFill>
        <p:spPr>
          <a:xfrm>
            <a:off x="4724400" y="1590189"/>
            <a:ext cx="8229600" cy="3920346"/>
          </a:xfrm>
        </p:spPr>
      </p:pic>
      <p:pic>
        <p:nvPicPr>
          <p:cNvPr id="7" name="Content Placeholder 3" descr="IMG_6747.jpg">
            <a:extLst>
              <a:ext uri="{FF2B5EF4-FFF2-40B4-BE49-F238E27FC236}">
                <a16:creationId xmlns:a16="http://schemas.microsoft.com/office/drawing/2014/main" id="{F2DC6076-A767-8EA5-2CF6-05C0D97A25D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3092" t="24419" b="24419"/>
          <a:stretch/>
        </p:blipFill>
        <p:spPr>
          <a:xfrm>
            <a:off x="457200" y="1235446"/>
            <a:ext cx="4843737" cy="3292437"/>
          </a:xfrm>
          <a:prstGeom prst="rect">
            <a:avLst/>
          </a:prstGeom>
        </p:spPr>
      </p:pic>
      <p:sp>
        <p:nvSpPr>
          <p:cNvPr id="8" name="TextBox 7">
            <a:extLst>
              <a:ext uri="{FF2B5EF4-FFF2-40B4-BE49-F238E27FC236}">
                <a16:creationId xmlns:a16="http://schemas.microsoft.com/office/drawing/2014/main" id="{8B4F980C-A9A8-AF9C-35BA-2E1A9DC70669}"/>
              </a:ext>
            </a:extLst>
          </p:cNvPr>
          <p:cNvSpPr txBox="1"/>
          <p:nvPr/>
        </p:nvSpPr>
        <p:spPr>
          <a:xfrm>
            <a:off x="3106615" y="144327"/>
            <a:ext cx="5978769" cy="938719"/>
          </a:xfrm>
          <a:prstGeom prst="rect">
            <a:avLst/>
          </a:prstGeom>
          <a:noFill/>
        </p:spPr>
        <p:txBody>
          <a:bodyPr wrap="square" rtlCol="0">
            <a:spAutoFit/>
          </a:bodyPr>
          <a:lstStyle/>
          <a:p>
            <a:pPr algn="ctr"/>
            <a:r>
              <a:rPr lang="en-US" sz="5500" b="1" spc="600">
                <a:solidFill>
                  <a:srgbClr val="00205B"/>
                </a:solidFill>
                <a:latin typeface="Alt Gothic Comp ATF" panose="020B0608040502040204" pitchFamily="34" charset="77"/>
              </a:rPr>
              <a:t>Illegal Cradle</a:t>
            </a:r>
            <a:endParaRPr lang="en-US" sz="5500" b="1" i="0" spc="600">
              <a:solidFill>
                <a:srgbClr val="00205B"/>
              </a:solidFill>
              <a:latin typeface="Alt Gothic Comp ATF" panose="020B0608040502040204" pitchFamily="34" charset="77"/>
            </a:endParaRPr>
          </a:p>
        </p:txBody>
      </p:sp>
      <p:sp>
        <p:nvSpPr>
          <p:cNvPr id="5" name="TextBox 4"/>
          <p:cNvSpPr txBox="1"/>
          <p:nvPr/>
        </p:nvSpPr>
        <p:spPr>
          <a:xfrm>
            <a:off x="1473199" y="3639203"/>
            <a:ext cx="3481185" cy="461665"/>
          </a:xfrm>
          <a:prstGeom prst="rect">
            <a:avLst/>
          </a:prstGeom>
          <a:solidFill>
            <a:srgbClr val="002060"/>
          </a:solidFill>
        </p:spPr>
        <p:txBody>
          <a:bodyPr wrap="square" lIns="91440" tIns="45720" rIns="91440" bIns="45720" rtlCol="0" anchor="t">
            <a:spAutoFit/>
          </a:bodyPr>
          <a:lstStyle/>
          <a:p>
            <a:r>
              <a:rPr lang="en-US" sz="2400">
                <a:solidFill>
                  <a:schemeClr val="bg1"/>
                </a:solidFill>
              </a:rPr>
              <a:t>Legal defensive positions</a:t>
            </a:r>
          </a:p>
        </p:txBody>
      </p:sp>
      <p:pic>
        <p:nvPicPr>
          <p:cNvPr id="9" name="Content Placeholder 7" descr="IMG_6749.jpg">
            <a:extLst>
              <a:ext uri="{FF2B5EF4-FFF2-40B4-BE49-F238E27FC236}">
                <a16:creationId xmlns:a16="http://schemas.microsoft.com/office/drawing/2014/main" id="{C62F0000-3BCB-C5FA-1175-47F1CC32B90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6698" t="19416" r="5480" b="19416"/>
          <a:stretch/>
        </p:blipFill>
        <p:spPr>
          <a:xfrm>
            <a:off x="6570013" y="2897183"/>
            <a:ext cx="4472247" cy="3261399"/>
          </a:xfrm>
          <a:prstGeom prst="rect">
            <a:avLst/>
          </a:prstGeom>
        </p:spPr>
      </p:pic>
      <p:sp>
        <p:nvSpPr>
          <p:cNvPr id="10" name="TextBox 9">
            <a:extLst>
              <a:ext uri="{FF2B5EF4-FFF2-40B4-BE49-F238E27FC236}">
                <a16:creationId xmlns:a16="http://schemas.microsoft.com/office/drawing/2014/main" id="{10625CF7-3CA1-6C14-04FD-F3309253457D}"/>
              </a:ext>
            </a:extLst>
          </p:cNvPr>
          <p:cNvSpPr txBox="1"/>
          <p:nvPr/>
        </p:nvSpPr>
        <p:spPr>
          <a:xfrm>
            <a:off x="3855445" y="5189378"/>
            <a:ext cx="5124335" cy="461665"/>
          </a:xfrm>
          <a:prstGeom prst="rect">
            <a:avLst/>
          </a:prstGeom>
          <a:solidFill>
            <a:srgbClr val="002060"/>
          </a:solidFill>
        </p:spPr>
        <p:txBody>
          <a:bodyPr wrap="square" rtlCol="0">
            <a:spAutoFit/>
          </a:bodyPr>
          <a:lstStyle/>
          <a:p>
            <a:r>
              <a:rPr lang="en-US" sz="2400">
                <a:solidFill>
                  <a:srgbClr val="FFFFFF"/>
                </a:solidFill>
              </a:rPr>
              <a:t>Player pulls crosse into her own sphere</a:t>
            </a:r>
          </a:p>
        </p:txBody>
      </p:sp>
      <p:sp>
        <p:nvSpPr>
          <p:cNvPr id="11" name="TextBox 10">
            <a:extLst>
              <a:ext uri="{FF2B5EF4-FFF2-40B4-BE49-F238E27FC236}">
                <a16:creationId xmlns:a16="http://schemas.microsoft.com/office/drawing/2014/main" id="{76B11819-3CAA-F1F3-A1B9-3B1D6854EADE}"/>
              </a:ext>
            </a:extLst>
          </p:cNvPr>
          <p:cNvSpPr txBox="1"/>
          <p:nvPr/>
        </p:nvSpPr>
        <p:spPr>
          <a:xfrm rot="10800000" flipV="1">
            <a:off x="7415179" y="2329988"/>
            <a:ext cx="2848042" cy="461665"/>
          </a:xfrm>
          <a:prstGeom prst="rect">
            <a:avLst/>
          </a:prstGeom>
          <a:solidFill>
            <a:srgbClr val="FF0000"/>
          </a:solidFill>
        </p:spPr>
        <p:txBody>
          <a:bodyPr wrap="square" rtlCol="0">
            <a:spAutoFit/>
          </a:bodyPr>
          <a:lstStyle/>
          <a:p>
            <a:pPr algn="ctr"/>
            <a:r>
              <a:rPr lang="en-US" sz="2400">
                <a:solidFill>
                  <a:schemeClr val="bg1"/>
                </a:solidFill>
              </a:rPr>
              <a:t>ILLEGAL CRADLE!</a:t>
            </a:r>
          </a:p>
        </p:txBody>
      </p:sp>
    </p:spTree>
    <p:extLst>
      <p:ext uri="{BB962C8B-B14F-4D97-AF65-F5344CB8AC3E}">
        <p14:creationId xmlns:p14="http://schemas.microsoft.com/office/powerpoint/2010/main" val="422074107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42CC07-6138-0443-A5FB-8C359B0DB0C0}"/>
              </a:ext>
            </a:extLst>
          </p:cNvPr>
          <p:cNvSpPr txBox="1"/>
          <p:nvPr/>
        </p:nvSpPr>
        <p:spPr>
          <a:xfrm>
            <a:off x="305800" y="185667"/>
            <a:ext cx="6664625"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Dangerous Propel</a:t>
            </a:r>
          </a:p>
        </p:txBody>
      </p:sp>
      <p:pic>
        <p:nvPicPr>
          <p:cNvPr id="3" name="Picture 3">
            <a:extLst>
              <a:ext uri="{FF2B5EF4-FFF2-40B4-BE49-F238E27FC236}">
                <a16:creationId xmlns:a16="http://schemas.microsoft.com/office/drawing/2014/main" id="{141B57EC-4E8B-0EA0-7008-9E374E8680E4}"/>
              </a:ext>
            </a:extLst>
          </p:cNvPr>
          <p:cNvPicPr>
            <a:picLocks noChangeAspect="1"/>
          </p:cNvPicPr>
          <p:nvPr/>
        </p:nvPicPr>
        <p:blipFill rotWithShape="1">
          <a:blip r:embed="rId4"/>
          <a:srcRect t="6364" b="6594"/>
          <a:stretch/>
        </p:blipFill>
        <p:spPr>
          <a:xfrm>
            <a:off x="2952733" y="1266584"/>
            <a:ext cx="6713304" cy="4505566"/>
          </a:xfrm>
          <a:prstGeom prst="rect">
            <a:avLst/>
          </a:prstGeom>
        </p:spPr>
      </p:pic>
      <p:sp>
        <p:nvSpPr>
          <p:cNvPr id="2" name="TextBox 1">
            <a:extLst>
              <a:ext uri="{FF2B5EF4-FFF2-40B4-BE49-F238E27FC236}">
                <a16:creationId xmlns:a16="http://schemas.microsoft.com/office/drawing/2014/main" id="{DEB65A20-F74A-F7FE-9104-18B05B22812C}"/>
              </a:ext>
            </a:extLst>
          </p:cNvPr>
          <p:cNvSpPr txBox="1"/>
          <p:nvPr/>
        </p:nvSpPr>
        <p:spPr>
          <a:xfrm rot="1275908">
            <a:off x="7817489" y="751658"/>
            <a:ext cx="2843543" cy="1241237"/>
          </a:xfrm>
          <a:prstGeom prst="rect">
            <a:avLst/>
          </a:prstGeom>
          <a:solidFill>
            <a:srgbClr val="FFFF00"/>
          </a:solidFill>
        </p:spPr>
        <p:txBody>
          <a:bodyPr wrap="square" rtlCol="0">
            <a:spAutoFit/>
          </a:bodyPr>
          <a:lstStyle/>
          <a:p>
            <a:pPr algn="ctr"/>
            <a:r>
              <a:rPr lang="en-US" sz="3733" dirty="0">
                <a:solidFill>
                  <a:srgbClr val="F31A3A"/>
                </a:solidFill>
              </a:rPr>
              <a:t> MANDATORY</a:t>
            </a:r>
          </a:p>
          <a:p>
            <a:pPr algn="ctr"/>
            <a:r>
              <a:rPr lang="en-US" sz="3733" dirty="0">
                <a:solidFill>
                  <a:srgbClr val="F31A3A"/>
                </a:solidFill>
              </a:rPr>
              <a:t> CARD  </a:t>
            </a:r>
          </a:p>
        </p:txBody>
      </p:sp>
      <p:sp>
        <p:nvSpPr>
          <p:cNvPr id="6" name="TextBox 5">
            <a:extLst>
              <a:ext uri="{FF2B5EF4-FFF2-40B4-BE49-F238E27FC236}">
                <a16:creationId xmlns:a16="http://schemas.microsoft.com/office/drawing/2014/main" id="{6C3FE9D6-AB24-7E48-A87E-C4EF058DA1A6}"/>
              </a:ext>
            </a:extLst>
          </p:cNvPr>
          <p:cNvSpPr txBox="1"/>
          <p:nvPr/>
        </p:nvSpPr>
        <p:spPr>
          <a:xfrm>
            <a:off x="930137" y="5627922"/>
            <a:ext cx="10331720" cy="954107"/>
          </a:xfrm>
          <a:prstGeom prst="rect">
            <a:avLst/>
          </a:prstGeom>
          <a:solidFill>
            <a:srgbClr val="002060"/>
          </a:solidFill>
        </p:spPr>
        <p:txBody>
          <a:bodyPr wrap="square" lIns="91440" tIns="45720" rIns="91440" bIns="45720" rtlCol="0" anchor="t">
            <a:spAutoFit/>
          </a:bodyPr>
          <a:lstStyle/>
          <a:p>
            <a:pPr algn="ctr"/>
            <a:r>
              <a:rPr lang="en-US" sz="2800">
                <a:solidFill>
                  <a:schemeClr val="bg1"/>
                </a:solidFill>
              </a:rPr>
              <a:t>Propel the ball with the crosse in a </a:t>
            </a:r>
            <a:endParaRPr lang="en-US">
              <a:solidFill>
                <a:schemeClr val="bg1"/>
              </a:solidFill>
            </a:endParaRPr>
          </a:p>
          <a:p>
            <a:pPr algn="ctr"/>
            <a:r>
              <a:rPr lang="en-US" sz="2800">
                <a:solidFill>
                  <a:schemeClr val="bg1"/>
                </a:solidFill>
              </a:rPr>
              <a:t>dangerous or uncontrolled manner at any time.</a:t>
            </a:r>
            <a:endParaRPr lang="en-US">
              <a:solidFill>
                <a:schemeClr val="bg1"/>
              </a:solidFill>
            </a:endParaRPr>
          </a:p>
        </p:txBody>
      </p:sp>
    </p:spTree>
    <p:custDataLst>
      <p:tags r:id="rId1"/>
    </p:custDataLst>
    <p:extLst>
      <p:ext uri="{BB962C8B-B14F-4D97-AF65-F5344CB8AC3E}">
        <p14:creationId xmlns:p14="http://schemas.microsoft.com/office/powerpoint/2010/main" val="291180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3FE9D6-AB24-7E48-A87E-C4EF058DA1A6}"/>
              </a:ext>
            </a:extLst>
          </p:cNvPr>
          <p:cNvSpPr txBox="1"/>
          <p:nvPr/>
        </p:nvSpPr>
        <p:spPr>
          <a:xfrm>
            <a:off x="305800" y="5473005"/>
            <a:ext cx="11580399" cy="954107"/>
          </a:xfrm>
          <a:prstGeom prst="rect">
            <a:avLst/>
          </a:prstGeom>
          <a:solidFill>
            <a:srgbClr val="002060"/>
          </a:solidFill>
        </p:spPr>
        <p:txBody>
          <a:bodyPr wrap="square" rtlCol="0">
            <a:spAutoFit/>
          </a:bodyPr>
          <a:lstStyle/>
          <a:p>
            <a:pPr algn="ctr"/>
            <a:r>
              <a:rPr lang="en-US" sz="2800">
                <a:solidFill>
                  <a:schemeClr val="bg1"/>
                </a:solidFill>
              </a:rPr>
              <a:t>D</a:t>
            </a:r>
            <a:r>
              <a:rPr lang="en-US" sz="2800">
                <a:solidFill>
                  <a:schemeClr val="bg1"/>
                </a:solidFill>
                <a:effectLst/>
              </a:rPr>
              <a:t>etaining, restraining, tagging or pressing/pushing against the opponent’s body, clothing or crosse with an arm, leg, body or crosse </a:t>
            </a:r>
            <a:endParaRPr lang="en-US" sz="2800">
              <a:solidFill>
                <a:schemeClr val="bg1"/>
              </a:solidFill>
            </a:endParaRPr>
          </a:p>
        </p:txBody>
      </p:sp>
      <p:sp>
        <p:nvSpPr>
          <p:cNvPr id="5" name="TextBox 4">
            <a:extLst>
              <a:ext uri="{FF2B5EF4-FFF2-40B4-BE49-F238E27FC236}">
                <a16:creationId xmlns:a16="http://schemas.microsoft.com/office/drawing/2014/main" id="{8642CC07-6138-0443-A5FB-8C359B0DB0C0}"/>
              </a:ext>
            </a:extLst>
          </p:cNvPr>
          <p:cNvSpPr txBox="1"/>
          <p:nvPr/>
        </p:nvSpPr>
        <p:spPr>
          <a:xfrm>
            <a:off x="305800" y="185667"/>
            <a:ext cx="6664625"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Holding</a:t>
            </a:r>
          </a:p>
        </p:txBody>
      </p:sp>
      <p:pic>
        <p:nvPicPr>
          <p:cNvPr id="4" name="Picture 3" descr="A picture containing person, player, outdoor, sport&#10;&#10;Description automatically generated">
            <a:extLst>
              <a:ext uri="{FF2B5EF4-FFF2-40B4-BE49-F238E27FC236}">
                <a16:creationId xmlns:a16="http://schemas.microsoft.com/office/drawing/2014/main" id="{6A1CEF8A-E05E-7D7A-6671-5A374C45FFC3}"/>
              </a:ext>
            </a:extLst>
          </p:cNvPr>
          <p:cNvPicPr>
            <a:picLocks noChangeAspect="1"/>
          </p:cNvPicPr>
          <p:nvPr/>
        </p:nvPicPr>
        <p:blipFill>
          <a:blip r:embed="rId4"/>
          <a:stretch>
            <a:fillRect/>
          </a:stretch>
        </p:blipFill>
        <p:spPr>
          <a:xfrm>
            <a:off x="1935283" y="1124386"/>
            <a:ext cx="8321431" cy="4348619"/>
          </a:xfrm>
          <a:prstGeom prst="rect">
            <a:avLst/>
          </a:prstGeom>
        </p:spPr>
      </p:pic>
    </p:spTree>
    <p:custDataLst>
      <p:tags r:id="rId1"/>
    </p:custDataLst>
    <p:extLst>
      <p:ext uri="{BB962C8B-B14F-4D97-AF65-F5344CB8AC3E}">
        <p14:creationId xmlns:p14="http://schemas.microsoft.com/office/powerpoint/2010/main" val="315418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BF0477-6DF9-505F-3A25-3B9B5EEDFDD5}"/>
              </a:ext>
            </a:extLst>
          </p:cNvPr>
          <p:cNvSpPr txBox="1"/>
          <p:nvPr/>
        </p:nvSpPr>
        <p:spPr>
          <a:xfrm>
            <a:off x="365760" y="148969"/>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Major Fouls</a:t>
            </a:r>
          </a:p>
        </p:txBody>
      </p:sp>
      <p:sp>
        <p:nvSpPr>
          <p:cNvPr id="6" name="Rectangle 5">
            <a:extLst>
              <a:ext uri="{FF2B5EF4-FFF2-40B4-BE49-F238E27FC236}">
                <a16:creationId xmlns:a16="http://schemas.microsoft.com/office/drawing/2014/main" id="{BA6F758C-2E99-61FA-7CD4-7DD301C46FE5}"/>
              </a:ext>
            </a:extLst>
          </p:cNvPr>
          <p:cNvSpPr/>
          <p:nvPr/>
        </p:nvSpPr>
        <p:spPr>
          <a:xfrm>
            <a:off x="1263917" y="2933014"/>
            <a:ext cx="3359910" cy="1611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t>Major Fouls</a:t>
            </a:r>
            <a:endParaRPr lang="en-US"/>
          </a:p>
        </p:txBody>
      </p:sp>
      <p:sp>
        <p:nvSpPr>
          <p:cNvPr id="9" name="Rectangle 8">
            <a:extLst>
              <a:ext uri="{FF2B5EF4-FFF2-40B4-BE49-F238E27FC236}">
                <a16:creationId xmlns:a16="http://schemas.microsoft.com/office/drawing/2014/main" id="{081F0ADC-04DD-F9D1-42E8-FADC77B39D57}"/>
              </a:ext>
            </a:extLst>
          </p:cNvPr>
          <p:cNvSpPr/>
          <p:nvPr/>
        </p:nvSpPr>
        <p:spPr>
          <a:xfrm>
            <a:off x="7796773" y="2933014"/>
            <a:ext cx="3359910" cy="16113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Misconduct/</a:t>
            </a:r>
          </a:p>
          <a:p>
            <a:pPr algn="ctr"/>
            <a:r>
              <a:rPr lang="en-US" sz="3200" dirty="0"/>
              <a:t>Suspension Fouls</a:t>
            </a:r>
          </a:p>
        </p:txBody>
      </p:sp>
      <p:sp>
        <p:nvSpPr>
          <p:cNvPr id="10" name="TextBox 9">
            <a:extLst>
              <a:ext uri="{FF2B5EF4-FFF2-40B4-BE49-F238E27FC236}">
                <a16:creationId xmlns:a16="http://schemas.microsoft.com/office/drawing/2014/main" id="{9BF06949-0E3D-20D0-E7B5-6F12BDAD0693}"/>
              </a:ext>
            </a:extLst>
          </p:cNvPr>
          <p:cNvSpPr txBox="1"/>
          <p:nvPr/>
        </p:nvSpPr>
        <p:spPr>
          <a:xfrm>
            <a:off x="1683981" y="1169427"/>
            <a:ext cx="8450826" cy="1200329"/>
          </a:xfrm>
          <a:prstGeom prst="rect">
            <a:avLst/>
          </a:prstGeom>
          <a:noFill/>
        </p:spPr>
        <p:txBody>
          <a:bodyPr wrap="square" rtlCol="0">
            <a:spAutoFit/>
          </a:bodyPr>
          <a:lstStyle/>
          <a:p>
            <a:pPr algn="ctr"/>
            <a:r>
              <a:rPr lang="en-US" sz="3600" b="1" dirty="0">
                <a:solidFill>
                  <a:srgbClr val="00205B"/>
                </a:solidFill>
              </a:rPr>
              <a:t>Jeopardize the safety of the game or threaten the “Spirit of the Game”</a:t>
            </a:r>
            <a:endParaRPr lang="en-US" sz="3600" dirty="0">
              <a:solidFill>
                <a:srgbClr val="00205B"/>
              </a:solidFill>
            </a:endParaRPr>
          </a:p>
        </p:txBody>
      </p:sp>
    </p:spTree>
    <p:extLst>
      <p:ext uri="{BB962C8B-B14F-4D97-AF65-F5344CB8AC3E}">
        <p14:creationId xmlns:p14="http://schemas.microsoft.com/office/powerpoint/2010/main" val="1120526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379466-5768-4843-B615-A9874A719C0D}"/>
              </a:ext>
            </a:extLst>
          </p:cNvPr>
          <p:cNvSpPr txBox="1"/>
          <p:nvPr/>
        </p:nvSpPr>
        <p:spPr>
          <a:xfrm>
            <a:off x="1475740" y="1305342"/>
            <a:ext cx="9240520" cy="2123658"/>
          </a:xfrm>
          <a:prstGeom prst="rect">
            <a:avLst/>
          </a:prstGeom>
          <a:solidFill>
            <a:schemeClr val="bg1"/>
          </a:solidFill>
          <a:ln>
            <a:solidFill>
              <a:schemeClr val="tx1"/>
            </a:solidFill>
          </a:ln>
        </p:spPr>
        <p:txBody>
          <a:bodyPr wrap="square" rtlCol="0">
            <a:spAutoFit/>
          </a:bodyPr>
          <a:lstStyle/>
          <a:p>
            <a:pPr lvl="0" algn="ctr"/>
            <a:endParaRPr lang="en-US" sz="2400" dirty="0"/>
          </a:p>
          <a:p>
            <a:pPr lvl="0" algn="ctr"/>
            <a:r>
              <a:rPr lang="en-US" sz="2800" b="1" dirty="0">
                <a:solidFill>
                  <a:srgbClr val="00205B"/>
                </a:solidFill>
              </a:rPr>
              <a:t>Set a moving or stationary pick out of the </a:t>
            </a:r>
            <a:r>
              <a:rPr lang="en-US" sz="2800" b="1" u="sng" dirty="0">
                <a:solidFill>
                  <a:srgbClr val="00205B"/>
                </a:solidFill>
              </a:rPr>
              <a:t>visual field</a:t>
            </a:r>
            <a:r>
              <a:rPr lang="en-US" sz="2800" b="1" dirty="0">
                <a:solidFill>
                  <a:srgbClr val="00205B"/>
                </a:solidFill>
              </a:rPr>
              <a:t> of an opposing player which does not allow</a:t>
            </a:r>
          </a:p>
          <a:p>
            <a:pPr lvl="0" algn="ctr"/>
            <a:r>
              <a:rPr lang="en-US" sz="2800" b="1" dirty="0">
                <a:solidFill>
                  <a:srgbClr val="00205B"/>
                </a:solidFill>
              </a:rPr>
              <a:t> </a:t>
            </a:r>
            <a:r>
              <a:rPr lang="en-US" sz="2800" b="1" u="sng" dirty="0">
                <a:solidFill>
                  <a:srgbClr val="00205B"/>
                </a:solidFill>
              </a:rPr>
              <a:t>time or space</a:t>
            </a:r>
            <a:r>
              <a:rPr lang="en-US" sz="2800" b="1" dirty="0">
                <a:solidFill>
                  <a:srgbClr val="00205B"/>
                </a:solidFill>
              </a:rPr>
              <a:t> to stop or change direction and contact occurs.</a:t>
            </a:r>
          </a:p>
          <a:p>
            <a:pPr lvl="0" algn="ctr"/>
            <a:endParaRPr lang="en-US" sz="2400" dirty="0"/>
          </a:p>
        </p:txBody>
      </p:sp>
      <p:sp>
        <p:nvSpPr>
          <p:cNvPr id="9" name="TextBox 8">
            <a:extLst>
              <a:ext uri="{FF2B5EF4-FFF2-40B4-BE49-F238E27FC236}">
                <a16:creationId xmlns:a16="http://schemas.microsoft.com/office/drawing/2014/main" id="{93339CBE-5C44-A941-8A21-FC1499405F74}"/>
              </a:ext>
            </a:extLst>
          </p:cNvPr>
          <p:cNvSpPr txBox="1"/>
          <p:nvPr/>
        </p:nvSpPr>
        <p:spPr>
          <a:xfrm>
            <a:off x="300111" y="304939"/>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Illegal Pick</a:t>
            </a:r>
          </a:p>
        </p:txBody>
      </p:sp>
      <p:sp>
        <p:nvSpPr>
          <p:cNvPr id="2" name="TextBox 1">
            <a:extLst>
              <a:ext uri="{FF2B5EF4-FFF2-40B4-BE49-F238E27FC236}">
                <a16:creationId xmlns:a16="http://schemas.microsoft.com/office/drawing/2014/main" id="{A26D6738-6C56-8EFD-667D-3CF7FD5B5250}"/>
              </a:ext>
            </a:extLst>
          </p:cNvPr>
          <p:cNvSpPr txBox="1"/>
          <p:nvPr/>
        </p:nvSpPr>
        <p:spPr>
          <a:xfrm>
            <a:off x="1475740" y="3914050"/>
            <a:ext cx="9240520" cy="2616101"/>
          </a:xfrm>
          <a:prstGeom prst="rect">
            <a:avLst/>
          </a:prstGeom>
          <a:solidFill>
            <a:schemeClr val="bg1">
              <a:lumMod val="95000"/>
            </a:schemeClr>
          </a:solidFill>
          <a:ln>
            <a:solidFill>
              <a:schemeClr val="tx1"/>
            </a:solidFill>
          </a:ln>
        </p:spPr>
        <p:txBody>
          <a:bodyPr wrap="square" rtlCol="0">
            <a:spAutoFit/>
          </a:bodyPr>
          <a:lstStyle/>
          <a:p>
            <a:pPr lvl="0" algn="ctr"/>
            <a:endParaRPr lang="en-US" sz="2400" dirty="0"/>
          </a:p>
          <a:p>
            <a:pPr lvl="0" algn="ctr"/>
            <a:r>
              <a:rPr lang="en-US" sz="3200" b="1" dirty="0"/>
              <a:t> </a:t>
            </a:r>
            <a:r>
              <a:rPr lang="en-US" sz="2800" b="1" dirty="0">
                <a:solidFill>
                  <a:srgbClr val="00205B"/>
                </a:solidFill>
              </a:rPr>
              <a:t>To be legal, the crosse must be in a vertical position (between 10 o’clock and 2 o’clock) and the player’s body shall be in a vertical plane with a stance no wider than shoulder width.</a:t>
            </a:r>
          </a:p>
          <a:p>
            <a:pPr lvl="0" algn="ctr"/>
            <a:endParaRPr lang="en-US" sz="2400" dirty="0"/>
          </a:p>
        </p:txBody>
      </p:sp>
    </p:spTree>
    <p:custDataLst>
      <p:tags r:id="rId1"/>
    </p:custDataLst>
    <p:extLst>
      <p:ext uri="{BB962C8B-B14F-4D97-AF65-F5344CB8AC3E}">
        <p14:creationId xmlns:p14="http://schemas.microsoft.com/office/powerpoint/2010/main" val="173088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39E88-C235-ED49-96E0-84448C39D4C1}"/>
              </a:ext>
            </a:extLst>
          </p:cNvPr>
          <p:cNvSpPr txBox="1"/>
          <p:nvPr/>
        </p:nvSpPr>
        <p:spPr>
          <a:xfrm>
            <a:off x="2388648" y="2644170"/>
            <a:ext cx="7414703" cy="830997"/>
          </a:xfrm>
          <a:prstGeom prst="rect">
            <a:avLst/>
          </a:prstGeom>
          <a:noFill/>
        </p:spPr>
        <p:txBody>
          <a:bodyPr wrap="square" rtlCol="0">
            <a:spAutoFit/>
          </a:bodyPr>
          <a:lstStyle/>
          <a:p>
            <a:pPr algn="ctr"/>
            <a:r>
              <a:rPr lang="en-US" sz="4800">
                <a:solidFill>
                  <a:schemeClr val="bg1"/>
                </a:solidFill>
              </a:rPr>
              <a:t>Penalty Administration</a:t>
            </a:r>
          </a:p>
        </p:txBody>
      </p:sp>
    </p:spTree>
    <p:extLst>
      <p:ext uri="{BB962C8B-B14F-4D97-AF65-F5344CB8AC3E}">
        <p14:creationId xmlns:p14="http://schemas.microsoft.com/office/powerpoint/2010/main" val="148539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91112" y="1193665"/>
            <a:ext cx="2438400" cy="461665"/>
          </a:xfrm>
          <a:prstGeom prst="rect">
            <a:avLst/>
          </a:prstGeom>
          <a:noFill/>
        </p:spPr>
        <p:txBody>
          <a:bodyPr wrap="square" rtlCol="0">
            <a:spAutoFit/>
          </a:bodyPr>
          <a:lstStyle/>
          <a:p>
            <a:r>
              <a:rPr lang="en-US" sz="2400">
                <a:solidFill>
                  <a:srgbClr val="00B050"/>
                </a:solidFill>
              </a:rPr>
              <a:t>D1</a:t>
            </a:r>
            <a:r>
              <a:rPr lang="en-US" sz="2400">
                <a:solidFill>
                  <a:srgbClr val="FF0000"/>
                </a:solidFill>
              </a:rPr>
              <a:t>         A1   </a:t>
            </a:r>
          </a:p>
        </p:txBody>
      </p:sp>
      <p:sp>
        <p:nvSpPr>
          <p:cNvPr id="4" name="TextBox 3"/>
          <p:cNvSpPr txBox="1"/>
          <p:nvPr/>
        </p:nvSpPr>
        <p:spPr>
          <a:xfrm>
            <a:off x="5080000" y="1150780"/>
            <a:ext cx="1625600" cy="461665"/>
          </a:xfrm>
          <a:prstGeom prst="rect">
            <a:avLst/>
          </a:prstGeom>
          <a:noFill/>
        </p:spPr>
        <p:txBody>
          <a:bodyPr wrap="square" rtlCol="0">
            <a:spAutoFit/>
          </a:bodyPr>
          <a:lstStyle/>
          <a:p>
            <a:r>
              <a:rPr lang="en-US" sz="2400">
                <a:solidFill>
                  <a:srgbClr val="FF0000"/>
                </a:solidFill>
              </a:rPr>
              <a:t>A1 </a:t>
            </a:r>
            <a:r>
              <a:rPr lang="en-US" sz="2400">
                <a:solidFill>
                  <a:srgbClr val="00B050"/>
                </a:solidFill>
              </a:rPr>
              <a:t>D1</a:t>
            </a:r>
          </a:p>
        </p:txBody>
      </p:sp>
      <p:sp>
        <p:nvSpPr>
          <p:cNvPr id="7" name="Explosion 2 6"/>
          <p:cNvSpPr/>
          <p:nvPr/>
        </p:nvSpPr>
        <p:spPr>
          <a:xfrm>
            <a:off x="5360503" y="901398"/>
            <a:ext cx="406400" cy="508000"/>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5283200" y="1586123"/>
            <a:ext cx="203200" cy="203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4978400" y="1873490"/>
            <a:ext cx="2235200" cy="461665"/>
          </a:xfrm>
          <a:prstGeom prst="rect">
            <a:avLst/>
          </a:prstGeom>
          <a:solidFill>
            <a:schemeClr val="accent1">
              <a:lumMod val="20000"/>
              <a:lumOff val="80000"/>
            </a:schemeClr>
          </a:solidFill>
        </p:spPr>
        <p:txBody>
          <a:bodyPr wrap="square" rtlCol="0">
            <a:spAutoFit/>
          </a:bodyPr>
          <a:lstStyle/>
          <a:p>
            <a:r>
              <a:rPr lang="en-US" sz="2400"/>
              <a:t>Spot of the foul</a:t>
            </a:r>
          </a:p>
        </p:txBody>
      </p:sp>
      <p:sp>
        <p:nvSpPr>
          <p:cNvPr id="10" name="TextBox 9"/>
          <p:cNvSpPr txBox="1"/>
          <p:nvPr/>
        </p:nvSpPr>
        <p:spPr>
          <a:xfrm>
            <a:off x="1880399" y="2001116"/>
            <a:ext cx="2407181" cy="461665"/>
          </a:xfrm>
          <a:prstGeom prst="rect">
            <a:avLst/>
          </a:prstGeom>
          <a:noFill/>
        </p:spPr>
        <p:txBody>
          <a:bodyPr wrap="square" rtlCol="0">
            <a:spAutoFit/>
          </a:bodyPr>
          <a:lstStyle/>
          <a:p>
            <a:r>
              <a:rPr lang="en-US" sz="2400">
                <a:solidFill>
                  <a:srgbClr val="FF0000"/>
                </a:solidFill>
              </a:rPr>
              <a:t>Attack Direction</a:t>
            </a:r>
          </a:p>
        </p:txBody>
      </p:sp>
      <p:sp>
        <p:nvSpPr>
          <p:cNvPr id="11" name="TextBox 10">
            <a:extLst>
              <a:ext uri="{FF2B5EF4-FFF2-40B4-BE49-F238E27FC236}">
                <a16:creationId xmlns:a16="http://schemas.microsoft.com/office/drawing/2014/main" id="{ACADF42F-B439-8FDB-D852-4D8475434983}"/>
              </a:ext>
            </a:extLst>
          </p:cNvPr>
          <p:cNvSpPr txBox="1"/>
          <p:nvPr/>
        </p:nvSpPr>
        <p:spPr>
          <a:xfrm>
            <a:off x="117231" y="-32346"/>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Outside the CSA</a:t>
            </a:r>
          </a:p>
        </p:txBody>
      </p:sp>
      <p:sp>
        <p:nvSpPr>
          <p:cNvPr id="13" name="Right Arrow 12">
            <a:extLst>
              <a:ext uri="{FF2B5EF4-FFF2-40B4-BE49-F238E27FC236}">
                <a16:creationId xmlns:a16="http://schemas.microsoft.com/office/drawing/2014/main" id="{4D014813-47F9-1981-B55B-00C48B9E0752}"/>
              </a:ext>
            </a:extLst>
          </p:cNvPr>
          <p:cNvSpPr/>
          <p:nvPr/>
        </p:nvSpPr>
        <p:spPr>
          <a:xfrm>
            <a:off x="2292216" y="1516457"/>
            <a:ext cx="1304544" cy="5899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Tree>
    <p:extLst>
      <p:ext uri="{BB962C8B-B14F-4D97-AF65-F5344CB8AC3E}">
        <p14:creationId xmlns:p14="http://schemas.microsoft.com/office/powerpoint/2010/main" val="6533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par>
                                <p:cTn id="10" presetID="1" presetClass="exit" presetSubtype="0" fill="hold" grpId="1" nodeType="withEffect">
                                  <p:stCondLst>
                                    <p:cond delay="500"/>
                                  </p:stCondLst>
                                  <p:childTnLst>
                                    <p:set>
                                      <p:cBhvr>
                                        <p:cTn id="11" dur="1" fill="hold">
                                          <p:stCondLst>
                                            <p:cond delay="0"/>
                                          </p:stCondLst>
                                        </p:cTn>
                                        <p:tgtEl>
                                          <p:spTgt spid="7"/>
                                        </p:tgtEl>
                                        <p:attrNameLst>
                                          <p:attrName>style.visibility</p:attrName>
                                        </p:attrNameLst>
                                      </p:cBhvr>
                                      <p:to>
                                        <p:strVal val="hidden"/>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animBg="1"/>
      <p:bldP spid="7" grpId="1"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39E88-C235-ED49-96E0-84448C39D4C1}"/>
              </a:ext>
            </a:extLst>
          </p:cNvPr>
          <p:cNvSpPr txBox="1"/>
          <p:nvPr/>
        </p:nvSpPr>
        <p:spPr>
          <a:xfrm>
            <a:off x="2388648" y="2644170"/>
            <a:ext cx="7414703" cy="1569660"/>
          </a:xfrm>
          <a:prstGeom prst="rect">
            <a:avLst/>
          </a:prstGeom>
          <a:noFill/>
        </p:spPr>
        <p:txBody>
          <a:bodyPr wrap="square" rtlCol="0">
            <a:spAutoFit/>
          </a:bodyPr>
          <a:lstStyle/>
          <a:p>
            <a:pPr algn="ctr"/>
            <a:r>
              <a:rPr lang="en-US" sz="4800">
                <a:solidFill>
                  <a:schemeClr val="bg1"/>
                </a:solidFill>
              </a:rPr>
              <a:t>Penalty Administration – Defense Fouls</a:t>
            </a:r>
          </a:p>
        </p:txBody>
      </p:sp>
    </p:spTree>
    <p:extLst>
      <p:ext uri="{BB962C8B-B14F-4D97-AF65-F5344CB8AC3E}">
        <p14:creationId xmlns:p14="http://schemas.microsoft.com/office/powerpoint/2010/main" val="2942479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p:cNvSpPr/>
          <p:nvPr/>
        </p:nvSpPr>
        <p:spPr>
          <a:xfrm>
            <a:off x="9693985" y="2919251"/>
            <a:ext cx="406400" cy="508000"/>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rot="3359326">
            <a:off x="9579842" y="2798692"/>
            <a:ext cx="812800" cy="830997"/>
          </a:xfrm>
          <a:prstGeom prst="rect">
            <a:avLst/>
          </a:prstGeom>
          <a:noFill/>
        </p:spPr>
        <p:txBody>
          <a:bodyPr wrap="square" rtlCol="0">
            <a:spAutoFit/>
          </a:bodyPr>
          <a:lstStyle/>
          <a:p>
            <a:r>
              <a:rPr lang="en-US" sz="2400">
                <a:solidFill>
                  <a:srgbClr val="FF0000"/>
                </a:solidFill>
              </a:rPr>
              <a:t>A1 </a:t>
            </a:r>
            <a:r>
              <a:rPr lang="en-US" sz="2400">
                <a:solidFill>
                  <a:srgbClr val="00B050"/>
                </a:solidFill>
              </a:rPr>
              <a:t>D1</a:t>
            </a:r>
          </a:p>
        </p:txBody>
      </p:sp>
      <p:sp>
        <p:nvSpPr>
          <p:cNvPr id="5" name="TextBox 4"/>
          <p:cNvSpPr txBox="1"/>
          <p:nvPr/>
        </p:nvSpPr>
        <p:spPr>
          <a:xfrm rot="19713403">
            <a:off x="9543715" y="2108901"/>
            <a:ext cx="1671144" cy="461665"/>
          </a:xfrm>
          <a:prstGeom prst="rect">
            <a:avLst/>
          </a:prstGeom>
          <a:noFill/>
        </p:spPr>
        <p:txBody>
          <a:bodyPr wrap="square" rtlCol="0">
            <a:spAutoFit/>
          </a:bodyPr>
          <a:lstStyle/>
          <a:p>
            <a:r>
              <a:rPr lang="en-US" sz="2400">
                <a:solidFill>
                  <a:srgbClr val="FF0000"/>
                </a:solidFill>
              </a:rPr>
              <a:t>A1  </a:t>
            </a:r>
            <a:r>
              <a:rPr lang="en-US" sz="2400">
                <a:solidFill>
                  <a:srgbClr val="00B050"/>
                </a:solidFill>
              </a:rPr>
              <a:t>D1</a:t>
            </a:r>
          </a:p>
        </p:txBody>
      </p:sp>
      <p:sp>
        <p:nvSpPr>
          <p:cNvPr id="9" name="Oval 8"/>
          <p:cNvSpPr/>
          <p:nvPr/>
        </p:nvSpPr>
        <p:spPr>
          <a:xfrm>
            <a:off x="9693985" y="2817651"/>
            <a:ext cx="203200" cy="203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10248372" y="3222908"/>
            <a:ext cx="1759951" cy="461665"/>
          </a:xfrm>
          <a:prstGeom prst="rect">
            <a:avLst/>
          </a:prstGeom>
          <a:solidFill>
            <a:schemeClr val="accent1">
              <a:lumMod val="20000"/>
              <a:lumOff val="80000"/>
            </a:schemeClr>
          </a:solidFill>
        </p:spPr>
        <p:txBody>
          <a:bodyPr wrap="square" rtlCol="0">
            <a:spAutoFit/>
          </a:bodyPr>
          <a:lstStyle/>
          <a:p>
            <a:r>
              <a:rPr lang="en-US" sz="2400"/>
              <a:t>Closest dot</a:t>
            </a:r>
          </a:p>
        </p:txBody>
      </p:sp>
      <p:sp>
        <p:nvSpPr>
          <p:cNvPr id="11" name="TextBox 10">
            <a:extLst>
              <a:ext uri="{FF2B5EF4-FFF2-40B4-BE49-F238E27FC236}">
                <a16:creationId xmlns:a16="http://schemas.microsoft.com/office/drawing/2014/main" id="{FFC3F35D-6BDA-0FB4-1F84-AF7D6BE93AB5}"/>
              </a:ext>
            </a:extLst>
          </p:cNvPr>
          <p:cNvSpPr txBox="1"/>
          <p:nvPr/>
        </p:nvSpPr>
        <p:spPr>
          <a:xfrm>
            <a:off x="117231" y="-32346"/>
            <a:ext cx="7112627"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In the CSA, Below GLE</a:t>
            </a:r>
          </a:p>
        </p:txBody>
      </p:sp>
      <p:sp>
        <p:nvSpPr>
          <p:cNvPr id="12" name="Right Arrow 11">
            <a:extLst>
              <a:ext uri="{FF2B5EF4-FFF2-40B4-BE49-F238E27FC236}">
                <a16:creationId xmlns:a16="http://schemas.microsoft.com/office/drawing/2014/main" id="{43716935-0B7B-4D10-A574-11D429972E2F}"/>
              </a:ext>
            </a:extLst>
          </p:cNvPr>
          <p:cNvSpPr/>
          <p:nvPr/>
        </p:nvSpPr>
        <p:spPr>
          <a:xfrm>
            <a:off x="6096000" y="1333671"/>
            <a:ext cx="1304544" cy="5899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Tree>
    <p:extLst>
      <p:ext uri="{BB962C8B-B14F-4D97-AF65-F5344CB8AC3E}">
        <p14:creationId xmlns:p14="http://schemas.microsoft.com/office/powerpoint/2010/main" val="389033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834497">
            <a:off x="7154033" y="2322616"/>
            <a:ext cx="1625600" cy="461665"/>
          </a:xfrm>
          <a:prstGeom prst="rect">
            <a:avLst/>
          </a:prstGeom>
          <a:noFill/>
        </p:spPr>
        <p:txBody>
          <a:bodyPr wrap="square" rtlCol="0">
            <a:spAutoFit/>
          </a:bodyPr>
          <a:lstStyle/>
          <a:p>
            <a:r>
              <a:rPr lang="en-US" sz="2400">
                <a:solidFill>
                  <a:srgbClr val="00B050"/>
                </a:solidFill>
              </a:rPr>
              <a:t>D1</a:t>
            </a:r>
            <a:r>
              <a:rPr lang="en-US" sz="2400"/>
              <a:t> </a:t>
            </a:r>
            <a:r>
              <a:rPr lang="en-US" sz="2400">
                <a:solidFill>
                  <a:srgbClr val="FF0000"/>
                </a:solidFill>
              </a:rPr>
              <a:t>A1</a:t>
            </a:r>
          </a:p>
        </p:txBody>
      </p:sp>
      <p:sp>
        <p:nvSpPr>
          <p:cNvPr id="5" name="Down Arrow 4"/>
          <p:cNvSpPr/>
          <p:nvPr/>
        </p:nvSpPr>
        <p:spPr>
          <a:xfrm>
            <a:off x="9794381" y="1072419"/>
            <a:ext cx="660287" cy="8529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7" name="Explosion 2 6"/>
          <p:cNvSpPr/>
          <p:nvPr/>
        </p:nvSpPr>
        <p:spPr>
          <a:xfrm>
            <a:off x="7213600" y="2299445"/>
            <a:ext cx="406400" cy="5080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rot="19565065">
            <a:off x="7945532" y="1688262"/>
            <a:ext cx="2032000" cy="461665"/>
          </a:xfrm>
          <a:prstGeom prst="rect">
            <a:avLst/>
          </a:prstGeom>
          <a:noFill/>
        </p:spPr>
        <p:txBody>
          <a:bodyPr wrap="square" rtlCol="0">
            <a:spAutoFit/>
          </a:bodyPr>
          <a:lstStyle/>
          <a:p>
            <a:r>
              <a:rPr lang="en-US" sz="2400">
                <a:solidFill>
                  <a:srgbClr val="FF0000"/>
                </a:solidFill>
              </a:rPr>
              <a:t>A1</a:t>
            </a:r>
            <a:r>
              <a:rPr lang="en-US" sz="2400"/>
              <a:t>           </a:t>
            </a:r>
            <a:r>
              <a:rPr lang="en-US" sz="2400">
                <a:solidFill>
                  <a:srgbClr val="00B050"/>
                </a:solidFill>
              </a:rPr>
              <a:t>D1</a:t>
            </a:r>
          </a:p>
        </p:txBody>
      </p:sp>
      <p:cxnSp>
        <p:nvCxnSpPr>
          <p:cNvPr id="10" name="Straight Connector 9"/>
          <p:cNvCxnSpPr>
            <a:cxnSpLocks/>
          </p:cNvCxnSpPr>
          <p:nvPr/>
        </p:nvCxnSpPr>
        <p:spPr>
          <a:xfrm flipH="1">
            <a:off x="5960413" y="2107192"/>
            <a:ext cx="1578034" cy="1590513"/>
          </a:xfrm>
          <a:prstGeom prst="line">
            <a:avLst/>
          </a:prstGeom>
          <a:ln w="31750">
            <a:prstDash val="dash"/>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a:cxnSpLocks/>
            <a:stCxn id="4" idx="2"/>
          </p:cNvCxnSpPr>
          <p:nvPr/>
        </p:nvCxnSpPr>
        <p:spPr>
          <a:xfrm flipH="1">
            <a:off x="6621027" y="2754503"/>
            <a:ext cx="1459210" cy="1393690"/>
          </a:xfrm>
          <a:prstGeom prst="line">
            <a:avLst/>
          </a:prstGeom>
          <a:ln w="31750">
            <a:prstDash val="dash"/>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263790" y="1801098"/>
            <a:ext cx="3048000" cy="2677656"/>
          </a:xfrm>
          <a:prstGeom prst="rect">
            <a:avLst/>
          </a:prstGeom>
          <a:solidFill>
            <a:schemeClr val="accent1">
              <a:lumMod val="20000"/>
              <a:lumOff val="80000"/>
            </a:schemeClr>
          </a:solidFill>
        </p:spPr>
        <p:txBody>
          <a:bodyPr wrap="square" lIns="91440" tIns="45720" rIns="91440" bIns="45720" rtlCol="0" anchor="t">
            <a:spAutoFit/>
          </a:bodyPr>
          <a:lstStyle/>
          <a:p>
            <a:r>
              <a:rPr lang="en-US" sz="2400" b="1" dirty="0">
                <a:solidFill>
                  <a:srgbClr val="00205B"/>
                </a:solidFill>
              </a:rPr>
              <a:t>Clear a “Lane” </a:t>
            </a:r>
          </a:p>
          <a:p>
            <a:endParaRPr lang="en-US" sz="2400" dirty="0">
              <a:solidFill>
                <a:srgbClr val="00205B"/>
              </a:solidFill>
            </a:endParaRPr>
          </a:p>
          <a:p>
            <a:r>
              <a:rPr lang="en-US" sz="2400" dirty="0">
                <a:solidFill>
                  <a:srgbClr val="00205B"/>
                </a:solidFill>
              </a:rPr>
              <a:t>4m to each side of the ball and along imaginary parallel lines that extend from the width of the goal circle</a:t>
            </a:r>
            <a:endParaRPr lang="en-US" sz="2400" dirty="0">
              <a:solidFill>
                <a:srgbClr val="00205B"/>
              </a:solidFill>
              <a:cs typeface="Calibri"/>
            </a:endParaRPr>
          </a:p>
        </p:txBody>
      </p:sp>
      <p:sp>
        <p:nvSpPr>
          <p:cNvPr id="11" name="TextBox 10"/>
          <p:cNvSpPr txBox="1"/>
          <p:nvPr/>
        </p:nvSpPr>
        <p:spPr>
          <a:xfrm>
            <a:off x="1461654" y="5157603"/>
            <a:ext cx="3700272" cy="830997"/>
          </a:xfrm>
          <a:prstGeom prst="rect">
            <a:avLst/>
          </a:prstGeom>
          <a:solidFill>
            <a:schemeClr val="accent1">
              <a:lumMod val="20000"/>
              <a:lumOff val="80000"/>
            </a:schemeClr>
          </a:solidFill>
        </p:spPr>
        <p:txBody>
          <a:bodyPr wrap="square" rtlCol="0">
            <a:spAutoFit/>
          </a:bodyPr>
          <a:lstStyle/>
          <a:p>
            <a:r>
              <a:rPr lang="en-US" sz="2400" dirty="0">
                <a:solidFill>
                  <a:srgbClr val="00205B"/>
                </a:solidFill>
              </a:rPr>
              <a:t>The “Lane” does not extend below the GLE</a:t>
            </a:r>
          </a:p>
        </p:txBody>
      </p:sp>
      <p:sp>
        <p:nvSpPr>
          <p:cNvPr id="13" name="Oval 12"/>
          <p:cNvSpPr/>
          <p:nvPr/>
        </p:nvSpPr>
        <p:spPr>
          <a:xfrm>
            <a:off x="7901468" y="2170431"/>
            <a:ext cx="217007" cy="2171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1BE68F6C-08A7-D445-A4F0-80CAC95A5AE1}"/>
              </a:ext>
            </a:extLst>
          </p:cNvPr>
          <p:cNvSpPr txBox="1"/>
          <p:nvPr/>
        </p:nvSpPr>
        <p:spPr>
          <a:xfrm>
            <a:off x="8880212" y="2849279"/>
            <a:ext cx="2918883" cy="2308324"/>
          </a:xfrm>
          <a:prstGeom prst="rect">
            <a:avLst/>
          </a:prstGeom>
          <a:solidFill>
            <a:schemeClr val="accent1">
              <a:lumMod val="20000"/>
              <a:lumOff val="80000"/>
            </a:schemeClr>
          </a:solidFill>
        </p:spPr>
        <p:txBody>
          <a:bodyPr wrap="square" lIns="91440" tIns="45720" rIns="91440" bIns="45720" rtlCol="0" anchor="t">
            <a:spAutoFit/>
          </a:bodyPr>
          <a:lstStyle/>
          <a:p>
            <a:r>
              <a:rPr lang="en-US" sz="2400" dirty="0">
                <a:solidFill>
                  <a:srgbClr val="00205B"/>
                </a:solidFill>
              </a:rPr>
              <a:t>Free position for a defensive foul between the 8m arc and 12m fan will be administered on the 12m fan</a:t>
            </a:r>
          </a:p>
        </p:txBody>
      </p:sp>
      <p:sp>
        <p:nvSpPr>
          <p:cNvPr id="3" name="TextBox 2">
            <a:extLst>
              <a:ext uri="{FF2B5EF4-FFF2-40B4-BE49-F238E27FC236}">
                <a16:creationId xmlns:a16="http://schemas.microsoft.com/office/drawing/2014/main" id="{11656C47-C74C-3387-34EB-965DE64AD5AF}"/>
              </a:ext>
            </a:extLst>
          </p:cNvPr>
          <p:cNvSpPr txBox="1"/>
          <p:nvPr/>
        </p:nvSpPr>
        <p:spPr>
          <a:xfrm>
            <a:off x="127906" y="18353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In the CSA, Above the GLE, Outside the 8m</a:t>
            </a:r>
          </a:p>
        </p:txBody>
      </p:sp>
    </p:spTree>
    <p:custDataLst>
      <p:tags r:id="rId1"/>
    </p:custDataLst>
    <p:extLst>
      <p:ext uri="{BB962C8B-B14F-4D97-AF65-F5344CB8AC3E}">
        <p14:creationId xmlns:p14="http://schemas.microsoft.com/office/powerpoint/2010/main" val="4180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0"/>
                            </p:stCondLst>
                            <p:childTnLst>
                              <p:par>
                                <p:cTn id="17" presetID="42"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elay 10"/>
          <p:cNvSpPr/>
          <p:nvPr/>
        </p:nvSpPr>
        <p:spPr>
          <a:xfrm rot="16200000">
            <a:off x="4826212" y="2297320"/>
            <a:ext cx="2420517" cy="3043241"/>
          </a:xfrm>
          <a:prstGeom prst="flowChartDelay">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Explosion 2 6"/>
          <p:cNvSpPr/>
          <p:nvPr/>
        </p:nvSpPr>
        <p:spPr>
          <a:xfrm>
            <a:off x="6426200" y="3141821"/>
            <a:ext cx="406400" cy="5080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Down Arrow 4"/>
          <p:cNvSpPr/>
          <p:nvPr/>
        </p:nvSpPr>
        <p:spPr>
          <a:xfrm>
            <a:off x="9448800" y="1397000"/>
            <a:ext cx="646176" cy="130454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9" name="TextBox 8"/>
          <p:cNvSpPr txBox="1"/>
          <p:nvPr/>
        </p:nvSpPr>
        <p:spPr>
          <a:xfrm>
            <a:off x="326906" y="2049272"/>
            <a:ext cx="2856561" cy="1569660"/>
          </a:xfrm>
          <a:prstGeom prst="rect">
            <a:avLst/>
          </a:prstGeom>
          <a:solidFill>
            <a:schemeClr val="accent1">
              <a:lumMod val="20000"/>
              <a:lumOff val="80000"/>
            </a:schemeClr>
          </a:solidFill>
        </p:spPr>
        <p:txBody>
          <a:bodyPr wrap="square" rtlCol="0">
            <a:spAutoFit/>
          </a:bodyPr>
          <a:lstStyle/>
          <a:p>
            <a:r>
              <a:rPr lang="en-US" sz="2400" dirty="0">
                <a:solidFill>
                  <a:srgbClr val="00205B"/>
                </a:solidFill>
              </a:rPr>
              <a:t>Free position at the 8m hash nearest to the spot of the MAJOR foul</a:t>
            </a:r>
          </a:p>
        </p:txBody>
      </p:sp>
      <p:sp>
        <p:nvSpPr>
          <p:cNvPr id="10" name="TextBox 9"/>
          <p:cNvSpPr txBox="1"/>
          <p:nvPr/>
        </p:nvSpPr>
        <p:spPr>
          <a:xfrm>
            <a:off x="8763000" y="3209498"/>
            <a:ext cx="1930400" cy="830997"/>
          </a:xfrm>
          <a:prstGeom prst="rect">
            <a:avLst/>
          </a:prstGeom>
          <a:solidFill>
            <a:schemeClr val="accent1">
              <a:lumMod val="20000"/>
              <a:lumOff val="80000"/>
            </a:schemeClr>
          </a:solidFill>
        </p:spPr>
        <p:txBody>
          <a:bodyPr wrap="square" rtlCol="0">
            <a:spAutoFit/>
          </a:bodyPr>
          <a:lstStyle/>
          <a:p>
            <a:r>
              <a:rPr lang="en-US" sz="2400" dirty="0">
                <a:solidFill>
                  <a:srgbClr val="00205B"/>
                </a:solidFill>
              </a:rPr>
              <a:t>Clear the Penalty Zone</a:t>
            </a:r>
          </a:p>
        </p:txBody>
      </p:sp>
      <p:sp>
        <p:nvSpPr>
          <p:cNvPr id="8" name="TextBox 7"/>
          <p:cNvSpPr txBox="1"/>
          <p:nvPr/>
        </p:nvSpPr>
        <p:spPr>
          <a:xfrm rot="19565065">
            <a:off x="6932984" y="2340908"/>
            <a:ext cx="2024945" cy="461665"/>
          </a:xfrm>
          <a:prstGeom prst="rect">
            <a:avLst/>
          </a:prstGeom>
          <a:noFill/>
        </p:spPr>
        <p:txBody>
          <a:bodyPr wrap="square" rtlCol="0">
            <a:spAutoFit/>
          </a:bodyPr>
          <a:lstStyle/>
          <a:p>
            <a:r>
              <a:rPr lang="en-US" sz="2400">
                <a:solidFill>
                  <a:srgbClr val="FF0000"/>
                </a:solidFill>
              </a:rPr>
              <a:t>A1 </a:t>
            </a:r>
            <a:r>
              <a:rPr lang="en-US" sz="2400"/>
              <a:t>          </a:t>
            </a:r>
            <a:r>
              <a:rPr lang="en-US" sz="2400">
                <a:solidFill>
                  <a:srgbClr val="00B050"/>
                </a:solidFill>
              </a:rPr>
              <a:t>D1</a:t>
            </a:r>
          </a:p>
        </p:txBody>
      </p:sp>
      <p:sp>
        <p:nvSpPr>
          <p:cNvPr id="4" name="TextBox 3"/>
          <p:cNvSpPr txBox="1"/>
          <p:nvPr/>
        </p:nvSpPr>
        <p:spPr>
          <a:xfrm rot="19834497">
            <a:off x="6163648" y="2910988"/>
            <a:ext cx="1625600" cy="461665"/>
          </a:xfrm>
          <a:prstGeom prst="rect">
            <a:avLst/>
          </a:prstGeom>
          <a:noFill/>
        </p:spPr>
        <p:txBody>
          <a:bodyPr wrap="square" rtlCol="0">
            <a:spAutoFit/>
          </a:bodyPr>
          <a:lstStyle/>
          <a:p>
            <a:r>
              <a:rPr lang="en-US" sz="2400">
                <a:solidFill>
                  <a:srgbClr val="00B050"/>
                </a:solidFill>
              </a:rPr>
              <a:t>D1</a:t>
            </a:r>
            <a:r>
              <a:rPr lang="en-US" sz="2400"/>
              <a:t> </a:t>
            </a:r>
            <a:r>
              <a:rPr lang="en-US" sz="2400">
                <a:solidFill>
                  <a:srgbClr val="FF0000"/>
                </a:solidFill>
              </a:rPr>
              <a:t>A1</a:t>
            </a:r>
          </a:p>
        </p:txBody>
      </p:sp>
      <p:sp>
        <p:nvSpPr>
          <p:cNvPr id="12" name="Oval 11"/>
          <p:cNvSpPr/>
          <p:nvPr/>
        </p:nvSpPr>
        <p:spPr>
          <a:xfrm>
            <a:off x="6999891" y="2886502"/>
            <a:ext cx="184237" cy="186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FCC01CEF-6376-2B2C-C933-C62969757A24}"/>
              </a:ext>
            </a:extLst>
          </p:cNvPr>
          <p:cNvSpPr txBox="1"/>
          <p:nvPr/>
        </p:nvSpPr>
        <p:spPr>
          <a:xfrm>
            <a:off x="127906" y="18353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In the the 8m Arc</a:t>
            </a:r>
          </a:p>
        </p:txBody>
      </p:sp>
    </p:spTree>
    <p:custDataLst>
      <p:tags r:id="rId1"/>
    </p:custDataLst>
    <p:extLst>
      <p:ext uri="{BB962C8B-B14F-4D97-AF65-F5344CB8AC3E}">
        <p14:creationId xmlns:p14="http://schemas.microsoft.com/office/powerpoint/2010/main" val="22187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000"/>
                            </p:stCondLst>
                            <p:childTnLst>
                              <p:par>
                                <p:cTn id="21" presetID="42" presetClass="entr" presetSubtype="0"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9" grpId="0" animBg="1"/>
      <p:bldP spid="10" grpId="0" animBg="1"/>
      <p:bldP spid="8" grpId="0"/>
      <p:bldP spid="4"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168" y="1607674"/>
            <a:ext cx="3136901" cy="830997"/>
          </a:xfrm>
          <a:prstGeom prst="rect">
            <a:avLst/>
          </a:prstGeom>
          <a:solidFill>
            <a:schemeClr val="accent1">
              <a:lumMod val="20000"/>
              <a:lumOff val="80000"/>
            </a:schemeClr>
          </a:solidFill>
        </p:spPr>
        <p:txBody>
          <a:bodyPr wrap="square" rtlCol="0">
            <a:spAutoFit/>
          </a:bodyPr>
          <a:lstStyle/>
          <a:p>
            <a:r>
              <a:rPr lang="en-US" sz="2400" dirty="0">
                <a:solidFill>
                  <a:srgbClr val="00205B"/>
                </a:solidFill>
              </a:rPr>
              <a:t>All players must clear the Penalty Zone</a:t>
            </a:r>
          </a:p>
        </p:txBody>
      </p:sp>
      <p:sp>
        <p:nvSpPr>
          <p:cNvPr id="7" name="Flowchart: Delay 6"/>
          <p:cNvSpPr/>
          <p:nvPr/>
        </p:nvSpPr>
        <p:spPr>
          <a:xfrm rot="16200000">
            <a:off x="4176183" y="1143141"/>
            <a:ext cx="3903341" cy="4934159"/>
          </a:xfrm>
          <a:prstGeom prst="flowChartDelay">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8155727" y="794015"/>
            <a:ext cx="3535039" cy="1569660"/>
          </a:xfrm>
          <a:prstGeom prst="rect">
            <a:avLst/>
          </a:prstGeom>
          <a:solidFill>
            <a:schemeClr val="accent1">
              <a:lumMod val="20000"/>
              <a:lumOff val="80000"/>
            </a:schemeClr>
          </a:solidFill>
        </p:spPr>
        <p:txBody>
          <a:bodyPr wrap="square" lIns="91440" tIns="45720" rIns="91440" bIns="45720" rtlCol="0" anchor="t">
            <a:spAutoFit/>
          </a:bodyPr>
          <a:lstStyle/>
          <a:p>
            <a:pPr algn="ctr"/>
            <a:r>
              <a:rPr lang="en-US" sz="2400" dirty="0">
                <a:solidFill>
                  <a:srgbClr val="00205B"/>
                </a:solidFill>
              </a:rPr>
              <a:t>Note the two different areas:  </a:t>
            </a:r>
          </a:p>
          <a:p>
            <a:r>
              <a:rPr lang="en-US" sz="2400" dirty="0">
                <a:solidFill>
                  <a:srgbClr val="00205B"/>
                </a:solidFill>
                <a:cs typeface="Calibri"/>
              </a:rPr>
              <a:t>1.  </a:t>
            </a:r>
            <a:r>
              <a:rPr lang="en-US" sz="2400" b="1" dirty="0">
                <a:solidFill>
                  <a:srgbClr val="00205B"/>
                </a:solidFill>
                <a:highlight>
                  <a:srgbClr val="FFFF00"/>
                </a:highlight>
                <a:cs typeface="Calibri"/>
              </a:rPr>
              <a:t>The penalty zone</a:t>
            </a:r>
          </a:p>
          <a:p>
            <a:r>
              <a:rPr lang="en-US" sz="2400" dirty="0">
                <a:solidFill>
                  <a:srgbClr val="00205B"/>
                </a:solidFill>
                <a:cs typeface="Calibri"/>
              </a:rPr>
              <a:t>2.</a:t>
            </a:r>
            <a:r>
              <a:rPr lang="en-US" sz="2400" b="1" dirty="0">
                <a:solidFill>
                  <a:srgbClr val="00205B"/>
                </a:solidFill>
                <a:cs typeface="Calibri"/>
              </a:rPr>
              <a:t>  </a:t>
            </a:r>
            <a:r>
              <a:rPr lang="en-US" sz="2400" b="1" dirty="0">
                <a:solidFill>
                  <a:srgbClr val="00205B"/>
                </a:solidFill>
                <a:highlight>
                  <a:srgbClr val="FF0000"/>
                </a:highlight>
                <a:cs typeface="Calibri"/>
              </a:rPr>
              <a:t>The critical scoring area</a:t>
            </a:r>
          </a:p>
        </p:txBody>
      </p:sp>
      <p:cxnSp>
        <p:nvCxnSpPr>
          <p:cNvPr id="12" name="Straight Connector 11"/>
          <p:cNvCxnSpPr/>
          <p:nvPr/>
        </p:nvCxnSpPr>
        <p:spPr>
          <a:xfrm>
            <a:off x="1416757" y="5484989"/>
            <a:ext cx="9488310" cy="211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F4A881-F4EF-4122-7243-4693BA179F0E}"/>
              </a:ext>
            </a:extLst>
          </p:cNvPr>
          <p:cNvSpPr txBox="1"/>
          <p:nvPr/>
        </p:nvSpPr>
        <p:spPr>
          <a:xfrm>
            <a:off x="402167" y="5185833"/>
            <a:ext cx="1154640" cy="3760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End line</a:t>
            </a:r>
            <a:endParaRPr lang="en-US"/>
          </a:p>
        </p:txBody>
      </p:sp>
      <p:sp>
        <p:nvSpPr>
          <p:cNvPr id="13" name="TextBox 12">
            <a:extLst>
              <a:ext uri="{FF2B5EF4-FFF2-40B4-BE49-F238E27FC236}">
                <a16:creationId xmlns:a16="http://schemas.microsoft.com/office/drawing/2014/main" id="{0CB9A7BB-C489-2BF9-AD29-933AB744992D}"/>
              </a:ext>
            </a:extLst>
          </p:cNvPr>
          <p:cNvSpPr txBox="1"/>
          <p:nvPr/>
        </p:nvSpPr>
        <p:spPr>
          <a:xfrm>
            <a:off x="3332055" y="5835440"/>
            <a:ext cx="5657714" cy="830997"/>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5B"/>
                </a:solidFill>
                <a:cs typeface="Calibri"/>
              </a:rPr>
              <a:t>Players MAY position themselves between the PZ and the endline for 8m Free Positions</a:t>
            </a:r>
            <a:endParaRPr lang="en-US" sz="2400" dirty="0">
              <a:solidFill>
                <a:srgbClr val="00205B"/>
              </a:solidFill>
            </a:endParaRPr>
          </a:p>
        </p:txBody>
      </p:sp>
      <p:sp>
        <p:nvSpPr>
          <p:cNvPr id="14" name="TextBox 13">
            <a:extLst>
              <a:ext uri="{FF2B5EF4-FFF2-40B4-BE49-F238E27FC236}">
                <a16:creationId xmlns:a16="http://schemas.microsoft.com/office/drawing/2014/main" id="{DED94FBA-7463-AF72-929C-B1838445052D}"/>
              </a:ext>
            </a:extLst>
          </p:cNvPr>
          <p:cNvSpPr txBox="1"/>
          <p:nvPr/>
        </p:nvSpPr>
        <p:spPr>
          <a:xfrm>
            <a:off x="127906" y="18353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Penalty Zone Clearing</a:t>
            </a:r>
          </a:p>
        </p:txBody>
      </p:sp>
      <p:sp>
        <p:nvSpPr>
          <p:cNvPr id="15" name="Flowchart: Delay 10">
            <a:extLst>
              <a:ext uri="{FF2B5EF4-FFF2-40B4-BE49-F238E27FC236}">
                <a16:creationId xmlns:a16="http://schemas.microsoft.com/office/drawing/2014/main" id="{8025B2E8-0AB9-D616-594D-E443F5EF7E3C}"/>
              </a:ext>
            </a:extLst>
          </p:cNvPr>
          <p:cNvSpPr/>
          <p:nvPr/>
        </p:nvSpPr>
        <p:spPr>
          <a:xfrm rot="16200000">
            <a:off x="4826212" y="2297320"/>
            <a:ext cx="2420517" cy="3043241"/>
          </a:xfrm>
          <a:prstGeom prst="flowChartDelay">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231153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lay 10">
            <a:extLst>
              <a:ext uri="{FF2B5EF4-FFF2-40B4-BE49-F238E27FC236}">
                <a16:creationId xmlns:a16="http://schemas.microsoft.com/office/drawing/2014/main" id="{8C7DB66E-57E5-1C0D-A1E4-AB7AACEB7890}"/>
              </a:ext>
            </a:extLst>
          </p:cNvPr>
          <p:cNvSpPr/>
          <p:nvPr/>
        </p:nvSpPr>
        <p:spPr>
          <a:xfrm rot="16200000">
            <a:off x="4826212" y="2297320"/>
            <a:ext cx="2420517" cy="3043241"/>
          </a:xfrm>
          <a:prstGeom prst="flowChartDelay">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5892800" y="1046201"/>
            <a:ext cx="711200" cy="1077026"/>
          </a:xfrm>
          <a:prstGeom prst="rect">
            <a:avLst/>
          </a:prstGeom>
          <a:noFill/>
        </p:spPr>
        <p:txBody>
          <a:bodyPr wrap="square" rtlCol="0">
            <a:spAutoFit/>
          </a:bodyPr>
          <a:lstStyle/>
          <a:p>
            <a:r>
              <a:rPr lang="en-US" sz="2133">
                <a:solidFill>
                  <a:schemeClr val="bg1"/>
                </a:solidFill>
              </a:rPr>
              <a:t>D1</a:t>
            </a:r>
          </a:p>
          <a:p>
            <a:endParaRPr lang="en-US" sz="2133">
              <a:solidFill>
                <a:schemeClr val="bg1"/>
              </a:solidFill>
            </a:endParaRPr>
          </a:p>
          <a:p>
            <a:r>
              <a:rPr lang="en-US" sz="2133">
                <a:solidFill>
                  <a:schemeClr val="bg1"/>
                </a:solidFill>
              </a:rPr>
              <a:t>A1 </a:t>
            </a:r>
          </a:p>
        </p:txBody>
      </p:sp>
      <p:sp>
        <p:nvSpPr>
          <p:cNvPr id="7" name="TextBox 6"/>
          <p:cNvSpPr txBox="1"/>
          <p:nvPr/>
        </p:nvSpPr>
        <p:spPr>
          <a:xfrm>
            <a:off x="405222" y="2605065"/>
            <a:ext cx="3043240" cy="1631216"/>
          </a:xfrm>
          <a:prstGeom prst="rect">
            <a:avLst/>
          </a:prstGeom>
          <a:solidFill>
            <a:schemeClr val="accent1">
              <a:lumMod val="20000"/>
              <a:lumOff val="80000"/>
            </a:schemeClr>
          </a:solidFill>
        </p:spPr>
        <p:txBody>
          <a:bodyPr wrap="square" lIns="91440" tIns="45720" rIns="91440" bIns="45720" rtlCol="0" anchor="t">
            <a:spAutoFit/>
          </a:bodyPr>
          <a:lstStyle/>
          <a:p>
            <a:r>
              <a:rPr lang="en-US" sz="2400" b="1" dirty="0">
                <a:solidFill>
                  <a:srgbClr val="00205B"/>
                </a:solidFill>
              </a:rPr>
              <a:t>D</a:t>
            </a:r>
            <a:r>
              <a:rPr lang="en-US" sz="2650" b="1" dirty="0">
                <a:solidFill>
                  <a:srgbClr val="00205B"/>
                </a:solidFill>
              </a:rPr>
              <a:t>efensiv</a:t>
            </a:r>
            <a:r>
              <a:rPr lang="en-US" sz="2800" b="1" dirty="0">
                <a:solidFill>
                  <a:srgbClr val="00205B"/>
                </a:solidFill>
              </a:rPr>
              <a:t>e</a:t>
            </a:r>
            <a:r>
              <a:rPr lang="en-US" sz="2400" dirty="0">
                <a:solidFill>
                  <a:srgbClr val="00205B"/>
                </a:solidFill>
              </a:rPr>
              <a:t> players are entitled to the hash marks adjacent to the ball carrier</a:t>
            </a:r>
          </a:p>
        </p:txBody>
      </p:sp>
      <p:cxnSp>
        <p:nvCxnSpPr>
          <p:cNvPr id="11" name="Straight Connector 10"/>
          <p:cNvCxnSpPr/>
          <p:nvPr/>
        </p:nvCxnSpPr>
        <p:spPr>
          <a:xfrm>
            <a:off x="2235200" y="5359400"/>
            <a:ext cx="7315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44800" y="1600199"/>
            <a:ext cx="609600" cy="461665"/>
          </a:xfrm>
          <a:prstGeom prst="rect">
            <a:avLst/>
          </a:prstGeom>
          <a:noFill/>
        </p:spPr>
        <p:txBody>
          <a:bodyPr wrap="square" rtlCol="0">
            <a:spAutoFit/>
          </a:bodyPr>
          <a:lstStyle/>
          <a:p>
            <a:r>
              <a:rPr lang="en-US" sz="2400">
                <a:solidFill>
                  <a:srgbClr val="00B050"/>
                </a:solidFill>
              </a:rPr>
              <a:t>D3</a:t>
            </a:r>
          </a:p>
        </p:txBody>
      </p:sp>
      <p:sp>
        <p:nvSpPr>
          <p:cNvPr id="2" name="TextBox 1">
            <a:extLst>
              <a:ext uri="{FF2B5EF4-FFF2-40B4-BE49-F238E27FC236}">
                <a16:creationId xmlns:a16="http://schemas.microsoft.com/office/drawing/2014/main" id="{F9A201D0-3EED-E2F8-3536-BA0BE853C92D}"/>
              </a:ext>
            </a:extLst>
          </p:cNvPr>
          <p:cNvSpPr txBox="1"/>
          <p:nvPr/>
        </p:nvSpPr>
        <p:spPr>
          <a:xfrm>
            <a:off x="127906" y="18353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Penalty Zone Clearing</a:t>
            </a:r>
          </a:p>
        </p:txBody>
      </p:sp>
      <p:sp>
        <p:nvSpPr>
          <p:cNvPr id="13" name="Explosion 2 12">
            <a:extLst>
              <a:ext uri="{FF2B5EF4-FFF2-40B4-BE49-F238E27FC236}">
                <a16:creationId xmlns:a16="http://schemas.microsoft.com/office/drawing/2014/main" id="{CE927CE9-A66C-50BE-9337-3D663501217C}"/>
              </a:ext>
            </a:extLst>
          </p:cNvPr>
          <p:cNvSpPr/>
          <p:nvPr/>
        </p:nvSpPr>
        <p:spPr>
          <a:xfrm>
            <a:off x="6409522" y="3016509"/>
            <a:ext cx="406400" cy="5080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 name="Group 18">
            <a:extLst>
              <a:ext uri="{FF2B5EF4-FFF2-40B4-BE49-F238E27FC236}">
                <a16:creationId xmlns:a16="http://schemas.microsoft.com/office/drawing/2014/main" id="{51D6DF16-6D3E-4E2B-8B52-EA1DB5DBFD0C}"/>
              </a:ext>
            </a:extLst>
          </p:cNvPr>
          <p:cNvGrpSpPr/>
          <p:nvPr/>
        </p:nvGrpSpPr>
        <p:grpSpPr>
          <a:xfrm>
            <a:off x="6076655" y="2880058"/>
            <a:ext cx="573753" cy="551249"/>
            <a:chOff x="6076655" y="2880058"/>
            <a:chExt cx="573753" cy="551249"/>
          </a:xfrm>
        </p:grpSpPr>
        <p:sp>
          <p:nvSpPr>
            <p:cNvPr id="8" name="Oval 7">
              <a:extLst>
                <a:ext uri="{FF2B5EF4-FFF2-40B4-BE49-F238E27FC236}">
                  <a16:creationId xmlns:a16="http://schemas.microsoft.com/office/drawing/2014/main" id="{54CA9CAD-428D-5363-A4A7-D4D2951B6280}"/>
                </a:ext>
              </a:extLst>
            </p:cNvPr>
            <p:cNvSpPr/>
            <p:nvPr/>
          </p:nvSpPr>
          <p:spPr>
            <a:xfrm>
              <a:off x="6112064" y="2880058"/>
              <a:ext cx="184237" cy="186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C6A89FDF-4530-ACCF-F1E1-92126EA10C05}"/>
                </a:ext>
              </a:extLst>
            </p:cNvPr>
            <p:cNvSpPr txBox="1"/>
            <p:nvPr/>
          </p:nvSpPr>
          <p:spPr>
            <a:xfrm rot="1853121">
              <a:off x="6076655" y="2969642"/>
              <a:ext cx="573753" cy="461665"/>
            </a:xfrm>
            <a:prstGeom prst="rect">
              <a:avLst/>
            </a:prstGeom>
            <a:noFill/>
          </p:spPr>
          <p:txBody>
            <a:bodyPr wrap="square" rtlCol="0">
              <a:spAutoFit/>
            </a:bodyPr>
            <a:lstStyle/>
            <a:p>
              <a:r>
                <a:rPr lang="en-US" sz="2400">
                  <a:solidFill>
                    <a:srgbClr val="FF0000"/>
                  </a:solidFill>
                </a:rPr>
                <a:t>A2</a:t>
              </a:r>
              <a:endParaRPr lang="en-US" sz="2400">
                <a:solidFill>
                  <a:srgbClr val="00B050"/>
                </a:solidFill>
              </a:endParaRPr>
            </a:p>
          </p:txBody>
        </p:sp>
      </p:grpSp>
      <p:sp>
        <p:nvSpPr>
          <p:cNvPr id="17" name="TextBox 16">
            <a:extLst>
              <a:ext uri="{FF2B5EF4-FFF2-40B4-BE49-F238E27FC236}">
                <a16:creationId xmlns:a16="http://schemas.microsoft.com/office/drawing/2014/main" id="{E1DD04D1-73AA-E8F2-AAA4-949D25924523}"/>
              </a:ext>
            </a:extLst>
          </p:cNvPr>
          <p:cNvSpPr txBox="1"/>
          <p:nvPr/>
        </p:nvSpPr>
        <p:spPr>
          <a:xfrm rot="1853121">
            <a:off x="6535863" y="3228306"/>
            <a:ext cx="526102" cy="461665"/>
          </a:xfrm>
          <a:prstGeom prst="rect">
            <a:avLst/>
          </a:prstGeom>
          <a:noFill/>
        </p:spPr>
        <p:txBody>
          <a:bodyPr wrap="square" rtlCol="0">
            <a:spAutoFit/>
          </a:bodyPr>
          <a:lstStyle/>
          <a:p>
            <a:r>
              <a:rPr lang="en-US" sz="2400">
                <a:solidFill>
                  <a:srgbClr val="00B050"/>
                </a:solidFill>
              </a:rPr>
              <a:t>D2</a:t>
            </a:r>
          </a:p>
        </p:txBody>
      </p:sp>
      <p:sp>
        <p:nvSpPr>
          <p:cNvPr id="18" name="TextBox 17">
            <a:extLst>
              <a:ext uri="{FF2B5EF4-FFF2-40B4-BE49-F238E27FC236}">
                <a16:creationId xmlns:a16="http://schemas.microsoft.com/office/drawing/2014/main" id="{85BC0E49-CDEC-8CB7-D208-21546E313065}"/>
              </a:ext>
            </a:extLst>
          </p:cNvPr>
          <p:cNvSpPr txBox="1"/>
          <p:nvPr/>
        </p:nvSpPr>
        <p:spPr>
          <a:xfrm>
            <a:off x="7439763" y="2434168"/>
            <a:ext cx="609600" cy="461665"/>
          </a:xfrm>
          <a:prstGeom prst="rect">
            <a:avLst/>
          </a:prstGeom>
          <a:noFill/>
        </p:spPr>
        <p:txBody>
          <a:bodyPr wrap="square" rtlCol="0">
            <a:spAutoFit/>
          </a:bodyPr>
          <a:lstStyle/>
          <a:p>
            <a:r>
              <a:rPr lang="en-US" sz="2400">
                <a:solidFill>
                  <a:srgbClr val="00B050"/>
                </a:solidFill>
              </a:rPr>
              <a:t>D4</a:t>
            </a:r>
          </a:p>
        </p:txBody>
      </p:sp>
    </p:spTree>
    <p:custDataLst>
      <p:tags r:id="rId1"/>
    </p:custDataLst>
    <p:extLst>
      <p:ext uri="{BB962C8B-B14F-4D97-AF65-F5344CB8AC3E}">
        <p14:creationId xmlns:p14="http://schemas.microsoft.com/office/powerpoint/2010/main" val="32329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par>
                                <p:cTn id="10" presetID="0" presetClass="path" presetSubtype="0" accel="50000" decel="50000" fill="hold" nodeType="withEffect">
                                  <p:stCondLst>
                                    <p:cond delay="0"/>
                                  </p:stCondLst>
                                  <p:childTnLst>
                                    <p:animMotion origin="layout" path="M 0.00377 -0.02014 L 0.02748 -0.07847 " pathEditMode="relative" ptsTypes="AA">
                                      <p:cBhvr>
                                        <p:cTn id="11" dur="2000" fill="hold"/>
                                        <p:tgtEl>
                                          <p:spTgt spid="19"/>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2.08333E-6 1.85185E-6 L 0.01784 -0.26528 " pathEditMode="relative" rAng="0" ptsTypes="AA">
                                      <p:cBhvr>
                                        <p:cTn id="13" dur="2000" fill="hold"/>
                                        <p:tgtEl>
                                          <p:spTgt spid="17"/>
                                        </p:tgtEl>
                                        <p:attrNameLst>
                                          <p:attrName>ppt_x</p:attrName>
                                          <p:attrName>ppt_y</p:attrName>
                                        </p:attrNameLst>
                                      </p:cBhvr>
                                      <p:rCtr x="885" y="-13264"/>
                                    </p:animMotion>
                                  </p:childTnLst>
                                </p:cTn>
                              </p:par>
                              <p:par>
                                <p:cTn id="14" presetID="0" presetClass="path" presetSubtype="0" accel="50000" decel="50000" fill="hold" grpId="0" nodeType="withEffect">
                                  <p:stCondLst>
                                    <p:cond delay="0"/>
                                  </p:stCondLst>
                                  <p:childTnLst>
                                    <p:animMotion origin="layout" path="M 0 0 L -0.04323 0.03981 " pathEditMode="relative" ptsTypes="AA">
                                      <p:cBhvr>
                                        <p:cTn id="15" dur="2000" fill="hold"/>
                                        <p:tgtEl>
                                          <p:spTgt spid="18"/>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0 0 L 0.23282 0.0963 " pathEditMode="relative" ptsTypes="AA">
                                      <p:cBhvr>
                                        <p:cTn id="17"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3" grpId="1" animBg="1"/>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9700"/>
            <a:ext cx="12192000" cy="387350"/>
          </a:xfrm>
        </p:spPr>
        <p:txBody>
          <a:bodyPr>
            <a:noAutofit/>
          </a:bodyPr>
          <a:lstStyle/>
          <a:p>
            <a:br>
              <a:rPr lang="en-US" sz="3733" b="1"/>
            </a:br>
            <a:r>
              <a:rPr lang="en-US" sz="3733" b="1"/>
              <a:t>   			</a:t>
            </a:r>
            <a:endParaRPr lang="en-US" sz="3733" b="1">
              <a:latin typeface="Purista"/>
            </a:endParaRPr>
          </a:p>
        </p:txBody>
      </p:sp>
      <p:sp>
        <p:nvSpPr>
          <p:cNvPr id="4" name="Rectangle 3"/>
          <p:cNvSpPr/>
          <p:nvPr/>
        </p:nvSpPr>
        <p:spPr>
          <a:xfrm>
            <a:off x="2366558" y="5466239"/>
            <a:ext cx="7458883" cy="830997"/>
          </a:xfrm>
          <a:prstGeom prst="rect">
            <a:avLst/>
          </a:prstGeom>
          <a:solidFill>
            <a:schemeClr val="accent1">
              <a:lumMod val="20000"/>
              <a:lumOff val="80000"/>
            </a:schemeClr>
          </a:solidFill>
        </p:spPr>
        <p:txBody>
          <a:bodyPr wrap="square" lIns="91440" tIns="45720" rIns="91440" bIns="45720" anchor="t">
            <a:spAutoFit/>
          </a:bodyPr>
          <a:lstStyle/>
          <a:p>
            <a:r>
              <a:rPr lang="en-US" sz="2400" dirty="0">
                <a:solidFill>
                  <a:srgbClr val="00205B"/>
                </a:solidFill>
              </a:rPr>
              <a:t>Penalty administration for any Three Seconds Foul is determined by the spot of the </a:t>
            </a:r>
            <a:r>
              <a:rPr lang="en-US" sz="2400" u="sng" dirty="0">
                <a:solidFill>
                  <a:srgbClr val="00205B"/>
                </a:solidFill>
              </a:rPr>
              <a:t>ball</a:t>
            </a:r>
            <a:r>
              <a:rPr lang="en-US" sz="2400" dirty="0">
                <a:solidFill>
                  <a:srgbClr val="00205B"/>
                </a:solidFill>
              </a:rPr>
              <a:t> when the foul is called</a:t>
            </a:r>
            <a:endParaRPr lang="en-US" sz="2400" dirty="0">
              <a:solidFill>
                <a:srgbClr val="00205B"/>
              </a:solidFill>
              <a:cs typeface="Calibri" panose="020F0502020204030204"/>
            </a:endParaRPr>
          </a:p>
        </p:txBody>
      </p:sp>
      <p:sp>
        <p:nvSpPr>
          <p:cNvPr id="7" name="TextBox 6"/>
          <p:cNvSpPr txBox="1"/>
          <p:nvPr/>
        </p:nvSpPr>
        <p:spPr>
          <a:xfrm>
            <a:off x="5299482" y="3135925"/>
            <a:ext cx="552076" cy="461665"/>
          </a:xfrm>
          <a:prstGeom prst="rect">
            <a:avLst/>
          </a:prstGeom>
          <a:noFill/>
        </p:spPr>
        <p:txBody>
          <a:bodyPr wrap="square" rtlCol="0">
            <a:spAutoFit/>
          </a:bodyPr>
          <a:lstStyle/>
          <a:p>
            <a:r>
              <a:rPr lang="en-US" sz="2400">
                <a:solidFill>
                  <a:srgbClr val="00B050"/>
                </a:solidFill>
              </a:rPr>
              <a:t>D1</a:t>
            </a:r>
          </a:p>
        </p:txBody>
      </p:sp>
      <p:sp>
        <p:nvSpPr>
          <p:cNvPr id="10" name="TextBox 9">
            <a:extLst>
              <a:ext uri="{FF2B5EF4-FFF2-40B4-BE49-F238E27FC236}">
                <a16:creationId xmlns:a16="http://schemas.microsoft.com/office/drawing/2014/main" id="{09E250A6-AB7C-7256-B77D-9BBB72516431}"/>
              </a:ext>
            </a:extLst>
          </p:cNvPr>
          <p:cNvSpPr txBox="1"/>
          <p:nvPr/>
        </p:nvSpPr>
        <p:spPr>
          <a:xfrm>
            <a:off x="324382" y="21517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Penalty Administration – Three Seconds</a:t>
            </a:r>
          </a:p>
        </p:txBody>
      </p:sp>
      <p:grpSp>
        <p:nvGrpSpPr>
          <p:cNvPr id="13" name="Group 12">
            <a:extLst>
              <a:ext uri="{FF2B5EF4-FFF2-40B4-BE49-F238E27FC236}">
                <a16:creationId xmlns:a16="http://schemas.microsoft.com/office/drawing/2014/main" id="{85B90C02-0178-93A7-A697-74B6154D5292}"/>
              </a:ext>
            </a:extLst>
          </p:cNvPr>
          <p:cNvGrpSpPr/>
          <p:nvPr/>
        </p:nvGrpSpPr>
        <p:grpSpPr>
          <a:xfrm>
            <a:off x="6381095" y="2937793"/>
            <a:ext cx="641017" cy="461665"/>
            <a:chOff x="6381095" y="2937793"/>
            <a:chExt cx="641017" cy="461665"/>
          </a:xfrm>
        </p:grpSpPr>
        <p:sp>
          <p:nvSpPr>
            <p:cNvPr id="6" name="TextBox 5"/>
            <p:cNvSpPr txBox="1"/>
            <p:nvPr/>
          </p:nvSpPr>
          <p:spPr>
            <a:xfrm>
              <a:off x="6470036" y="2937793"/>
              <a:ext cx="552076" cy="461665"/>
            </a:xfrm>
            <a:prstGeom prst="rect">
              <a:avLst/>
            </a:prstGeom>
            <a:noFill/>
          </p:spPr>
          <p:txBody>
            <a:bodyPr wrap="square" rtlCol="0">
              <a:spAutoFit/>
            </a:bodyPr>
            <a:lstStyle/>
            <a:p>
              <a:r>
                <a:rPr lang="en-US" sz="2400">
                  <a:solidFill>
                    <a:srgbClr val="FF0000"/>
                  </a:solidFill>
                </a:rPr>
                <a:t>A1</a:t>
              </a:r>
            </a:p>
          </p:txBody>
        </p:sp>
        <p:sp>
          <p:nvSpPr>
            <p:cNvPr id="11" name="Oval 10">
              <a:extLst>
                <a:ext uri="{FF2B5EF4-FFF2-40B4-BE49-F238E27FC236}">
                  <a16:creationId xmlns:a16="http://schemas.microsoft.com/office/drawing/2014/main" id="{C92EF257-B220-079C-0462-4C77E99474BE}"/>
                </a:ext>
              </a:extLst>
            </p:cNvPr>
            <p:cNvSpPr/>
            <p:nvPr/>
          </p:nvSpPr>
          <p:spPr>
            <a:xfrm>
              <a:off x="6381095" y="2937793"/>
              <a:ext cx="184237" cy="186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Rectangle 11">
            <a:extLst>
              <a:ext uri="{FF2B5EF4-FFF2-40B4-BE49-F238E27FC236}">
                <a16:creationId xmlns:a16="http://schemas.microsoft.com/office/drawing/2014/main" id="{181298A7-D5DC-0C3F-E3A6-84D3FC8D6039}"/>
              </a:ext>
            </a:extLst>
          </p:cNvPr>
          <p:cNvSpPr/>
          <p:nvPr/>
        </p:nvSpPr>
        <p:spPr>
          <a:xfrm>
            <a:off x="8972888" y="1237549"/>
            <a:ext cx="2531533" cy="1200329"/>
          </a:xfrm>
          <a:prstGeom prst="rect">
            <a:avLst/>
          </a:prstGeom>
          <a:solidFill>
            <a:schemeClr val="accent1">
              <a:lumMod val="20000"/>
              <a:lumOff val="80000"/>
            </a:schemeClr>
          </a:solidFill>
        </p:spPr>
        <p:txBody>
          <a:bodyPr wrap="square" lIns="91440" tIns="45720" rIns="91440" bIns="45720" anchor="t">
            <a:spAutoFit/>
          </a:bodyPr>
          <a:lstStyle/>
          <a:p>
            <a:pPr algn="ctr"/>
            <a:r>
              <a:rPr lang="en-US" sz="2400" dirty="0">
                <a:solidFill>
                  <a:srgbClr val="00205B"/>
                </a:solidFill>
              </a:rPr>
              <a:t>Ball Inside the 8m arc? Restart at nearest hash</a:t>
            </a:r>
            <a:endParaRPr lang="en-US" sz="2400" dirty="0">
              <a:solidFill>
                <a:srgbClr val="00205B"/>
              </a:solidFill>
              <a:cs typeface="Calibri" panose="020F0502020204030204"/>
            </a:endParaRPr>
          </a:p>
        </p:txBody>
      </p:sp>
      <p:grpSp>
        <p:nvGrpSpPr>
          <p:cNvPr id="14" name="Group 13">
            <a:extLst>
              <a:ext uri="{FF2B5EF4-FFF2-40B4-BE49-F238E27FC236}">
                <a16:creationId xmlns:a16="http://schemas.microsoft.com/office/drawing/2014/main" id="{5E93B300-DF21-E36B-A035-F16D93578267}"/>
              </a:ext>
            </a:extLst>
          </p:cNvPr>
          <p:cNvGrpSpPr/>
          <p:nvPr/>
        </p:nvGrpSpPr>
        <p:grpSpPr>
          <a:xfrm>
            <a:off x="7552743" y="2553179"/>
            <a:ext cx="641017" cy="461665"/>
            <a:chOff x="6381095" y="2937793"/>
            <a:chExt cx="641017" cy="461665"/>
          </a:xfrm>
        </p:grpSpPr>
        <p:sp>
          <p:nvSpPr>
            <p:cNvPr id="15" name="TextBox 14">
              <a:extLst>
                <a:ext uri="{FF2B5EF4-FFF2-40B4-BE49-F238E27FC236}">
                  <a16:creationId xmlns:a16="http://schemas.microsoft.com/office/drawing/2014/main" id="{B86C8B17-D540-6BB0-7E22-34D9669F86EB}"/>
                </a:ext>
              </a:extLst>
            </p:cNvPr>
            <p:cNvSpPr txBox="1"/>
            <p:nvPr/>
          </p:nvSpPr>
          <p:spPr>
            <a:xfrm>
              <a:off x="6470036" y="2937793"/>
              <a:ext cx="552076" cy="461665"/>
            </a:xfrm>
            <a:prstGeom prst="rect">
              <a:avLst/>
            </a:prstGeom>
            <a:noFill/>
          </p:spPr>
          <p:txBody>
            <a:bodyPr wrap="square" rtlCol="0">
              <a:spAutoFit/>
            </a:bodyPr>
            <a:lstStyle/>
            <a:p>
              <a:r>
                <a:rPr lang="en-US" sz="2400">
                  <a:solidFill>
                    <a:srgbClr val="FF0000"/>
                  </a:solidFill>
                </a:rPr>
                <a:t>A1</a:t>
              </a:r>
            </a:p>
          </p:txBody>
        </p:sp>
        <p:sp>
          <p:nvSpPr>
            <p:cNvPr id="16" name="Oval 15">
              <a:extLst>
                <a:ext uri="{FF2B5EF4-FFF2-40B4-BE49-F238E27FC236}">
                  <a16:creationId xmlns:a16="http://schemas.microsoft.com/office/drawing/2014/main" id="{12A6433A-7A64-C878-CA80-6A1441CEB1F3}"/>
                </a:ext>
              </a:extLst>
            </p:cNvPr>
            <p:cNvSpPr/>
            <p:nvPr/>
          </p:nvSpPr>
          <p:spPr>
            <a:xfrm>
              <a:off x="6381095" y="2937793"/>
              <a:ext cx="184237" cy="186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7" name="Rectangle 16">
            <a:extLst>
              <a:ext uri="{FF2B5EF4-FFF2-40B4-BE49-F238E27FC236}">
                <a16:creationId xmlns:a16="http://schemas.microsoft.com/office/drawing/2014/main" id="{5F8CA6BC-C3EE-FFB2-9921-ABB00CA90FB1}"/>
              </a:ext>
            </a:extLst>
          </p:cNvPr>
          <p:cNvSpPr/>
          <p:nvPr/>
        </p:nvSpPr>
        <p:spPr>
          <a:xfrm>
            <a:off x="8810376" y="3149363"/>
            <a:ext cx="2856556" cy="1938992"/>
          </a:xfrm>
          <a:prstGeom prst="rect">
            <a:avLst/>
          </a:prstGeom>
          <a:solidFill>
            <a:schemeClr val="accent1">
              <a:lumMod val="20000"/>
              <a:lumOff val="80000"/>
            </a:schemeClr>
          </a:solidFill>
        </p:spPr>
        <p:txBody>
          <a:bodyPr wrap="square" lIns="91440" tIns="45720" rIns="91440" bIns="45720" anchor="t">
            <a:spAutoFit/>
          </a:bodyPr>
          <a:lstStyle/>
          <a:p>
            <a:pPr algn="ctr"/>
            <a:r>
              <a:rPr lang="en-US" sz="2400" dirty="0">
                <a:solidFill>
                  <a:srgbClr val="00205B"/>
                </a:solidFill>
              </a:rPr>
              <a:t>Ball between the 8m and 12m? </a:t>
            </a:r>
          </a:p>
          <a:p>
            <a:pPr algn="ctr"/>
            <a:r>
              <a:rPr lang="en-US" sz="2400" dirty="0">
                <a:solidFill>
                  <a:srgbClr val="00205B"/>
                </a:solidFill>
              </a:rPr>
              <a:t>Restart at a spot on the 12m fan nearest to the BALL</a:t>
            </a:r>
            <a:endParaRPr lang="en-US" sz="2400" dirty="0">
              <a:solidFill>
                <a:srgbClr val="00205B"/>
              </a:solidFill>
              <a:cs typeface="Calibri" panose="020F0502020204030204"/>
            </a:endParaRPr>
          </a:p>
        </p:txBody>
      </p:sp>
      <p:sp>
        <p:nvSpPr>
          <p:cNvPr id="18" name="TextBox 17">
            <a:extLst>
              <a:ext uri="{FF2B5EF4-FFF2-40B4-BE49-F238E27FC236}">
                <a16:creationId xmlns:a16="http://schemas.microsoft.com/office/drawing/2014/main" id="{2C4C2681-D1FE-D296-5D49-2653A0C9E59B}"/>
              </a:ext>
            </a:extLst>
          </p:cNvPr>
          <p:cNvSpPr txBox="1"/>
          <p:nvPr/>
        </p:nvSpPr>
        <p:spPr>
          <a:xfrm>
            <a:off x="5029280" y="3014844"/>
            <a:ext cx="552076" cy="461665"/>
          </a:xfrm>
          <a:prstGeom prst="rect">
            <a:avLst/>
          </a:prstGeom>
          <a:noFill/>
        </p:spPr>
        <p:txBody>
          <a:bodyPr wrap="square" rtlCol="0">
            <a:spAutoFit/>
          </a:bodyPr>
          <a:lstStyle/>
          <a:p>
            <a:r>
              <a:rPr lang="en-US" sz="2400">
                <a:solidFill>
                  <a:srgbClr val="00B050"/>
                </a:solidFill>
              </a:rPr>
              <a:t>D1</a:t>
            </a:r>
          </a:p>
        </p:txBody>
      </p:sp>
      <p:grpSp>
        <p:nvGrpSpPr>
          <p:cNvPr id="19" name="Group 18">
            <a:extLst>
              <a:ext uri="{FF2B5EF4-FFF2-40B4-BE49-F238E27FC236}">
                <a16:creationId xmlns:a16="http://schemas.microsoft.com/office/drawing/2014/main" id="{E0568E0E-435F-E199-24D5-2846D877978B}"/>
              </a:ext>
            </a:extLst>
          </p:cNvPr>
          <p:cNvGrpSpPr/>
          <p:nvPr/>
        </p:nvGrpSpPr>
        <p:grpSpPr>
          <a:xfrm rot="19872864">
            <a:off x="3070612" y="1583447"/>
            <a:ext cx="650956" cy="461665"/>
            <a:chOff x="6371156" y="2937793"/>
            <a:chExt cx="650956" cy="461665"/>
          </a:xfrm>
        </p:grpSpPr>
        <p:sp>
          <p:nvSpPr>
            <p:cNvPr id="20" name="TextBox 19">
              <a:extLst>
                <a:ext uri="{FF2B5EF4-FFF2-40B4-BE49-F238E27FC236}">
                  <a16:creationId xmlns:a16="http://schemas.microsoft.com/office/drawing/2014/main" id="{49078002-A80A-7BFE-419A-93DB86C24398}"/>
                </a:ext>
              </a:extLst>
            </p:cNvPr>
            <p:cNvSpPr txBox="1"/>
            <p:nvPr/>
          </p:nvSpPr>
          <p:spPr>
            <a:xfrm>
              <a:off x="6470036" y="2937793"/>
              <a:ext cx="552076" cy="461665"/>
            </a:xfrm>
            <a:prstGeom prst="rect">
              <a:avLst/>
            </a:prstGeom>
            <a:noFill/>
          </p:spPr>
          <p:txBody>
            <a:bodyPr wrap="square" rtlCol="0">
              <a:spAutoFit/>
            </a:bodyPr>
            <a:lstStyle/>
            <a:p>
              <a:r>
                <a:rPr lang="en-US" sz="2400">
                  <a:solidFill>
                    <a:srgbClr val="FF0000"/>
                  </a:solidFill>
                </a:rPr>
                <a:t>A1</a:t>
              </a:r>
            </a:p>
          </p:txBody>
        </p:sp>
        <p:sp>
          <p:nvSpPr>
            <p:cNvPr id="21" name="Oval 20">
              <a:extLst>
                <a:ext uri="{FF2B5EF4-FFF2-40B4-BE49-F238E27FC236}">
                  <a16:creationId xmlns:a16="http://schemas.microsoft.com/office/drawing/2014/main" id="{5A5D3E29-314A-1325-DD11-054075643187}"/>
                </a:ext>
              </a:extLst>
            </p:cNvPr>
            <p:cNvSpPr/>
            <p:nvPr/>
          </p:nvSpPr>
          <p:spPr>
            <a:xfrm>
              <a:off x="6371156" y="3117761"/>
              <a:ext cx="184237" cy="186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2" name="TextBox 21">
            <a:extLst>
              <a:ext uri="{FF2B5EF4-FFF2-40B4-BE49-F238E27FC236}">
                <a16:creationId xmlns:a16="http://schemas.microsoft.com/office/drawing/2014/main" id="{A6129A35-3FCB-685B-72EF-11081F7B31C1}"/>
              </a:ext>
            </a:extLst>
          </p:cNvPr>
          <p:cNvSpPr txBox="1"/>
          <p:nvPr/>
        </p:nvSpPr>
        <p:spPr>
          <a:xfrm>
            <a:off x="5460871" y="2747613"/>
            <a:ext cx="552076" cy="461665"/>
          </a:xfrm>
          <a:prstGeom prst="rect">
            <a:avLst/>
          </a:prstGeom>
          <a:noFill/>
        </p:spPr>
        <p:txBody>
          <a:bodyPr wrap="square" rtlCol="0">
            <a:spAutoFit/>
          </a:bodyPr>
          <a:lstStyle/>
          <a:p>
            <a:r>
              <a:rPr lang="en-US" sz="2400">
                <a:solidFill>
                  <a:srgbClr val="00B050"/>
                </a:solidFill>
              </a:rPr>
              <a:t>D1</a:t>
            </a:r>
          </a:p>
        </p:txBody>
      </p:sp>
      <p:sp>
        <p:nvSpPr>
          <p:cNvPr id="23" name="Rectangle 22">
            <a:extLst>
              <a:ext uri="{FF2B5EF4-FFF2-40B4-BE49-F238E27FC236}">
                <a16:creationId xmlns:a16="http://schemas.microsoft.com/office/drawing/2014/main" id="{76F6B73E-4C8D-B54F-81FE-99591C3868AC}"/>
              </a:ext>
            </a:extLst>
          </p:cNvPr>
          <p:cNvSpPr/>
          <p:nvPr/>
        </p:nvSpPr>
        <p:spPr>
          <a:xfrm>
            <a:off x="392725" y="1988729"/>
            <a:ext cx="2693613" cy="1938992"/>
          </a:xfrm>
          <a:prstGeom prst="rect">
            <a:avLst/>
          </a:prstGeom>
          <a:solidFill>
            <a:schemeClr val="accent1">
              <a:lumMod val="20000"/>
              <a:lumOff val="80000"/>
            </a:schemeClr>
          </a:solidFill>
        </p:spPr>
        <p:txBody>
          <a:bodyPr wrap="square" lIns="91440" tIns="45720" rIns="91440" bIns="45720" anchor="t">
            <a:spAutoFit/>
          </a:bodyPr>
          <a:lstStyle/>
          <a:p>
            <a:pPr algn="ctr"/>
            <a:r>
              <a:rPr lang="en-US" sz="2400" dirty="0">
                <a:solidFill>
                  <a:srgbClr val="00205B"/>
                </a:solidFill>
              </a:rPr>
              <a:t>Ball outside the CSA?</a:t>
            </a:r>
          </a:p>
          <a:p>
            <a:pPr algn="ctr"/>
            <a:r>
              <a:rPr lang="en-US" sz="2400" dirty="0">
                <a:solidFill>
                  <a:srgbClr val="00205B"/>
                </a:solidFill>
                <a:cs typeface="Calibri" panose="020F0502020204030204"/>
              </a:rPr>
              <a:t>Restart at a spot on the 12m fan nearest to the BALL</a:t>
            </a:r>
          </a:p>
        </p:txBody>
      </p:sp>
    </p:spTree>
    <p:custDataLst>
      <p:tags r:id="rId1"/>
    </p:custDataLst>
    <p:extLst>
      <p:ext uri="{BB962C8B-B14F-4D97-AF65-F5344CB8AC3E}">
        <p14:creationId xmlns:p14="http://schemas.microsoft.com/office/powerpoint/2010/main" val="405523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6.25E-7 2.96296E-6 L 0.0151 -0.05602 " pathEditMode="relative" rAng="0" ptsTypes="AA">
                                      <p:cBhvr>
                                        <p:cTn id="8" dur="2000" fill="hold"/>
                                        <p:tgtEl>
                                          <p:spTgt spid="13"/>
                                        </p:tgtEl>
                                        <p:attrNameLst>
                                          <p:attrName>ppt_x</p:attrName>
                                          <p:attrName>ppt_y</p:attrName>
                                        </p:attrNameLst>
                                      </p:cBhvr>
                                      <p:rCtr x="755" y="-2801"/>
                                    </p:animMotion>
                                  </p:childTnLst>
                                </p:cTn>
                              </p:par>
                              <p:par>
                                <p:cTn id="9" presetID="0" presetClass="path" presetSubtype="0" repeatCount="0" accel="50000" decel="50000" fill="hold" grpId="0" nodeType="withEffect">
                                  <p:stCondLst>
                                    <p:cond delay="0"/>
                                  </p:stCondLst>
                                  <p:childTnLst>
                                    <p:animMotion origin="layout" path="M -1.66667E-6 -7.40741E-7 L 0.10586 -0.25856 " pathEditMode="relative" rAng="0" ptsTypes="AA">
                                      <p:cBhvr>
                                        <p:cTn id="10" dur="2000" fill="hold"/>
                                        <p:tgtEl>
                                          <p:spTgt spid="7"/>
                                        </p:tgtEl>
                                        <p:attrNameLst>
                                          <p:attrName>ppt_x</p:attrName>
                                          <p:attrName>ppt_y</p:attrName>
                                        </p:attrNameLst>
                                      </p:cBhvr>
                                      <p:rCtr x="5286" y="-12940"/>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1901 -0.03195 L 0.01263 -0.06644 " pathEditMode="relative" ptsTypes="AA">
                                      <p:cBhvr>
                                        <p:cTn id="27" dur="2000" fill="hold"/>
                                        <p:tgtEl>
                                          <p:spTgt spid="14"/>
                                        </p:tgtEl>
                                        <p:attrNameLst>
                                          <p:attrName>ppt_x</p:attrName>
                                          <p:attrName>ppt_y</p:attrName>
                                        </p:attrNameLst>
                                      </p:cBhvr>
                                    </p:animMotion>
                                  </p:childTnLst>
                                </p:cTn>
                              </p:par>
                              <p:par>
                                <p:cTn id="28" presetID="0" presetClass="path" presetSubtype="0" accel="50000" decel="50000" fill="hold" grpId="1" nodeType="withEffect">
                                  <p:stCondLst>
                                    <p:cond delay="0"/>
                                  </p:stCondLst>
                                  <p:childTnLst>
                                    <p:animMotion origin="layout" path="M 3.75E-6 1.85185E-6 L 0.28776 -0.23727 " pathEditMode="relative" rAng="0" ptsTypes="AA">
                                      <p:cBhvr>
                                        <p:cTn id="29" dur="2000" fill="hold"/>
                                        <p:tgtEl>
                                          <p:spTgt spid="18"/>
                                        </p:tgtEl>
                                        <p:attrNameLst>
                                          <p:attrName>ppt_x</p:attrName>
                                          <p:attrName>ppt_y</p:attrName>
                                        </p:attrNameLst>
                                      </p:cBhvr>
                                      <p:rCtr x="14388" y="-11875"/>
                                    </p:animMotion>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4"/>
                                        </p:tgtEl>
                                        <p:attrNameLst>
                                          <p:attrName>style.visibility</p:attrName>
                                        </p:attrNameLst>
                                      </p:cBhvr>
                                      <p:to>
                                        <p:strVal val="hidden"/>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par>
                          <p:cTn id="41" fill="hold">
                            <p:stCondLst>
                              <p:cond delay="0"/>
                            </p:stCondLst>
                            <p:childTnLst>
                              <p:par>
                                <p:cTn id="42" presetID="0" presetClass="path" presetSubtype="0" accel="50000" decel="50000" fill="hold" nodeType="afterEffect">
                                  <p:stCondLst>
                                    <p:cond delay="0"/>
                                  </p:stCondLst>
                                  <p:childTnLst>
                                    <p:animMotion origin="layout" path="M -0.01485 -0.01389 L 0.06809 0.0838 " pathEditMode="relative" rAng="0" ptsTypes="AA">
                                      <p:cBhvr>
                                        <p:cTn id="43" dur="2000" fill="hold"/>
                                        <p:tgtEl>
                                          <p:spTgt spid="19"/>
                                        </p:tgtEl>
                                        <p:attrNameLst>
                                          <p:attrName>ppt_x</p:attrName>
                                          <p:attrName>ppt_y</p:attrName>
                                        </p:attrNameLst>
                                      </p:cBhvr>
                                      <p:rCtr x="4141" y="4884"/>
                                    </p:animMotion>
                                  </p:childTnLst>
                                </p:cTn>
                              </p:par>
                              <p:par>
                                <p:cTn id="44" presetID="0" presetClass="path" presetSubtype="0" accel="50000" decel="50000" fill="hold" grpId="1" nodeType="withEffect">
                                  <p:stCondLst>
                                    <p:cond delay="0"/>
                                  </p:stCondLst>
                                  <p:childTnLst>
                                    <p:animMotion origin="layout" path="M 0 0 L -0.22266 -0.21227 " pathEditMode="relative" ptsTypes="AA">
                                      <p:cBhvr>
                                        <p:cTn id="45" dur="2000" fill="hold"/>
                                        <p:tgtEl>
                                          <p:spTgt spid="22"/>
                                        </p:tgtEl>
                                        <p:attrNameLst>
                                          <p:attrName>ppt_x</p:attrName>
                                          <p:attrName>ppt_y</p:attrName>
                                        </p:attrNameLst>
                                      </p:cBhvr>
                                    </p:animMotion>
                                  </p:childTnLst>
                                </p:cTn>
                              </p:par>
                              <p:par>
                                <p:cTn id="46" presetID="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animBg="1"/>
      <p:bldP spid="17" grpId="0" animBg="1"/>
      <p:bldP spid="18" grpId="0"/>
      <p:bldP spid="18" grpId="1"/>
      <p:bldP spid="18" grpId="2"/>
      <p:bldP spid="22" grpId="0"/>
      <p:bldP spid="22" grpId="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6F38634-D8C3-E241-8C36-D2EBC8456D66}"/>
              </a:ext>
            </a:extLst>
          </p:cNvPr>
          <p:cNvSpPr txBox="1"/>
          <p:nvPr/>
        </p:nvSpPr>
        <p:spPr>
          <a:xfrm>
            <a:off x="1235770" y="1172345"/>
            <a:ext cx="3860800" cy="5180970"/>
          </a:xfrm>
          <a:prstGeom prst="rect">
            <a:avLst/>
          </a:prstGeom>
          <a:solidFill>
            <a:schemeClr val="accent1">
              <a:lumMod val="20000"/>
              <a:lumOff val="80000"/>
            </a:schemeClr>
          </a:solidFill>
        </p:spPr>
        <p:txBody>
          <a:bodyPr wrap="square" rtlCol="0">
            <a:spAutoFit/>
          </a:bodyPr>
          <a:lstStyle/>
          <a:p>
            <a:pPr lvl="0" algn="ctr"/>
            <a:r>
              <a:rPr lang="en-US" sz="3200" b="1" u="sng" dirty="0">
                <a:solidFill>
                  <a:srgbClr val="00205B"/>
                </a:solidFill>
              </a:rPr>
              <a:t>Foul With the Crosse</a:t>
            </a:r>
          </a:p>
          <a:p>
            <a:pPr lvl="0"/>
            <a:endParaRPr lang="en-US" sz="1067" dirty="0">
              <a:solidFill>
                <a:srgbClr val="00205B"/>
              </a:solidFill>
            </a:endParaRPr>
          </a:p>
          <a:p>
            <a:pPr lvl="0"/>
            <a:r>
              <a:rPr lang="en-US" sz="2400" dirty="0">
                <a:solidFill>
                  <a:srgbClr val="00205B"/>
                </a:solidFill>
              </a:rPr>
              <a:t>Dangerous Check</a:t>
            </a:r>
          </a:p>
          <a:p>
            <a:pPr lvl="0"/>
            <a:endParaRPr lang="en-US" sz="2400" dirty="0">
              <a:solidFill>
                <a:srgbClr val="00205B"/>
              </a:solidFill>
            </a:endParaRPr>
          </a:p>
          <a:p>
            <a:pPr lvl="0"/>
            <a:r>
              <a:rPr lang="en-US" sz="2400" dirty="0">
                <a:solidFill>
                  <a:srgbClr val="00205B"/>
                </a:solidFill>
              </a:rPr>
              <a:t>Check to the Head</a:t>
            </a:r>
          </a:p>
          <a:p>
            <a:pPr lvl="0"/>
            <a:endParaRPr lang="en-US" sz="2400" dirty="0">
              <a:solidFill>
                <a:srgbClr val="00205B"/>
              </a:solidFill>
            </a:endParaRPr>
          </a:p>
          <a:p>
            <a:pPr lvl="0"/>
            <a:r>
              <a:rPr lang="en-US" sz="2400" dirty="0">
                <a:solidFill>
                  <a:srgbClr val="00205B"/>
                </a:solidFill>
              </a:rPr>
              <a:t>Crosse in/through the Sphere</a:t>
            </a:r>
          </a:p>
          <a:p>
            <a:pPr lvl="0"/>
            <a:endParaRPr lang="en-US" sz="2400" dirty="0">
              <a:solidFill>
                <a:srgbClr val="00205B"/>
              </a:solidFill>
            </a:endParaRPr>
          </a:p>
          <a:p>
            <a:pPr lvl="0"/>
            <a:r>
              <a:rPr lang="en-US" sz="2400" dirty="0">
                <a:solidFill>
                  <a:srgbClr val="00205B"/>
                </a:solidFill>
              </a:rPr>
              <a:t>Crosscheck/Illegal contact</a:t>
            </a:r>
          </a:p>
          <a:p>
            <a:pPr lvl="0"/>
            <a:endParaRPr lang="en-US" sz="2400" dirty="0">
              <a:solidFill>
                <a:srgbClr val="00205B"/>
              </a:solidFill>
            </a:endParaRPr>
          </a:p>
          <a:p>
            <a:pPr lvl="0"/>
            <a:r>
              <a:rPr lang="en-US" sz="2400" dirty="0">
                <a:solidFill>
                  <a:srgbClr val="00205B"/>
                </a:solidFill>
              </a:rPr>
              <a:t>Slash</a:t>
            </a:r>
          </a:p>
          <a:p>
            <a:pPr lvl="0"/>
            <a:endParaRPr lang="en-US" sz="2400" dirty="0">
              <a:solidFill>
                <a:srgbClr val="00205B"/>
              </a:solidFill>
            </a:endParaRPr>
          </a:p>
          <a:p>
            <a:pPr lvl="0"/>
            <a:r>
              <a:rPr lang="en-US" sz="2400" dirty="0">
                <a:solidFill>
                  <a:srgbClr val="00205B"/>
                </a:solidFill>
              </a:rPr>
              <a:t>Dangerous Contact</a:t>
            </a:r>
          </a:p>
          <a:p>
            <a:endParaRPr lang="en-US" sz="2400" dirty="0"/>
          </a:p>
        </p:txBody>
      </p:sp>
      <p:sp>
        <p:nvSpPr>
          <p:cNvPr id="5" name="Rectangle 4"/>
          <p:cNvSpPr/>
          <p:nvPr/>
        </p:nvSpPr>
        <p:spPr>
          <a:xfrm>
            <a:off x="3780575" y="2613480"/>
            <a:ext cx="368749" cy="49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1F0E1827-3958-624F-9E2A-4F7F74E02994}"/>
              </a:ext>
            </a:extLst>
          </p:cNvPr>
          <p:cNvSpPr txBox="1"/>
          <p:nvPr/>
        </p:nvSpPr>
        <p:spPr>
          <a:xfrm>
            <a:off x="6307992" y="1733688"/>
            <a:ext cx="3860800" cy="3703643"/>
          </a:xfrm>
          <a:prstGeom prst="rect">
            <a:avLst/>
          </a:prstGeom>
          <a:solidFill>
            <a:schemeClr val="accent1">
              <a:lumMod val="20000"/>
              <a:lumOff val="80000"/>
            </a:schemeClr>
          </a:solidFill>
        </p:spPr>
        <p:txBody>
          <a:bodyPr wrap="square" rtlCol="0">
            <a:spAutoFit/>
          </a:bodyPr>
          <a:lstStyle/>
          <a:p>
            <a:pPr lvl="0" algn="ctr"/>
            <a:r>
              <a:rPr lang="en-US" sz="3200" b="1" u="sng" dirty="0">
                <a:solidFill>
                  <a:srgbClr val="00205B"/>
                </a:solidFill>
              </a:rPr>
              <a:t>Foul With the Body</a:t>
            </a:r>
          </a:p>
          <a:p>
            <a:pPr lvl="0"/>
            <a:endParaRPr lang="en-US" sz="1067" dirty="0">
              <a:solidFill>
                <a:srgbClr val="00205B"/>
              </a:solidFill>
            </a:endParaRPr>
          </a:p>
          <a:p>
            <a:pPr lvl="0"/>
            <a:r>
              <a:rPr lang="en-US" sz="2400" dirty="0">
                <a:solidFill>
                  <a:srgbClr val="00205B"/>
                </a:solidFill>
              </a:rPr>
              <a:t>	Block</a:t>
            </a:r>
          </a:p>
          <a:p>
            <a:pPr lvl="0"/>
            <a:endParaRPr lang="en-US" sz="2400" dirty="0">
              <a:solidFill>
                <a:srgbClr val="00205B"/>
              </a:solidFill>
            </a:endParaRPr>
          </a:p>
          <a:p>
            <a:pPr lvl="0"/>
            <a:r>
              <a:rPr lang="en-US" sz="2400" dirty="0">
                <a:solidFill>
                  <a:srgbClr val="00205B"/>
                </a:solidFill>
              </a:rPr>
              <a:t>	Shooting Space</a:t>
            </a:r>
          </a:p>
          <a:p>
            <a:pPr lvl="0"/>
            <a:endParaRPr lang="en-US" sz="2400" dirty="0">
              <a:solidFill>
                <a:srgbClr val="00205B"/>
              </a:solidFill>
            </a:endParaRPr>
          </a:p>
          <a:p>
            <a:pPr lvl="0"/>
            <a:r>
              <a:rPr lang="en-US" sz="2400" dirty="0">
                <a:solidFill>
                  <a:srgbClr val="00205B"/>
                </a:solidFill>
              </a:rPr>
              <a:t>	Three Seconds</a:t>
            </a:r>
          </a:p>
          <a:p>
            <a:pPr lvl="0"/>
            <a:endParaRPr lang="en-US" sz="2400" dirty="0">
              <a:solidFill>
                <a:srgbClr val="00205B"/>
              </a:solidFill>
            </a:endParaRPr>
          </a:p>
          <a:p>
            <a:pPr lvl="0"/>
            <a:r>
              <a:rPr lang="en-US" sz="2400" dirty="0">
                <a:solidFill>
                  <a:srgbClr val="00205B"/>
                </a:solidFill>
              </a:rPr>
              <a:t>	Hold/Push</a:t>
            </a:r>
          </a:p>
          <a:p>
            <a:endParaRPr lang="en-US" sz="2400" dirty="0"/>
          </a:p>
        </p:txBody>
      </p:sp>
      <p:sp>
        <p:nvSpPr>
          <p:cNvPr id="14" name="Rectangle 13">
            <a:extLst>
              <a:ext uri="{FF2B5EF4-FFF2-40B4-BE49-F238E27FC236}">
                <a16:creationId xmlns:a16="http://schemas.microsoft.com/office/drawing/2014/main" id="{CB60AE78-4437-B540-B4CB-17CFDE2D3464}"/>
              </a:ext>
            </a:extLst>
          </p:cNvPr>
          <p:cNvSpPr/>
          <p:nvPr/>
        </p:nvSpPr>
        <p:spPr>
          <a:xfrm>
            <a:off x="2139639" y="4714993"/>
            <a:ext cx="368749" cy="49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7E76826A-229D-BD40-A01D-E973EA1C1A3A}"/>
              </a:ext>
            </a:extLst>
          </p:cNvPr>
          <p:cNvSpPr/>
          <p:nvPr/>
        </p:nvSpPr>
        <p:spPr>
          <a:xfrm>
            <a:off x="3842121" y="5437331"/>
            <a:ext cx="368749" cy="496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2464D1A0-498D-4AAC-E7B0-A5CF548AC715}"/>
              </a:ext>
            </a:extLst>
          </p:cNvPr>
          <p:cNvSpPr txBox="1"/>
          <p:nvPr/>
        </p:nvSpPr>
        <p:spPr>
          <a:xfrm>
            <a:off x="320431" y="196503"/>
            <a:ext cx="8292627" cy="938719"/>
          </a:xfrm>
          <a:prstGeom prst="rect">
            <a:avLst/>
          </a:prstGeom>
          <a:noFill/>
        </p:spPr>
        <p:txBody>
          <a:bodyPr wrap="square" rtlCol="0">
            <a:spAutoFit/>
          </a:bodyPr>
          <a:lstStyle/>
          <a:p>
            <a:r>
              <a:rPr lang="en-US" sz="5500" b="1" spc="600" dirty="0">
                <a:solidFill>
                  <a:srgbClr val="00205B"/>
                </a:solidFill>
                <a:latin typeface="Alt Gothic Comp ATF" panose="020B0608040502040204" pitchFamily="34" charset="77"/>
              </a:rPr>
              <a:t>Major Fouls by the Defense</a:t>
            </a:r>
            <a:endParaRPr lang="en-US" sz="5500" b="1" i="0" spc="600" dirty="0">
              <a:solidFill>
                <a:srgbClr val="00205B"/>
              </a:solidFill>
              <a:latin typeface="Alt Gothic Comp ATF" panose="020B0608040502040204" pitchFamily="34" charset="77"/>
            </a:endParaRPr>
          </a:p>
        </p:txBody>
      </p:sp>
    </p:spTree>
    <p:extLst>
      <p:ext uri="{BB962C8B-B14F-4D97-AF65-F5344CB8AC3E}">
        <p14:creationId xmlns:p14="http://schemas.microsoft.com/office/powerpoint/2010/main" val="621651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726619"/>
            <a:ext cx="9448800" cy="4452437"/>
          </a:xfrm>
          <a:prstGeom prst="rect">
            <a:avLst/>
          </a:prstGeom>
          <a:solidFill>
            <a:schemeClr val="bg1"/>
          </a:solidFill>
        </p:spPr>
        <p:txBody>
          <a:bodyPr wrap="square" lIns="91440" tIns="45720" rIns="91440" bIns="45720" rtlCol="0" anchor="t">
            <a:spAutoFit/>
          </a:bodyPr>
          <a:lstStyle/>
          <a:p>
            <a:pPr marL="380365" indent="-380365">
              <a:buFont typeface="Arial" panose="020B0604020202020204" pitchFamily="34" charset="0"/>
              <a:buChar char="•"/>
            </a:pPr>
            <a:r>
              <a:rPr lang="en-US" sz="3700" dirty="0">
                <a:solidFill>
                  <a:srgbClr val="00205B"/>
                </a:solidFill>
              </a:rPr>
              <a:t>If the goalkeeper commits the foul, they must go behind.</a:t>
            </a:r>
            <a:endParaRPr lang="en-US" dirty="0">
              <a:solidFill>
                <a:srgbClr val="00205B"/>
              </a:solidFill>
              <a:cs typeface="Calibri" panose="020F0502020204030204"/>
            </a:endParaRPr>
          </a:p>
          <a:p>
            <a:pPr marL="380365" indent="-380365">
              <a:buFont typeface="Arial" panose="020B0604020202020204" pitchFamily="34" charset="0"/>
              <a:buChar char="•"/>
            </a:pPr>
            <a:endParaRPr lang="en-US" sz="3733" dirty="0">
              <a:solidFill>
                <a:srgbClr val="00205B"/>
              </a:solidFill>
              <a:cs typeface="Calibri" panose="020F0502020204030204"/>
            </a:endParaRPr>
          </a:p>
          <a:p>
            <a:pPr marL="380365" indent="-380365">
              <a:buFont typeface="Arial" panose="020B0604020202020204" pitchFamily="34" charset="0"/>
              <a:buChar char="•"/>
            </a:pPr>
            <a:r>
              <a:rPr lang="en-US" sz="3700" dirty="0">
                <a:solidFill>
                  <a:srgbClr val="00205B"/>
                </a:solidFill>
              </a:rPr>
              <a:t>If the goalkeeper is out of the Goal Circle when defensive foul called and did NOT commit the foul, she may go back into the Goal Circle.</a:t>
            </a:r>
            <a:endParaRPr lang="en-US" sz="3700" dirty="0">
              <a:solidFill>
                <a:srgbClr val="00205B"/>
              </a:solidFill>
              <a:cs typeface="Calibri"/>
            </a:endParaRPr>
          </a:p>
          <a:p>
            <a:endParaRPr lang="en-US" sz="2400" dirty="0"/>
          </a:p>
        </p:txBody>
      </p:sp>
      <p:sp>
        <p:nvSpPr>
          <p:cNvPr id="3" name="TextBox 2">
            <a:extLst>
              <a:ext uri="{FF2B5EF4-FFF2-40B4-BE49-F238E27FC236}">
                <a16:creationId xmlns:a16="http://schemas.microsoft.com/office/drawing/2014/main" id="{1E08F735-6AD3-3025-93ED-AFB30C80A08C}"/>
              </a:ext>
            </a:extLst>
          </p:cNvPr>
          <p:cNvSpPr txBox="1"/>
          <p:nvPr/>
        </p:nvSpPr>
        <p:spPr>
          <a:xfrm>
            <a:off x="324382" y="215170"/>
            <a:ext cx="11054352"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Major Fouls By Defensive Goalie</a:t>
            </a:r>
          </a:p>
        </p:txBody>
      </p:sp>
    </p:spTree>
    <p:custDataLst>
      <p:tags r:id="rId1"/>
    </p:custDataLst>
    <p:extLst>
      <p:ext uri="{BB962C8B-B14F-4D97-AF65-F5344CB8AC3E}">
        <p14:creationId xmlns:p14="http://schemas.microsoft.com/office/powerpoint/2010/main" val="2004703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39E88-C235-ED49-96E0-84448C39D4C1}"/>
              </a:ext>
            </a:extLst>
          </p:cNvPr>
          <p:cNvSpPr txBox="1"/>
          <p:nvPr/>
        </p:nvSpPr>
        <p:spPr>
          <a:xfrm>
            <a:off x="2388648" y="2644170"/>
            <a:ext cx="7414703" cy="1569660"/>
          </a:xfrm>
          <a:prstGeom prst="rect">
            <a:avLst/>
          </a:prstGeom>
          <a:noFill/>
        </p:spPr>
        <p:txBody>
          <a:bodyPr wrap="square" rtlCol="0">
            <a:spAutoFit/>
          </a:bodyPr>
          <a:lstStyle/>
          <a:p>
            <a:pPr algn="ctr"/>
            <a:r>
              <a:rPr lang="en-US" sz="4800">
                <a:solidFill>
                  <a:schemeClr val="bg1"/>
                </a:solidFill>
              </a:rPr>
              <a:t>Penalty Administration – Offense Fouls</a:t>
            </a:r>
          </a:p>
        </p:txBody>
      </p:sp>
    </p:spTree>
    <p:extLst>
      <p:ext uri="{BB962C8B-B14F-4D97-AF65-F5344CB8AC3E}">
        <p14:creationId xmlns:p14="http://schemas.microsoft.com/office/powerpoint/2010/main" val="4093451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2 5">
            <a:extLst>
              <a:ext uri="{FF2B5EF4-FFF2-40B4-BE49-F238E27FC236}">
                <a16:creationId xmlns:a16="http://schemas.microsoft.com/office/drawing/2014/main" id="{5E455CD9-30A9-1209-10AD-7C5BA2E1E325}"/>
              </a:ext>
            </a:extLst>
          </p:cNvPr>
          <p:cNvSpPr/>
          <p:nvPr/>
        </p:nvSpPr>
        <p:spPr>
          <a:xfrm>
            <a:off x="5682344" y="2992599"/>
            <a:ext cx="919686" cy="541477"/>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3167179"/>
            <a:ext cx="620052" cy="461665"/>
          </a:xfrm>
          <a:prstGeom prst="rect">
            <a:avLst/>
          </a:prstGeom>
          <a:noFill/>
        </p:spPr>
        <p:txBody>
          <a:bodyPr wrap="square" rtlCol="0">
            <a:spAutoFit/>
          </a:bodyPr>
          <a:lstStyle/>
          <a:p>
            <a:r>
              <a:rPr lang="en-US" sz="2400" b="1">
                <a:solidFill>
                  <a:srgbClr val="F31A3A"/>
                </a:solidFill>
              </a:rPr>
              <a:t>D1</a:t>
            </a:r>
            <a:endParaRPr lang="en-US" sz="2133" b="1">
              <a:solidFill>
                <a:srgbClr val="F31A3A"/>
              </a:solidFill>
            </a:endParaRPr>
          </a:p>
        </p:txBody>
      </p:sp>
      <p:sp>
        <p:nvSpPr>
          <p:cNvPr id="7" name="Up Arrow 6"/>
          <p:cNvSpPr/>
          <p:nvPr/>
        </p:nvSpPr>
        <p:spPr>
          <a:xfrm>
            <a:off x="9227313" y="1915833"/>
            <a:ext cx="646176" cy="262036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694840" y="5288340"/>
            <a:ext cx="10802319" cy="830997"/>
          </a:xfrm>
          <a:prstGeom prst="rect">
            <a:avLst/>
          </a:prstGeom>
          <a:solidFill>
            <a:srgbClr val="004082"/>
          </a:solidFill>
        </p:spPr>
        <p:txBody>
          <a:bodyPr wrap="square" rtlCol="0">
            <a:spAutoFit/>
          </a:bodyPr>
          <a:lstStyle/>
          <a:p>
            <a:pPr algn="ctr"/>
            <a:r>
              <a:rPr lang="en-US" sz="2400" b="1">
                <a:solidFill>
                  <a:schemeClr val="bg1"/>
                </a:solidFill>
              </a:rPr>
              <a:t>When the attack fouls in the 8m arc, the player fouled will take the free position at the spot of the foul and may self-start. </a:t>
            </a:r>
          </a:p>
        </p:txBody>
      </p:sp>
      <p:sp>
        <p:nvSpPr>
          <p:cNvPr id="9" name="Oval 8"/>
          <p:cNvSpPr/>
          <p:nvPr/>
        </p:nvSpPr>
        <p:spPr>
          <a:xfrm>
            <a:off x="6116664" y="2881486"/>
            <a:ext cx="185732" cy="205881"/>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EBC11"/>
              </a:solidFill>
            </a:endParaRPr>
          </a:p>
        </p:txBody>
      </p:sp>
      <p:sp>
        <p:nvSpPr>
          <p:cNvPr id="11" name="TextBox 10">
            <a:extLst>
              <a:ext uri="{FF2B5EF4-FFF2-40B4-BE49-F238E27FC236}">
                <a16:creationId xmlns:a16="http://schemas.microsoft.com/office/drawing/2014/main" id="{BF80DF53-15E3-5344-9961-BFEE5699C721}"/>
              </a:ext>
            </a:extLst>
          </p:cNvPr>
          <p:cNvSpPr txBox="1"/>
          <p:nvPr/>
        </p:nvSpPr>
        <p:spPr>
          <a:xfrm>
            <a:off x="185979" y="307800"/>
            <a:ext cx="512994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Attack Fouls in 8m Arc</a:t>
            </a:r>
          </a:p>
        </p:txBody>
      </p:sp>
      <p:sp>
        <p:nvSpPr>
          <p:cNvPr id="2" name="TextBox 1">
            <a:extLst>
              <a:ext uri="{FF2B5EF4-FFF2-40B4-BE49-F238E27FC236}">
                <a16:creationId xmlns:a16="http://schemas.microsoft.com/office/drawing/2014/main" id="{35112C4A-5A8F-0C1C-8269-0BD1556A7ED8}"/>
              </a:ext>
            </a:extLst>
          </p:cNvPr>
          <p:cNvSpPr txBox="1"/>
          <p:nvPr/>
        </p:nvSpPr>
        <p:spPr>
          <a:xfrm>
            <a:off x="5682344" y="2801673"/>
            <a:ext cx="620052" cy="461665"/>
          </a:xfrm>
          <a:prstGeom prst="rect">
            <a:avLst/>
          </a:prstGeom>
          <a:noFill/>
        </p:spPr>
        <p:txBody>
          <a:bodyPr wrap="square" rtlCol="0">
            <a:spAutoFit/>
          </a:bodyPr>
          <a:lstStyle/>
          <a:p>
            <a:r>
              <a:rPr lang="en-US" sz="2400" b="1">
                <a:solidFill>
                  <a:srgbClr val="00B050"/>
                </a:solidFill>
              </a:rPr>
              <a:t>A1</a:t>
            </a:r>
            <a:endParaRPr lang="en-US" sz="2133" b="1">
              <a:solidFill>
                <a:srgbClr val="00B050"/>
              </a:solidFill>
            </a:endParaRPr>
          </a:p>
        </p:txBody>
      </p:sp>
    </p:spTree>
    <p:custDataLst>
      <p:tags r:id="rId1"/>
    </p:custDataLst>
    <p:extLst>
      <p:ext uri="{BB962C8B-B14F-4D97-AF65-F5344CB8AC3E}">
        <p14:creationId xmlns:p14="http://schemas.microsoft.com/office/powerpoint/2010/main" val="1155434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2 7">
            <a:extLst>
              <a:ext uri="{FF2B5EF4-FFF2-40B4-BE49-F238E27FC236}">
                <a16:creationId xmlns:a16="http://schemas.microsoft.com/office/drawing/2014/main" id="{778C7BDD-39A2-FDAA-3CC8-5E6E4C244B2F}"/>
              </a:ext>
            </a:extLst>
          </p:cNvPr>
          <p:cNvSpPr/>
          <p:nvPr/>
        </p:nvSpPr>
        <p:spPr>
          <a:xfrm>
            <a:off x="6398671" y="4667488"/>
            <a:ext cx="919686" cy="541477"/>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514" y="4532402"/>
            <a:ext cx="260329" cy="234627"/>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6710988" y="4878591"/>
            <a:ext cx="555379" cy="461665"/>
          </a:xfrm>
          <a:prstGeom prst="rect">
            <a:avLst/>
          </a:prstGeom>
          <a:noFill/>
        </p:spPr>
        <p:txBody>
          <a:bodyPr wrap="square" rtlCol="0">
            <a:spAutoFit/>
          </a:bodyPr>
          <a:lstStyle/>
          <a:p>
            <a:r>
              <a:rPr lang="en-US" sz="2400" b="1">
                <a:solidFill>
                  <a:srgbClr val="F31A3A"/>
                </a:solidFill>
              </a:rPr>
              <a:t>D1</a:t>
            </a:r>
            <a:endParaRPr lang="en-US" sz="2400">
              <a:solidFill>
                <a:srgbClr val="00B050"/>
              </a:solidFill>
            </a:endParaRPr>
          </a:p>
        </p:txBody>
      </p:sp>
      <p:sp>
        <p:nvSpPr>
          <p:cNvPr id="11" name="TextBox 10">
            <a:extLst>
              <a:ext uri="{FF2B5EF4-FFF2-40B4-BE49-F238E27FC236}">
                <a16:creationId xmlns:a16="http://schemas.microsoft.com/office/drawing/2014/main" id="{A5F7C13D-F4B3-564E-85A1-C292E7ABBD50}"/>
              </a:ext>
            </a:extLst>
          </p:cNvPr>
          <p:cNvSpPr txBox="1"/>
          <p:nvPr/>
        </p:nvSpPr>
        <p:spPr>
          <a:xfrm>
            <a:off x="185979" y="307800"/>
            <a:ext cx="850053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Attack Fouls in CSA Below the GLE</a:t>
            </a:r>
          </a:p>
        </p:txBody>
      </p:sp>
      <p:sp>
        <p:nvSpPr>
          <p:cNvPr id="12" name="Up Arrow 11">
            <a:extLst>
              <a:ext uri="{FF2B5EF4-FFF2-40B4-BE49-F238E27FC236}">
                <a16:creationId xmlns:a16="http://schemas.microsoft.com/office/drawing/2014/main" id="{A5A85B71-4414-B049-8AC7-42ED5477D0EE}"/>
              </a:ext>
            </a:extLst>
          </p:cNvPr>
          <p:cNvSpPr/>
          <p:nvPr/>
        </p:nvSpPr>
        <p:spPr>
          <a:xfrm>
            <a:off x="9227313" y="1915833"/>
            <a:ext cx="646176" cy="262036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1B3B99D7-1FB6-9A44-D894-1CBD3CB35D40}"/>
              </a:ext>
            </a:extLst>
          </p:cNvPr>
          <p:cNvSpPr txBox="1"/>
          <p:nvPr/>
        </p:nvSpPr>
        <p:spPr>
          <a:xfrm>
            <a:off x="694840" y="5845181"/>
            <a:ext cx="10802319" cy="830997"/>
          </a:xfrm>
          <a:prstGeom prst="rect">
            <a:avLst/>
          </a:prstGeom>
          <a:solidFill>
            <a:srgbClr val="004082"/>
          </a:solidFill>
        </p:spPr>
        <p:txBody>
          <a:bodyPr wrap="square" rtlCol="0">
            <a:spAutoFit/>
          </a:bodyPr>
          <a:lstStyle/>
          <a:p>
            <a:pPr algn="ctr"/>
            <a:r>
              <a:rPr lang="en-US" sz="2400" b="1">
                <a:solidFill>
                  <a:schemeClr val="bg1"/>
                </a:solidFill>
              </a:rPr>
              <a:t>When the attack fouls in the CSA but below the GLE, the player fouled will take the free position at the spot of the foul and may self-start. </a:t>
            </a:r>
          </a:p>
        </p:txBody>
      </p:sp>
      <p:sp>
        <p:nvSpPr>
          <p:cNvPr id="7" name="TextBox 6">
            <a:extLst>
              <a:ext uri="{FF2B5EF4-FFF2-40B4-BE49-F238E27FC236}">
                <a16:creationId xmlns:a16="http://schemas.microsoft.com/office/drawing/2014/main" id="{63320B07-9134-58DB-570F-3DB8CFF04B00}"/>
              </a:ext>
            </a:extLst>
          </p:cNvPr>
          <p:cNvSpPr txBox="1"/>
          <p:nvPr/>
        </p:nvSpPr>
        <p:spPr>
          <a:xfrm>
            <a:off x="6511284" y="4536196"/>
            <a:ext cx="555379" cy="461665"/>
          </a:xfrm>
          <a:prstGeom prst="rect">
            <a:avLst/>
          </a:prstGeom>
          <a:noFill/>
        </p:spPr>
        <p:txBody>
          <a:bodyPr wrap="square" rtlCol="0">
            <a:spAutoFit/>
          </a:bodyPr>
          <a:lstStyle/>
          <a:p>
            <a:r>
              <a:rPr lang="en-US" sz="2400" b="1">
                <a:solidFill>
                  <a:srgbClr val="00B050"/>
                </a:solidFill>
              </a:rPr>
              <a:t>A1</a:t>
            </a:r>
            <a:endParaRPr lang="en-US" sz="2400">
              <a:solidFill>
                <a:srgbClr val="00B050"/>
              </a:solidFill>
            </a:endParaRPr>
          </a:p>
        </p:txBody>
      </p:sp>
    </p:spTree>
    <p:custDataLst>
      <p:tags r:id="rId1"/>
    </p:custDataLst>
    <p:extLst>
      <p:ext uri="{BB962C8B-B14F-4D97-AF65-F5344CB8AC3E}">
        <p14:creationId xmlns:p14="http://schemas.microsoft.com/office/powerpoint/2010/main" val="289094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8989" y="2838621"/>
            <a:ext cx="646176" cy="461665"/>
          </a:xfrm>
          <a:prstGeom prst="rect">
            <a:avLst/>
          </a:prstGeom>
          <a:noFill/>
        </p:spPr>
        <p:txBody>
          <a:bodyPr wrap="square" rtlCol="0">
            <a:spAutoFit/>
          </a:bodyPr>
          <a:lstStyle/>
          <a:p>
            <a:r>
              <a:rPr lang="en-US" sz="2400" b="1">
                <a:solidFill>
                  <a:srgbClr val="F31A3A"/>
                </a:solidFill>
              </a:rPr>
              <a:t>D1</a:t>
            </a:r>
          </a:p>
        </p:txBody>
      </p:sp>
      <p:sp>
        <p:nvSpPr>
          <p:cNvPr id="10" name="Oval 9"/>
          <p:cNvSpPr/>
          <p:nvPr/>
        </p:nvSpPr>
        <p:spPr>
          <a:xfrm>
            <a:off x="7305698" y="2375465"/>
            <a:ext cx="223495" cy="23988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p:cNvCxnSpPr/>
          <p:nvPr/>
        </p:nvCxnSpPr>
        <p:spPr>
          <a:xfrm>
            <a:off x="2235201" y="5359400"/>
            <a:ext cx="7315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Up Arrow 10">
            <a:extLst>
              <a:ext uri="{FF2B5EF4-FFF2-40B4-BE49-F238E27FC236}">
                <a16:creationId xmlns:a16="http://schemas.microsoft.com/office/drawing/2014/main" id="{42B9407A-34BC-1647-8880-CF6C2E720F77}"/>
              </a:ext>
            </a:extLst>
          </p:cNvPr>
          <p:cNvSpPr/>
          <p:nvPr/>
        </p:nvSpPr>
        <p:spPr>
          <a:xfrm>
            <a:off x="9227313" y="1915833"/>
            <a:ext cx="646176" cy="262036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BA5FEC3E-26F2-8E4A-AB8E-83D547F73973}"/>
              </a:ext>
            </a:extLst>
          </p:cNvPr>
          <p:cNvSpPr txBox="1"/>
          <p:nvPr/>
        </p:nvSpPr>
        <p:spPr>
          <a:xfrm>
            <a:off x="185979" y="307800"/>
            <a:ext cx="9900996" cy="784830"/>
          </a:xfrm>
          <a:prstGeom prst="rect">
            <a:avLst/>
          </a:prstGeom>
          <a:noFill/>
        </p:spPr>
        <p:txBody>
          <a:bodyPr wrap="square" lIns="91440" tIns="45720" rIns="91440" bIns="45720" rtlCol="0" anchor="t">
            <a:spAutoFit/>
          </a:bodyPr>
          <a:lstStyle/>
          <a:p>
            <a:r>
              <a:rPr lang="en-US" sz="4500" b="1" i="0" spc="600">
                <a:solidFill>
                  <a:srgbClr val="00205B"/>
                </a:solidFill>
                <a:latin typeface="Alt Gothic Comp ATF"/>
              </a:rPr>
              <a:t>Attack Fouls in </a:t>
            </a:r>
            <a:r>
              <a:rPr lang="en-US" sz="4500" b="1" spc="600">
                <a:solidFill>
                  <a:srgbClr val="00205B"/>
                </a:solidFill>
                <a:latin typeface="Alt Gothic Comp ATF"/>
              </a:rPr>
              <a:t>CSA</a:t>
            </a:r>
            <a:r>
              <a:rPr lang="en-US" sz="4500" b="1" i="0" spc="600">
                <a:solidFill>
                  <a:srgbClr val="00205B"/>
                </a:solidFill>
                <a:latin typeface="Alt Gothic Comp ATF"/>
              </a:rPr>
              <a:t>, Outside the 8m Arc</a:t>
            </a:r>
          </a:p>
        </p:txBody>
      </p:sp>
      <p:sp>
        <p:nvSpPr>
          <p:cNvPr id="6" name="Explosion 2 5">
            <a:extLst>
              <a:ext uri="{FF2B5EF4-FFF2-40B4-BE49-F238E27FC236}">
                <a16:creationId xmlns:a16="http://schemas.microsoft.com/office/drawing/2014/main" id="{A6D803DD-51B7-BD11-51D9-F29E767B1018}"/>
              </a:ext>
            </a:extLst>
          </p:cNvPr>
          <p:cNvSpPr/>
          <p:nvPr/>
        </p:nvSpPr>
        <p:spPr>
          <a:xfrm>
            <a:off x="6998724" y="2535533"/>
            <a:ext cx="919686" cy="541477"/>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713BC2-770B-7366-7710-F54F7F075038}"/>
              </a:ext>
            </a:extLst>
          </p:cNvPr>
          <p:cNvSpPr txBox="1"/>
          <p:nvPr/>
        </p:nvSpPr>
        <p:spPr>
          <a:xfrm>
            <a:off x="6860982" y="2495405"/>
            <a:ext cx="646176" cy="461665"/>
          </a:xfrm>
          <a:prstGeom prst="rect">
            <a:avLst/>
          </a:prstGeom>
          <a:noFill/>
        </p:spPr>
        <p:txBody>
          <a:bodyPr wrap="square" rtlCol="0">
            <a:spAutoFit/>
          </a:bodyPr>
          <a:lstStyle/>
          <a:p>
            <a:r>
              <a:rPr lang="en-US" sz="2400" b="1">
                <a:solidFill>
                  <a:srgbClr val="00B050"/>
                </a:solidFill>
              </a:rPr>
              <a:t>A1</a:t>
            </a:r>
          </a:p>
        </p:txBody>
      </p:sp>
      <p:sp>
        <p:nvSpPr>
          <p:cNvPr id="8" name="TextBox 7">
            <a:extLst>
              <a:ext uri="{FF2B5EF4-FFF2-40B4-BE49-F238E27FC236}">
                <a16:creationId xmlns:a16="http://schemas.microsoft.com/office/drawing/2014/main" id="{664AC042-82A5-0879-99FD-58F48D9177D6}"/>
              </a:ext>
            </a:extLst>
          </p:cNvPr>
          <p:cNvSpPr txBox="1"/>
          <p:nvPr/>
        </p:nvSpPr>
        <p:spPr>
          <a:xfrm>
            <a:off x="694840" y="5288340"/>
            <a:ext cx="10802319" cy="830997"/>
          </a:xfrm>
          <a:prstGeom prst="rect">
            <a:avLst/>
          </a:prstGeom>
          <a:solidFill>
            <a:srgbClr val="004082"/>
          </a:solidFill>
        </p:spPr>
        <p:txBody>
          <a:bodyPr wrap="square" rtlCol="0">
            <a:spAutoFit/>
          </a:bodyPr>
          <a:lstStyle/>
          <a:p>
            <a:pPr algn="ctr"/>
            <a:r>
              <a:rPr lang="en-US" sz="2400" b="1">
                <a:solidFill>
                  <a:schemeClr val="bg1"/>
                </a:solidFill>
              </a:rPr>
              <a:t>When the attack fouls in the CSA, between the 8m arc and 12 m fan, the player fouled will take the free position at the spot of the foul and may self-start. </a:t>
            </a:r>
          </a:p>
        </p:txBody>
      </p:sp>
    </p:spTree>
    <p:custDataLst>
      <p:tags r:id="rId1"/>
    </p:custDataLst>
    <p:extLst>
      <p:ext uri="{BB962C8B-B14F-4D97-AF65-F5344CB8AC3E}">
        <p14:creationId xmlns:p14="http://schemas.microsoft.com/office/powerpoint/2010/main" val="830063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09834" y="2492312"/>
            <a:ext cx="620052" cy="461665"/>
          </a:xfrm>
          <a:prstGeom prst="rect">
            <a:avLst/>
          </a:prstGeom>
          <a:noFill/>
        </p:spPr>
        <p:txBody>
          <a:bodyPr wrap="square" rtlCol="0">
            <a:spAutoFit/>
          </a:bodyPr>
          <a:lstStyle/>
          <a:p>
            <a:r>
              <a:rPr lang="en-US" sz="2400" b="1">
                <a:solidFill>
                  <a:srgbClr val="F31A3A"/>
                </a:solidFill>
              </a:rPr>
              <a:t>D1</a:t>
            </a:r>
            <a:endParaRPr lang="en-US" sz="2133" b="1">
              <a:solidFill>
                <a:srgbClr val="F31A3A"/>
              </a:solidFill>
            </a:endParaRPr>
          </a:p>
        </p:txBody>
      </p:sp>
      <p:sp>
        <p:nvSpPr>
          <p:cNvPr id="9" name="Oval 8"/>
          <p:cNvSpPr/>
          <p:nvPr/>
        </p:nvSpPr>
        <p:spPr>
          <a:xfrm>
            <a:off x="6426690" y="2492312"/>
            <a:ext cx="185732" cy="205881"/>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EBC11"/>
              </a:solidFill>
            </a:endParaRPr>
          </a:p>
        </p:txBody>
      </p:sp>
      <p:sp>
        <p:nvSpPr>
          <p:cNvPr id="11" name="TextBox 10">
            <a:extLst>
              <a:ext uri="{FF2B5EF4-FFF2-40B4-BE49-F238E27FC236}">
                <a16:creationId xmlns:a16="http://schemas.microsoft.com/office/drawing/2014/main" id="{BF80DF53-15E3-5344-9961-BFEE5699C721}"/>
              </a:ext>
            </a:extLst>
          </p:cNvPr>
          <p:cNvSpPr txBox="1"/>
          <p:nvPr/>
        </p:nvSpPr>
        <p:spPr>
          <a:xfrm>
            <a:off x="185979" y="307800"/>
            <a:ext cx="512994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Attack Fouls in the CSA </a:t>
            </a:r>
          </a:p>
        </p:txBody>
      </p:sp>
      <p:sp>
        <p:nvSpPr>
          <p:cNvPr id="2" name="TextBox 1">
            <a:extLst>
              <a:ext uri="{FF2B5EF4-FFF2-40B4-BE49-F238E27FC236}">
                <a16:creationId xmlns:a16="http://schemas.microsoft.com/office/drawing/2014/main" id="{35112C4A-5A8F-0C1C-8269-0BD1556A7ED8}"/>
              </a:ext>
            </a:extLst>
          </p:cNvPr>
          <p:cNvSpPr txBox="1"/>
          <p:nvPr/>
        </p:nvSpPr>
        <p:spPr>
          <a:xfrm>
            <a:off x="5768125" y="3198167"/>
            <a:ext cx="620052" cy="461665"/>
          </a:xfrm>
          <a:prstGeom prst="rect">
            <a:avLst/>
          </a:prstGeom>
          <a:noFill/>
        </p:spPr>
        <p:txBody>
          <a:bodyPr wrap="square" rtlCol="0">
            <a:spAutoFit/>
          </a:bodyPr>
          <a:lstStyle/>
          <a:p>
            <a:r>
              <a:rPr lang="en-US" sz="2400" b="1">
                <a:solidFill>
                  <a:srgbClr val="00B050"/>
                </a:solidFill>
              </a:rPr>
              <a:t>A1</a:t>
            </a:r>
            <a:endParaRPr lang="en-US" sz="2133" b="1">
              <a:solidFill>
                <a:srgbClr val="00B050"/>
              </a:solidFill>
            </a:endParaRPr>
          </a:p>
        </p:txBody>
      </p:sp>
      <p:sp>
        <p:nvSpPr>
          <p:cNvPr id="5" name="Rectangle 4">
            <a:extLst>
              <a:ext uri="{FF2B5EF4-FFF2-40B4-BE49-F238E27FC236}">
                <a16:creationId xmlns:a16="http://schemas.microsoft.com/office/drawing/2014/main" id="{178028A1-F25D-514F-B092-08F4974871CA}"/>
              </a:ext>
            </a:extLst>
          </p:cNvPr>
          <p:cNvSpPr/>
          <p:nvPr/>
        </p:nvSpPr>
        <p:spPr>
          <a:xfrm>
            <a:off x="9443545" y="659937"/>
            <a:ext cx="2033752"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DIN Condensed" pitchFamily="2" charset="0"/>
              </a:rPr>
              <a:t>00:56</a:t>
            </a:r>
          </a:p>
        </p:txBody>
      </p:sp>
      <p:pic>
        <p:nvPicPr>
          <p:cNvPr id="10" name="Graphic 9" descr="Whistle with solid fill">
            <a:extLst>
              <a:ext uri="{FF2B5EF4-FFF2-40B4-BE49-F238E27FC236}">
                <a16:creationId xmlns:a16="http://schemas.microsoft.com/office/drawing/2014/main" id="{BCFC5B06-77E4-1F83-F9E9-2B5E580772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316402">
            <a:off x="8804128" y="1921386"/>
            <a:ext cx="2345982" cy="2345982"/>
          </a:xfrm>
          <a:prstGeom prst="rect">
            <a:avLst/>
          </a:prstGeom>
        </p:spPr>
      </p:pic>
      <p:sp>
        <p:nvSpPr>
          <p:cNvPr id="12" name="TextBox 11">
            <a:extLst>
              <a:ext uri="{FF2B5EF4-FFF2-40B4-BE49-F238E27FC236}">
                <a16:creationId xmlns:a16="http://schemas.microsoft.com/office/drawing/2014/main" id="{03885F81-8591-59A8-2DCC-2BB052D2A678}"/>
              </a:ext>
            </a:extLst>
          </p:cNvPr>
          <p:cNvSpPr txBox="1"/>
          <p:nvPr/>
        </p:nvSpPr>
        <p:spPr>
          <a:xfrm>
            <a:off x="694840" y="5288340"/>
            <a:ext cx="10802319" cy="830997"/>
          </a:xfrm>
          <a:prstGeom prst="rect">
            <a:avLst/>
          </a:prstGeom>
          <a:solidFill>
            <a:srgbClr val="004082"/>
          </a:solidFill>
        </p:spPr>
        <p:txBody>
          <a:bodyPr wrap="square" rtlCol="0">
            <a:spAutoFit/>
          </a:bodyPr>
          <a:lstStyle/>
          <a:p>
            <a:pPr algn="ctr"/>
            <a:r>
              <a:rPr lang="en-US" sz="2400" b="1" dirty="0">
                <a:solidFill>
                  <a:schemeClr val="bg1"/>
                </a:solidFill>
              </a:rPr>
              <a:t>During last minute of each quarter if a defender in the CSA restarts when a whistle start is required, reset the play and whistle start.</a:t>
            </a:r>
          </a:p>
        </p:txBody>
      </p:sp>
    </p:spTree>
    <p:custDataLst>
      <p:tags r:id="rId1"/>
    </p:custDataLst>
    <p:extLst>
      <p:ext uri="{BB962C8B-B14F-4D97-AF65-F5344CB8AC3E}">
        <p14:creationId xmlns:p14="http://schemas.microsoft.com/office/powerpoint/2010/main" val="704285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39E88-C235-ED49-96E0-84448C39D4C1}"/>
              </a:ext>
            </a:extLst>
          </p:cNvPr>
          <p:cNvSpPr txBox="1"/>
          <p:nvPr/>
        </p:nvSpPr>
        <p:spPr>
          <a:xfrm>
            <a:off x="2388648" y="2644170"/>
            <a:ext cx="8315211" cy="1569660"/>
          </a:xfrm>
          <a:prstGeom prst="rect">
            <a:avLst/>
          </a:prstGeom>
          <a:noFill/>
        </p:spPr>
        <p:txBody>
          <a:bodyPr wrap="square" rtlCol="0">
            <a:spAutoFit/>
          </a:bodyPr>
          <a:lstStyle/>
          <a:p>
            <a:pPr algn="ctr"/>
            <a:r>
              <a:rPr lang="en-US" sz="4800" dirty="0">
                <a:solidFill>
                  <a:schemeClr val="bg1"/>
                </a:solidFill>
              </a:rPr>
              <a:t>Major Fouls on Scoring Play – </a:t>
            </a:r>
          </a:p>
          <a:p>
            <a:pPr algn="ctr"/>
            <a:r>
              <a:rPr lang="en-US" sz="4800" dirty="0">
                <a:solidFill>
                  <a:schemeClr val="bg1"/>
                </a:solidFill>
              </a:rPr>
              <a:t>Flag</a:t>
            </a:r>
          </a:p>
        </p:txBody>
      </p:sp>
    </p:spTree>
    <p:extLst>
      <p:ext uri="{BB962C8B-B14F-4D97-AF65-F5344CB8AC3E}">
        <p14:creationId xmlns:p14="http://schemas.microsoft.com/office/powerpoint/2010/main" val="3736480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E0737-5047-09BC-4F3F-DA331395F8D2}"/>
              </a:ext>
            </a:extLst>
          </p:cNvPr>
          <p:cNvSpPr txBox="1"/>
          <p:nvPr/>
        </p:nvSpPr>
        <p:spPr>
          <a:xfrm>
            <a:off x="185979" y="307800"/>
            <a:ext cx="512994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Flag</a:t>
            </a:r>
          </a:p>
        </p:txBody>
      </p:sp>
      <p:sp>
        <p:nvSpPr>
          <p:cNvPr id="5" name="TextBox 4">
            <a:extLst>
              <a:ext uri="{FF2B5EF4-FFF2-40B4-BE49-F238E27FC236}">
                <a16:creationId xmlns:a16="http://schemas.microsoft.com/office/drawing/2014/main" id="{015330AF-A02F-7587-82A7-158BE8718D8F}"/>
              </a:ext>
            </a:extLst>
          </p:cNvPr>
          <p:cNvSpPr txBox="1"/>
          <p:nvPr/>
        </p:nvSpPr>
        <p:spPr>
          <a:xfrm>
            <a:off x="1452282" y="1308847"/>
            <a:ext cx="9699812" cy="5109091"/>
          </a:xfrm>
          <a:prstGeom prst="rect">
            <a:avLst/>
          </a:prstGeom>
          <a:solidFill>
            <a:schemeClr val="accent1">
              <a:lumMod val="20000"/>
              <a:lumOff val="80000"/>
            </a:schemeClr>
          </a:solidFill>
        </p:spPr>
        <p:txBody>
          <a:bodyPr wrap="square" lIns="91440" tIns="45720" rIns="91440" bIns="45720" rtlCol="0" anchor="t">
            <a:spAutoFit/>
          </a:bodyPr>
          <a:lstStyle/>
          <a:p>
            <a:pPr marL="0" indent="0">
              <a:buNone/>
            </a:pPr>
            <a:r>
              <a:rPr lang="en-US" sz="2800" b="1"/>
              <a:t>A held whistle is in effect when an attack player </a:t>
            </a:r>
            <a:r>
              <a:rPr lang="en-US" sz="2800" b="1">
                <a:solidFill>
                  <a:srgbClr val="FF0000"/>
                </a:solidFill>
              </a:rPr>
              <a:t>in the critical scoring area </a:t>
            </a:r>
            <a:r>
              <a:rPr lang="en-US" sz="2800" b="1"/>
              <a:t>is on a </a:t>
            </a:r>
            <a:r>
              <a:rPr lang="en-US" sz="2800" b="1">
                <a:solidFill>
                  <a:srgbClr val="0070C0"/>
                </a:solidFill>
              </a:rPr>
              <a:t>scoring play </a:t>
            </a:r>
            <a:r>
              <a:rPr lang="en-US" sz="2800" b="1"/>
              <a:t>and a defender commits a Major foul but the ball carrier retains possession of the ball</a:t>
            </a:r>
          </a:p>
          <a:p>
            <a:pPr marL="0" indent="0">
              <a:buNone/>
            </a:pPr>
            <a:r>
              <a:rPr lang="en-US" sz="2800" b="1"/>
              <a:t>and continues their effort towards goal. </a:t>
            </a:r>
            <a:endParaRPr lang="en-US" sz="2800" b="1">
              <a:cs typeface="Calibri"/>
            </a:endParaRPr>
          </a:p>
          <a:p>
            <a:pPr marL="0" indent="0" algn="ctr">
              <a:buNone/>
            </a:pPr>
            <a:r>
              <a:rPr lang="en-US" sz="2800" b="1" u="sng"/>
              <a:t>OR</a:t>
            </a:r>
            <a:r>
              <a:rPr lang="en-US" sz="2800" b="1"/>
              <a:t> </a:t>
            </a:r>
          </a:p>
          <a:p>
            <a:pPr marL="0" indent="0">
              <a:buNone/>
            </a:pPr>
            <a:r>
              <a:rPr lang="en-US" sz="2800" b="1"/>
              <a:t>An attack player </a:t>
            </a:r>
            <a:r>
              <a:rPr lang="en-US" sz="2800" b="1">
                <a:solidFill>
                  <a:srgbClr val="FF0000"/>
                </a:solidFill>
              </a:rPr>
              <a:t>in the critical scoring area </a:t>
            </a:r>
            <a:r>
              <a:rPr lang="en-US" sz="2800" b="1"/>
              <a:t>is on a </a:t>
            </a:r>
            <a:r>
              <a:rPr lang="en-US" sz="2800" b="1">
                <a:solidFill>
                  <a:srgbClr val="0070C0"/>
                </a:solidFill>
              </a:rPr>
              <a:t>scoring play </a:t>
            </a:r>
            <a:r>
              <a:rPr lang="en-US" sz="2800" b="1"/>
              <a:t>and a Major foul is committed against an attack teammate without the ball.  </a:t>
            </a:r>
          </a:p>
          <a:p>
            <a:pPr marL="0" indent="0">
              <a:buNone/>
            </a:pPr>
            <a:endParaRPr lang="en-US" sz="2800" b="1"/>
          </a:p>
          <a:p>
            <a:pPr marL="0" indent="0">
              <a:buNone/>
            </a:pPr>
            <a:r>
              <a:rPr lang="en-US" sz="2800" b="1"/>
              <a:t>In both instances, the official will raise a </a:t>
            </a:r>
            <a:r>
              <a:rPr lang="en-US" sz="2800" b="1">
                <a:solidFill>
                  <a:srgbClr val="FFFF00"/>
                </a:solidFill>
                <a:highlight>
                  <a:srgbClr val="000000"/>
                </a:highlight>
              </a:rPr>
              <a:t>YELLOW FLAG</a:t>
            </a:r>
            <a:r>
              <a:rPr lang="en-US" sz="2800" b="1">
                <a:solidFill>
                  <a:srgbClr val="FFFF00"/>
                </a:solidFill>
              </a:rPr>
              <a:t> </a:t>
            </a:r>
            <a:r>
              <a:rPr lang="en-US" sz="2800" b="1"/>
              <a:t>to acknowledge the foul but let play continue</a:t>
            </a:r>
            <a:r>
              <a:rPr lang="en-US" sz="2800" b="1">
                <a:solidFill>
                  <a:srgbClr val="FEBC11"/>
                </a:solidFill>
              </a:rPr>
              <a:t> </a:t>
            </a:r>
            <a:r>
              <a:rPr lang="en-US" sz="2800" b="1"/>
              <a:t>. (Rule 11 art. 1) </a:t>
            </a:r>
            <a:endParaRPr lang="en-US" sz="2800" b="1" u="sng"/>
          </a:p>
          <a:p>
            <a:endParaRPr lang="en-US"/>
          </a:p>
        </p:txBody>
      </p:sp>
    </p:spTree>
    <p:custDataLst>
      <p:tags r:id="rId1"/>
    </p:custDataLst>
    <p:extLst>
      <p:ext uri="{BB962C8B-B14F-4D97-AF65-F5344CB8AC3E}">
        <p14:creationId xmlns:p14="http://schemas.microsoft.com/office/powerpoint/2010/main" val="3461305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474" t="15034" r="18596"/>
          <a:stretch/>
        </p:blipFill>
        <p:spPr>
          <a:xfrm>
            <a:off x="635378" y="1092201"/>
            <a:ext cx="5986130" cy="5457999"/>
          </a:xfrm>
          <a:prstGeom prst="rect">
            <a:avLst/>
          </a:prstGeom>
          <a:ln>
            <a:noFill/>
          </a:ln>
          <a:effectLst>
            <a:softEdge rad="112500"/>
          </a:effectLst>
        </p:spPr>
      </p:pic>
      <p:sp>
        <p:nvSpPr>
          <p:cNvPr id="4" name="TextBox 3">
            <a:extLst>
              <a:ext uri="{FF2B5EF4-FFF2-40B4-BE49-F238E27FC236}">
                <a16:creationId xmlns:a16="http://schemas.microsoft.com/office/drawing/2014/main" id="{1F1F5193-756C-A476-41B9-5BB71DF3D6A3}"/>
              </a:ext>
            </a:extLst>
          </p:cNvPr>
          <p:cNvSpPr txBox="1"/>
          <p:nvPr/>
        </p:nvSpPr>
        <p:spPr>
          <a:xfrm>
            <a:off x="185979" y="307800"/>
            <a:ext cx="512994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Scoring Play</a:t>
            </a:r>
          </a:p>
        </p:txBody>
      </p:sp>
      <p:sp>
        <p:nvSpPr>
          <p:cNvPr id="6" name="TextBox 5">
            <a:extLst>
              <a:ext uri="{FF2B5EF4-FFF2-40B4-BE49-F238E27FC236}">
                <a16:creationId xmlns:a16="http://schemas.microsoft.com/office/drawing/2014/main" id="{4C3E5A68-D65C-BAC3-102F-A976D5D832A8}"/>
              </a:ext>
            </a:extLst>
          </p:cNvPr>
          <p:cNvSpPr txBox="1"/>
          <p:nvPr/>
        </p:nvSpPr>
        <p:spPr>
          <a:xfrm>
            <a:off x="6823258" y="1659285"/>
            <a:ext cx="4733364" cy="3539430"/>
          </a:xfrm>
          <a:prstGeom prst="rect">
            <a:avLst/>
          </a:prstGeom>
          <a:noFill/>
        </p:spPr>
        <p:txBody>
          <a:bodyPr wrap="square" lIns="91440" tIns="45720" rIns="91440" bIns="45720" rtlCol="0" anchor="t">
            <a:spAutoFit/>
          </a:bodyPr>
          <a:lstStyle/>
          <a:p>
            <a:pPr algn="ctr"/>
            <a:r>
              <a:rPr lang="en-US" sz="3200" dirty="0">
                <a:solidFill>
                  <a:srgbClr val="00205B"/>
                </a:solidFill>
              </a:rPr>
              <a:t>A scoring play is a continuous effort by the attacking team within the critical scoring area (CSA) to move the ball toward the goal and to take a shot on goal.</a:t>
            </a:r>
          </a:p>
        </p:txBody>
      </p:sp>
    </p:spTree>
    <p:custDataLst>
      <p:tags r:id="rId1"/>
    </p:custDataLst>
    <p:extLst>
      <p:ext uri="{BB962C8B-B14F-4D97-AF65-F5344CB8AC3E}">
        <p14:creationId xmlns:p14="http://schemas.microsoft.com/office/powerpoint/2010/main" val="990332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741712-C4AE-96F6-9205-51ED77279B28}"/>
              </a:ext>
            </a:extLst>
          </p:cNvPr>
          <p:cNvSpPr/>
          <p:nvPr/>
        </p:nvSpPr>
        <p:spPr>
          <a:xfrm>
            <a:off x="404822" y="1342378"/>
            <a:ext cx="2802521" cy="37449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400">
                <a:solidFill>
                  <a:schemeClr val="tx1"/>
                </a:solidFill>
                <a:latin typeface="+mn-lt"/>
              </a:rPr>
              <a:t>Ball Is In the Critical Scoring Area?</a:t>
            </a:r>
          </a:p>
          <a:p>
            <a:pPr marL="0" indent="0">
              <a:buNone/>
            </a:pPr>
            <a:endParaRPr lang="en-US" sz="2400">
              <a:solidFill>
                <a:schemeClr val="tx1"/>
              </a:solidFill>
              <a:latin typeface="+mn-lt"/>
            </a:endParaRPr>
          </a:p>
          <a:p>
            <a:pPr marL="0" indent="0">
              <a:buNone/>
            </a:pPr>
            <a:r>
              <a:rPr lang="en-US" sz="2400">
                <a:solidFill>
                  <a:schemeClr val="tx1"/>
                </a:solidFill>
                <a:latin typeface="+mn-lt"/>
              </a:rPr>
              <a:t>Attack On a Scoring Play?</a:t>
            </a:r>
          </a:p>
          <a:p>
            <a:pPr marL="0" indent="0">
              <a:buNone/>
            </a:pPr>
            <a:endParaRPr lang="en-US" sz="2400">
              <a:solidFill>
                <a:schemeClr val="tx1"/>
              </a:solidFill>
              <a:latin typeface="+mn-lt"/>
            </a:endParaRPr>
          </a:p>
          <a:p>
            <a:pPr marL="0" indent="0">
              <a:buNone/>
            </a:pPr>
            <a:r>
              <a:rPr lang="en-US" sz="2400">
                <a:solidFill>
                  <a:schemeClr val="tx1"/>
                </a:solidFill>
                <a:latin typeface="+mn-lt"/>
              </a:rPr>
              <a:t>Major Foul by Defense?</a:t>
            </a:r>
          </a:p>
        </p:txBody>
      </p:sp>
      <p:sp>
        <p:nvSpPr>
          <p:cNvPr id="7" name="Rectangle 6">
            <a:extLst>
              <a:ext uri="{FF2B5EF4-FFF2-40B4-BE49-F238E27FC236}">
                <a16:creationId xmlns:a16="http://schemas.microsoft.com/office/drawing/2014/main" id="{20D83E0D-835A-039C-EA66-25BC85E234A6}"/>
              </a:ext>
            </a:extLst>
          </p:cNvPr>
          <p:cNvSpPr/>
          <p:nvPr/>
        </p:nvSpPr>
        <p:spPr>
          <a:xfrm>
            <a:off x="8984657" y="1054444"/>
            <a:ext cx="2802521" cy="47177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solidFill>
                  <a:schemeClr val="tx1"/>
                </a:solidFill>
              </a:rPr>
              <a:t>If Criteria Met :</a:t>
            </a:r>
          </a:p>
          <a:p>
            <a:endParaRPr lang="en-US" sz="2400">
              <a:solidFill>
                <a:schemeClr val="tx1"/>
              </a:solidFill>
            </a:endParaRPr>
          </a:p>
          <a:p>
            <a:r>
              <a:rPr lang="en-US" sz="2400">
                <a:solidFill>
                  <a:schemeClr val="tx1"/>
                </a:solidFill>
              </a:rPr>
              <a:t>Pull Yellow Flag </a:t>
            </a:r>
          </a:p>
          <a:p>
            <a:r>
              <a:rPr lang="en-US" sz="2400">
                <a:solidFill>
                  <a:schemeClr val="tx1"/>
                </a:solidFill>
              </a:rPr>
              <a:t>(shows recognition of foul)</a:t>
            </a:r>
          </a:p>
          <a:p>
            <a:endParaRPr lang="en-US" sz="2400">
              <a:solidFill>
                <a:schemeClr val="tx1"/>
              </a:solidFill>
            </a:endParaRPr>
          </a:p>
          <a:p>
            <a:r>
              <a:rPr lang="en-US" sz="2400">
                <a:solidFill>
                  <a:schemeClr val="tx1"/>
                </a:solidFill>
              </a:rPr>
              <a:t>Hold up until:</a:t>
            </a:r>
          </a:p>
          <a:p>
            <a:r>
              <a:rPr lang="en-US" sz="2400">
                <a:solidFill>
                  <a:schemeClr val="tx1"/>
                </a:solidFill>
              </a:rPr>
              <a:t>  -Scoring play ends</a:t>
            </a:r>
            <a:endParaRPr lang="en-US" sz="2400">
              <a:solidFill>
                <a:schemeClr val="tx1"/>
              </a:solidFill>
              <a:cs typeface="Calibri"/>
            </a:endParaRPr>
          </a:p>
          <a:p>
            <a:r>
              <a:rPr lang="en-US" sz="2400">
                <a:solidFill>
                  <a:schemeClr val="tx1"/>
                </a:solidFill>
              </a:rPr>
              <a:t>  -Attack team loses </a:t>
            </a:r>
          </a:p>
          <a:p>
            <a:r>
              <a:rPr lang="en-US" sz="2400">
                <a:solidFill>
                  <a:schemeClr val="tx1"/>
                </a:solidFill>
              </a:rPr>
              <a:t>     possession</a:t>
            </a:r>
            <a:endParaRPr lang="en-US" sz="2400">
              <a:solidFill>
                <a:schemeClr val="tx1"/>
              </a:solidFill>
              <a:cs typeface="Calibri"/>
            </a:endParaRPr>
          </a:p>
          <a:p>
            <a:r>
              <a:rPr lang="en-US" sz="2400">
                <a:solidFill>
                  <a:schemeClr val="tx1"/>
                </a:solidFill>
              </a:rPr>
              <a:t>  -Attack shoots </a:t>
            </a:r>
            <a:endParaRPr lang="en-US" sz="2400">
              <a:solidFill>
                <a:schemeClr val="tx1"/>
              </a:solidFill>
              <a:cs typeface="Calibri"/>
            </a:endParaRPr>
          </a:p>
        </p:txBody>
      </p:sp>
      <p:sp>
        <p:nvSpPr>
          <p:cNvPr id="8" name="TextBox 7">
            <a:extLst>
              <a:ext uri="{FF2B5EF4-FFF2-40B4-BE49-F238E27FC236}">
                <a16:creationId xmlns:a16="http://schemas.microsoft.com/office/drawing/2014/main" id="{D575706A-138F-72DF-26BC-0FBDAC66F572}"/>
              </a:ext>
            </a:extLst>
          </p:cNvPr>
          <p:cNvSpPr txBox="1"/>
          <p:nvPr/>
        </p:nvSpPr>
        <p:spPr>
          <a:xfrm>
            <a:off x="185979" y="307800"/>
            <a:ext cx="512994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Flag</a:t>
            </a:r>
          </a:p>
        </p:txBody>
      </p:sp>
      <p:sp>
        <p:nvSpPr>
          <p:cNvPr id="9" name="Flowchart: Delay 6">
            <a:extLst>
              <a:ext uri="{FF2B5EF4-FFF2-40B4-BE49-F238E27FC236}">
                <a16:creationId xmlns:a16="http://schemas.microsoft.com/office/drawing/2014/main" id="{A3D3F1A7-2394-4574-8D26-074C3A9FB560}"/>
              </a:ext>
            </a:extLst>
          </p:cNvPr>
          <p:cNvSpPr/>
          <p:nvPr/>
        </p:nvSpPr>
        <p:spPr>
          <a:xfrm rot="16200000">
            <a:off x="4176183" y="1143141"/>
            <a:ext cx="3903341" cy="4934159"/>
          </a:xfrm>
          <a:prstGeom prst="flowChartDelay">
            <a:avLst/>
          </a:prstGeom>
          <a:solidFill>
            <a:schemeClr val="accent1">
              <a:alpha val="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40419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MG_6646.jpg">
            <a:extLst>
              <a:ext uri="{FF2B5EF4-FFF2-40B4-BE49-F238E27FC236}">
                <a16:creationId xmlns:a16="http://schemas.microsoft.com/office/drawing/2014/main" id="{15F05B46-36B4-17FA-5F26-2A2794EF2D54}"/>
              </a:ext>
            </a:extLst>
          </p:cNvPr>
          <p:cNvPicPr>
            <a:picLocks noChangeAspect="1"/>
          </p:cNvPicPr>
          <p:nvPr/>
        </p:nvPicPr>
        <p:blipFill>
          <a:blip r:embed="rId3" cstate="email">
            <a:extLst>
              <a:ext uri="{28A0092B-C50C-407E-A947-70E740481C1C}">
                <a14:useLocalDpi xmlns:a14="http://schemas.microsoft.com/office/drawing/2010/main" val="0"/>
              </a:ext>
            </a:extLst>
          </a:blip>
          <a:srcRect t="31668" b="31668"/>
          <a:stretch>
            <a:fillRect/>
          </a:stretch>
        </p:blipFill>
        <p:spPr>
          <a:xfrm>
            <a:off x="1180458" y="1135222"/>
            <a:ext cx="9831083" cy="5133816"/>
          </a:xfrm>
          <a:prstGeom prst="rect">
            <a:avLst/>
          </a:prstGeom>
        </p:spPr>
      </p:pic>
      <p:pic>
        <p:nvPicPr>
          <p:cNvPr id="4" name="Content Placeholder 3" descr="IMG_6646.jpg"/>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t="31668" b="31668"/>
          <a:stretch>
            <a:fillRect/>
          </a:stretch>
        </p:blipFill>
        <p:spPr>
          <a:xfrm>
            <a:off x="2659063" y="1290638"/>
            <a:ext cx="9532937" cy="4978400"/>
          </a:xfrm>
        </p:spPr>
      </p:pic>
      <p:sp>
        <p:nvSpPr>
          <p:cNvPr id="3" name="TextBox 2"/>
          <p:cNvSpPr txBox="1"/>
          <p:nvPr/>
        </p:nvSpPr>
        <p:spPr>
          <a:xfrm>
            <a:off x="823860" y="1400904"/>
            <a:ext cx="10544278" cy="830997"/>
          </a:xfrm>
          <a:prstGeom prst="rect">
            <a:avLst/>
          </a:prstGeom>
          <a:solidFill>
            <a:srgbClr val="002060"/>
          </a:solidFill>
        </p:spPr>
        <p:txBody>
          <a:bodyPr wrap="square" rtlCol="0">
            <a:spAutoFit/>
          </a:bodyPr>
          <a:lstStyle/>
          <a:p>
            <a:r>
              <a:rPr lang="en-US" sz="2400">
                <a:solidFill>
                  <a:schemeClr val="bg1"/>
                </a:solidFill>
              </a:rPr>
              <a:t>A player may not reach into  or through the sphere or hold her crosse around the throat of her opponent (nor poke or wave in the face.)</a:t>
            </a:r>
          </a:p>
        </p:txBody>
      </p:sp>
      <p:sp>
        <p:nvSpPr>
          <p:cNvPr id="7" name="TextBox 6">
            <a:extLst>
              <a:ext uri="{FF2B5EF4-FFF2-40B4-BE49-F238E27FC236}">
                <a16:creationId xmlns:a16="http://schemas.microsoft.com/office/drawing/2014/main" id="{40BE6A96-7DDB-1BBE-541E-4EB6A0324682}"/>
              </a:ext>
            </a:extLst>
          </p:cNvPr>
          <p:cNvSpPr txBox="1"/>
          <p:nvPr/>
        </p:nvSpPr>
        <p:spPr>
          <a:xfrm>
            <a:off x="320431" y="196503"/>
            <a:ext cx="7584704" cy="938719"/>
          </a:xfrm>
          <a:prstGeom prst="rect">
            <a:avLst/>
          </a:prstGeom>
          <a:noFill/>
        </p:spPr>
        <p:txBody>
          <a:bodyPr wrap="square" rtlCol="0">
            <a:spAutoFit/>
          </a:bodyPr>
          <a:lstStyle/>
          <a:p>
            <a:r>
              <a:rPr lang="en-US" sz="5500" b="1" spc="600" dirty="0">
                <a:solidFill>
                  <a:srgbClr val="00205B"/>
                </a:solidFill>
                <a:latin typeface="Alt Gothic Comp ATF" panose="020B0608040502040204" pitchFamily="34" charset="77"/>
              </a:rPr>
              <a:t>Check Through the Sphere</a:t>
            </a:r>
            <a:endParaRPr lang="en-US" sz="5500" b="1" i="0" spc="600" dirty="0">
              <a:solidFill>
                <a:srgbClr val="00205B"/>
              </a:solidFill>
              <a:latin typeface="Alt Gothic Comp ATF" panose="020B0608040502040204" pitchFamily="34" charset="77"/>
            </a:endParaRPr>
          </a:p>
        </p:txBody>
      </p:sp>
    </p:spTree>
    <p:extLst>
      <p:ext uri="{BB962C8B-B14F-4D97-AF65-F5344CB8AC3E}">
        <p14:creationId xmlns:p14="http://schemas.microsoft.com/office/powerpoint/2010/main" val="1041541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30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1975" y="2098737"/>
            <a:ext cx="10560423" cy="584775"/>
          </a:xfrm>
          <a:prstGeom prst="rect">
            <a:avLst/>
          </a:prstGeom>
          <a:noFill/>
        </p:spPr>
        <p:txBody>
          <a:bodyPr wrap="square" lIns="91440" tIns="45720" rIns="91440" bIns="45720" rtlCol="0" anchor="t">
            <a:spAutoFit/>
          </a:bodyPr>
          <a:lstStyle/>
          <a:p>
            <a:r>
              <a:rPr lang="en-US" sz="3200" dirty="0">
                <a:solidFill>
                  <a:srgbClr val="00205B"/>
                </a:solidFill>
              </a:rPr>
              <a:t>1. The held whistle allows the attack to continue to ‘go to goal’.</a:t>
            </a:r>
          </a:p>
        </p:txBody>
      </p:sp>
      <p:sp>
        <p:nvSpPr>
          <p:cNvPr id="5" name="TextBox 4"/>
          <p:cNvSpPr txBox="1"/>
          <p:nvPr/>
        </p:nvSpPr>
        <p:spPr>
          <a:xfrm>
            <a:off x="1021976" y="3366385"/>
            <a:ext cx="10560422" cy="584775"/>
          </a:xfrm>
          <a:prstGeom prst="rect">
            <a:avLst/>
          </a:prstGeom>
          <a:noFill/>
        </p:spPr>
        <p:txBody>
          <a:bodyPr wrap="square" rtlCol="0">
            <a:spAutoFit/>
          </a:bodyPr>
          <a:lstStyle/>
          <a:p>
            <a:r>
              <a:rPr lang="en-US" sz="3200" dirty="0">
                <a:solidFill>
                  <a:srgbClr val="00205B"/>
                </a:solidFill>
              </a:rPr>
              <a:t>2. The foul against the attacking player must be a major foul</a:t>
            </a:r>
            <a:r>
              <a:rPr lang="en-US" sz="2400" dirty="0">
                <a:solidFill>
                  <a:srgbClr val="00205B"/>
                </a:solidFill>
              </a:rPr>
              <a:t>.</a:t>
            </a:r>
          </a:p>
        </p:txBody>
      </p:sp>
      <p:sp>
        <p:nvSpPr>
          <p:cNvPr id="7" name="TextBox 6"/>
          <p:cNvSpPr txBox="1"/>
          <p:nvPr/>
        </p:nvSpPr>
        <p:spPr>
          <a:xfrm>
            <a:off x="1021976" y="4634033"/>
            <a:ext cx="10560422" cy="1077218"/>
          </a:xfrm>
          <a:prstGeom prst="rect">
            <a:avLst/>
          </a:prstGeom>
          <a:noFill/>
        </p:spPr>
        <p:txBody>
          <a:bodyPr wrap="square" rtlCol="0">
            <a:spAutoFit/>
          </a:bodyPr>
          <a:lstStyle/>
          <a:p>
            <a:r>
              <a:rPr lang="en-US" sz="3200" dirty="0">
                <a:solidFill>
                  <a:srgbClr val="00205B"/>
                </a:solidFill>
              </a:rPr>
              <a:t>3. If the movement to goal stops, the official blows the whistle and administers the penalty for the (held) foul</a:t>
            </a:r>
          </a:p>
        </p:txBody>
      </p:sp>
      <p:sp>
        <p:nvSpPr>
          <p:cNvPr id="3" name="TextBox 2">
            <a:extLst>
              <a:ext uri="{FF2B5EF4-FFF2-40B4-BE49-F238E27FC236}">
                <a16:creationId xmlns:a16="http://schemas.microsoft.com/office/drawing/2014/main" id="{95151A36-C57E-9973-FF04-5457B31497AE}"/>
              </a:ext>
            </a:extLst>
          </p:cNvPr>
          <p:cNvSpPr txBox="1"/>
          <p:nvPr/>
        </p:nvSpPr>
        <p:spPr>
          <a:xfrm>
            <a:off x="185979" y="307800"/>
            <a:ext cx="5129940" cy="784830"/>
          </a:xfrm>
          <a:prstGeom prst="rect">
            <a:avLst/>
          </a:prstGeom>
          <a:noFill/>
        </p:spPr>
        <p:txBody>
          <a:bodyPr wrap="square" rtlCol="0">
            <a:spAutoFit/>
          </a:bodyPr>
          <a:lstStyle/>
          <a:p>
            <a:r>
              <a:rPr lang="en-US" sz="4500" b="1" i="0" spc="600">
                <a:solidFill>
                  <a:srgbClr val="00205B"/>
                </a:solidFill>
                <a:latin typeface="Alt Gothic Comp ATF" panose="020B0608040502040204" pitchFamily="34" charset="77"/>
              </a:rPr>
              <a:t>Held Whistle</a:t>
            </a:r>
          </a:p>
        </p:txBody>
      </p:sp>
      <p:sp>
        <p:nvSpPr>
          <p:cNvPr id="6" name="TextBox 5">
            <a:extLst>
              <a:ext uri="{FF2B5EF4-FFF2-40B4-BE49-F238E27FC236}">
                <a16:creationId xmlns:a16="http://schemas.microsoft.com/office/drawing/2014/main" id="{467CB6E3-BE81-D3EC-88E4-52703A40A01B}"/>
              </a:ext>
            </a:extLst>
          </p:cNvPr>
          <p:cNvSpPr txBox="1"/>
          <p:nvPr/>
        </p:nvSpPr>
        <p:spPr>
          <a:xfrm>
            <a:off x="3550023" y="923169"/>
            <a:ext cx="5091953" cy="769441"/>
          </a:xfrm>
          <a:prstGeom prst="rect">
            <a:avLst/>
          </a:prstGeom>
          <a:solidFill>
            <a:srgbClr val="002060"/>
          </a:solidFill>
        </p:spPr>
        <p:txBody>
          <a:bodyPr wrap="square" rtlCol="0">
            <a:spAutoFit/>
          </a:bodyPr>
          <a:lstStyle/>
          <a:p>
            <a:pPr algn="ctr"/>
            <a:r>
              <a:rPr lang="en-US" sz="4400">
                <a:solidFill>
                  <a:schemeClr val="bg1"/>
                </a:solidFill>
              </a:rPr>
              <a:t>True or False?</a:t>
            </a:r>
          </a:p>
        </p:txBody>
      </p:sp>
    </p:spTree>
    <p:custDataLst>
      <p:tags r:id="rId1"/>
    </p:custDataLst>
    <p:extLst>
      <p:ext uri="{BB962C8B-B14F-4D97-AF65-F5344CB8AC3E}">
        <p14:creationId xmlns:p14="http://schemas.microsoft.com/office/powerpoint/2010/main" val="103776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IMG_6691.jpg">
            <a:extLst>
              <a:ext uri="{FF2B5EF4-FFF2-40B4-BE49-F238E27FC236}">
                <a16:creationId xmlns:a16="http://schemas.microsoft.com/office/drawing/2014/main" id="{6DE19978-873E-9620-9D9B-8755015AB364}"/>
              </a:ext>
            </a:extLst>
          </p:cNvPr>
          <p:cNvPicPr>
            <a:picLocks noChangeAspect="1"/>
          </p:cNvPicPr>
          <p:nvPr/>
        </p:nvPicPr>
        <p:blipFill>
          <a:blip r:embed="rId3" cstate="email">
            <a:extLst>
              <a:ext uri="{28A0092B-C50C-407E-A947-70E740481C1C}">
                <a14:useLocalDpi xmlns:a14="http://schemas.microsoft.com/office/drawing/2010/main" val="0"/>
              </a:ext>
            </a:extLst>
          </a:blip>
          <a:srcRect t="28102" b="28102"/>
          <a:stretch>
            <a:fillRect/>
          </a:stretch>
        </p:blipFill>
        <p:spPr>
          <a:xfrm>
            <a:off x="1180458" y="1178312"/>
            <a:ext cx="9831083" cy="5161935"/>
          </a:xfrm>
          <a:prstGeom prst="rect">
            <a:avLst/>
          </a:prstGeom>
        </p:spPr>
      </p:pic>
      <p:pic>
        <p:nvPicPr>
          <p:cNvPr id="4" name="Content Placeholder 3" descr="IMG_6691.jpg"/>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t="28102" b="28102"/>
          <a:stretch>
            <a:fillRect/>
          </a:stretch>
        </p:blipFill>
        <p:spPr>
          <a:xfrm>
            <a:off x="0" y="896938"/>
            <a:ext cx="10261600" cy="5486400"/>
          </a:xfrm>
        </p:spPr>
      </p:pic>
      <p:sp>
        <p:nvSpPr>
          <p:cNvPr id="6" name="TextBox 5"/>
          <p:cNvSpPr txBox="1"/>
          <p:nvPr/>
        </p:nvSpPr>
        <p:spPr>
          <a:xfrm>
            <a:off x="8092831" y="4561299"/>
            <a:ext cx="3720458" cy="1200329"/>
          </a:xfrm>
          <a:prstGeom prst="rect">
            <a:avLst/>
          </a:prstGeom>
          <a:solidFill>
            <a:srgbClr val="002060"/>
          </a:solidFill>
        </p:spPr>
        <p:txBody>
          <a:bodyPr wrap="square" rtlCol="0">
            <a:spAutoFit/>
          </a:bodyPr>
          <a:lstStyle/>
          <a:p>
            <a:r>
              <a:rPr lang="en-US" sz="2400">
                <a:solidFill>
                  <a:schemeClr val="bg1"/>
                </a:solidFill>
              </a:rPr>
              <a:t>Using the shaft of the stick to hit, push or displace the opponent</a:t>
            </a:r>
          </a:p>
        </p:txBody>
      </p:sp>
      <p:sp>
        <p:nvSpPr>
          <p:cNvPr id="9" name="TextBox 8">
            <a:extLst>
              <a:ext uri="{FF2B5EF4-FFF2-40B4-BE49-F238E27FC236}">
                <a16:creationId xmlns:a16="http://schemas.microsoft.com/office/drawing/2014/main" id="{AF561C10-829C-8D18-E592-7E6D03439EBD}"/>
              </a:ext>
            </a:extLst>
          </p:cNvPr>
          <p:cNvSpPr txBox="1"/>
          <p:nvPr/>
        </p:nvSpPr>
        <p:spPr>
          <a:xfrm>
            <a:off x="482663" y="164292"/>
            <a:ext cx="8469608" cy="938719"/>
          </a:xfrm>
          <a:prstGeom prst="rect">
            <a:avLst/>
          </a:prstGeom>
          <a:noFill/>
        </p:spPr>
        <p:txBody>
          <a:bodyPr wrap="square" rtlCol="0">
            <a:spAutoFit/>
          </a:bodyPr>
          <a:lstStyle/>
          <a:p>
            <a:r>
              <a:rPr lang="en-US" sz="5500" b="1" spc="600">
                <a:solidFill>
                  <a:srgbClr val="00205B"/>
                </a:solidFill>
                <a:latin typeface="Alt Gothic Comp ATF" panose="020B0608040502040204" pitchFamily="34" charset="77"/>
              </a:rPr>
              <a:t>Illegal Stick to Body Contact</a:t>
            </a:r>
            <a:endParaRPr lang="en-US" sz="5500" b="1" i="0" spc="600">
              <a:solidFill>
                <a:srgbClr val="00205B"/>
              </a:solidFill>
              <a:latin typeface="Alt Gothic Comp ATF" panose="020B0608040502040204" pitchFamily="34" charset="77"/>
            </a:endParaRPr>
          </a:p>
        </p:txBody>
      </p:sp>
    </p:spTree>
    <p:extLst>
      <p:ext uri="{BB962C8B-B14F-4D97-AF65-F5344CB8AC3E}">
        <p14:creationId xmlns:p14="http://schemas.microsoft.com/office/powerpoint/2010/main" val="26177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IMG_6717.jpg">
            <a:extLst>
              <a:ext uri="{FF2B5EF4-FFF2-40B4-BE49-F238E27FC236}">
                <a16:creationId xmlns:a16="http://schemas.microsoft.com/office/drawing/2014/main" id="{3E297368-1126-34BE-D2A8-B511DD14B26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1668" r="12616" b="31668"/>
          <a:stretch/>
        </p:blipFill>
        <p:spPr>
          <a:xfrm>
            <a:off x="1462202" y="991639"/>
            <a:ext cx="9282061" cy="5503072"/>
          </a:xfrm>
          <a:prstGeom prst="rect">
            <a:avLst/>
          </a:prstGeom>
        </p:spPr>
      </p:pic>
      <p:sp>
        <p:nvSpPr>
          <p:cNvPr id="3" name="TextBox 2">
            <a:extLst>
              <a:ext uri="{FF2B5EF4-FFF2-40B4-BE49-F238E27FC236}">
                <a16:creationId xmlns:a16="http://schemas.microsoft.com/office/drawing/2014/main" id="{994C4EB2-65D7-2AB4-F72B-E52090F83A56}"/>
              </a:ext>
            </a:extLst>
          </p:cNvPr>
          <p:cNvSpPr txBox="1"/>
          <p:nvPr/>
        </p:nvSpPr>
        <p:spPr>
          <a:xfrm>
            <a:off x="482663" y="164292"/>
            <a:ext cx="8469608" cy="938719"/>
          </a:xfrm>
          <a:prstGeom prst="rect">
            <a:avLst/>
          </a:prstGeom>
          <a:noFill/>
        </p:spPr>
        <p:txBody>
          <a:bodyPr wrap="square" rtlCol="0">
            <a:spAutoFit/>
          </a:bodyPr>
          <a:lstStyle/>
          <a:p>
            <a:r>
              <a:rPr lang="en-US" sz="5500" b="1" spc="600">
                <a:solidFill>
                  <a:srgbClr val="00205B"/>
                </a:solidFill>
                <a:latin typeface="Alt Gothic Comp ATF" panose="020B0608040502040204" pitchFamily="34" charset="77"/>
              </a:rPr>
              <a:t>Illegal Stick to Body Contact</a:t>
            </a:r>
            <a:endParaRPr lang="en-US" sz="5500" b="1" i="0" spc="600">
              <a:solidFill>
                <a:srgbClr val="00205B"/>
              </a:solidFill>
              <a:latin typeface="Alt Gothic Comp ATF" panose="020B0608040502040204" pitchFamily="34" charset="77"/>
            </a:endParaRPr>
          </a:p>
        </p:txBody>
      </p:sp>
      <p:sp>
        <p:nvSpPr>
          <p:cNvPr id="4" name="TextBox 3">
            <a:extLst>
              <a:ext uri="{FF2B5EF4-FFF2-40B4-BE49-F238E27FC236}">
                <a16:creationId xmlns:a16="http://schemas.microsoft.com/office/drawing/2014/main" id="{72E971B7-04D3-7F5A-7DF6-3C81A21E63DA}"/>
              </a:ext>
            </a:extLst>
          </p:cNvPr>
          <p:cNvSpPr txBox="1"/>
          <p:nvPr/>
        </p:nvSpPr>
        <p:spPr>
          <a:xfrm>
            <a:off x="482663" y="2644170"/>
            <a:ext cx="4234804" cy="1569660"/>
          </a:xfrm>
          <a:prstGeom prst="rect">
            <a:avLst/>
          </a:prstGeom>
          <a:solidFill>
            <a:srgbClr val="002060"/>
          </a:solidFill>
        </p:spPr>
        <p:txBody>
          <a:bodyPr wrap="square" rtlCol="0">
            <a:spAutoFit/>
          </a:bodyPr>
          <a:lstStyle/>
          <a:p>
            <a:r>
              <a:rPr lang="en-US" sz="2400">
                <a:solidFill>
                  <a:schemeClr val="bg1"/>
                </a:solidFill>
              </a:rPr>
              <a:t>Defender drops head of stick to a horizontal position and makes contact with an opponent’s body</a:t>
            </a:r>
          </a:p>
        </p:txBody>
      </p:sp>
    </p:spTree>
    <p:extLst>
      <p:ext uri="{BB962C8B-B14F-4D97-AF65-F5344CB8AC3E}">
        <p14:creationId xmlns:p14="http://schemas.microsoft.com/office/powerpoint/2010/main" val="375507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BEBA8EAE-BF5A-486C-A8C5-ECC9F3942E4B}">
                <a14:imgProps xmlns:a14="http://schemas.microsoft.com/office/drawing/2010/main">
                  <a14:imgLayer r:embed="rId5">
                    <a14:imgEffect>
                      <a14:colorTemperature colorTemp="727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Content Placeholder 3" descr="IMG_6810.jpg"/>
          <p:cNvPicPr>
            <a:picLocks noGrp="1" noChangeAspect="1"/>
          </p:cNvPicPr>
          <p:nvPr>
            <p:ph idx="4294967295"/>
          </p:nvPr>
        </p:nvPicPr>
        <p:blipFill rotWithShape="1">
          <a:blip r:embed="rId6" cstate="email">
            <a:extLst>
              <a:ext uri="{28A0092B-C50C-407E-A947-70E740481C1C}">
                <a14:useLocalDpi xmlns:a14="http://schemas.microsoft.com/office/drawing/2010/main" val="0"/>
              </a:ext>
            </a:extLst>
          </a:blip>
          <a:srcRect l="7329" t="24917" r="18338" b="24917"/>
          <a:stretch/>
        </p:blipFill>
        <p:spPr>
          <a:xfrm>
            <a:off x="0" y="1227138"/>
            <a:ext cx="7213600" cy="5118100"/>
          </a:xfrm>
        </p:spPr>
      </p:pic>
      <p:pic>
        <p:nvPicPr>
          <p:cNvPr id="5" name="Content Placeholder 3" descr="IMG_6810.jpg">
            <a:extLst>
              <a:ext uri="{FF2B5EF4-FFF2-40B4-BE49-F238E27FC236}">
                <a16:creationId xmlns:a16="http://schemas.microsoft.com/office/drawing/2014/main" id="{C1978003-14A7-0849-B8B5-FD31019B15DD}"/>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colorTemperature colorTemp="3552"/>
                    </a14:imgEffect>
                  </a14:imgLayer>
                </a14:imgProps>
              </a:ext>
              <a:ext uri="{28A0092B-C50C-407E-A947-70E740481C1C}">
                <a14:useLocalDpi xmlns:a14="http://schemas.microsoft.com/office/drawing/2010/main" val="0"/>
              </a:ext>
            </a:extLst>
          </a:blip>
          <a:srcRect l="7329" t="24917" r="18338" b="24917"/>
          <a:stretch/>
        </p:blipFill>
        <p:spPr>
          <a:xfrm>
            <a:off x="2370895" y="785814"/>
            <a:ext cx="7213600" cy="5118482"/>
          </a:xfrm>
          <a:prstGeom prst="rect">
            <a:avLst/>
          </a:prstGeom>
        </p:spPr>
      </p:pic>
      <p:sp>
        <p:nvSpPr>
          <p:cNvPr id="7" name="TextBox 6">
            <a:extLst>
              <a:ext uri="{FF2B5EF4-FFF2-40B4-BE49-F238E27FC236}">
                <a16:creationId xmlns:a16="http://schemas.microsoft.com/office/drawing/2014/main" id="{615D99B8-8C9F-934C-A17A-57559EC8CE12}"/>
              </a:ext>
            </a:extLst>
          </p:cNvPr>
          <p:cNvSpPr txBox="1"/>
          <p:nvPr/>
        </p:nvSpPr>
        <p:spPr>
          <a:xfrm>
            <a:off x="365760" y="148969"/>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Holding</a:t>
            </a:r>
          </a:p>
        </p:txBody>
      </p:sp>
      <p:sp>
        <p:nvSpPr>
          <p:cNvPr id="3" name="TextBox 2"/>
          <p:cNvSpPr txBox="1"/>
          <p:nvPr/>
        </p:nvSpPr>
        <p:spPr>
          <a:xfrm rot="10800000" flipV="1">
            <a:off x="2793999" y="5653691"/>
            <a:ext cx="6604000" cy="830997"/>
          </a:xfrm>
          <a:prstGeom prst="rect">
            <a:avLst/>
          </a:prstGeom>
          <a:solidFill>
            <a:srgbClr val="00205B"/>
          </a:solidFill>
        </p:spPr>
        <p:txBody>
          <a:bodyPr wrap="square" rtlCol="0">
            <a:spAutoFit/>
          </a:bodyPr>
          <a:lstStyle/>
          <a:p>
            <a:pPr algn="ctr"/>
            <a:r>
              <a:rPr lang="en-US" sz="2400" b="1">
                <a:solidFill>
                  <a:schemeClr val="bg1"/>
                </a:solidFill>
              </a:rPr>
              <a:t>Defender uses her crosse to prevent player from</a:t>
            </a:r>
          </a:p>
          <a:p>
            <a:pPr algn="ctr"/>
            <a:r>
              <a:rPr lang="en-US" sz="2400" b="1">
                <a:solidFill>
                  <a:schemeClr val="bg1"/>
                </a:solidFill>
              </a:rPr>
              <a:t>continuing on her established path</a:t>
            </a:r>
          </a:p>
        </p:txBody>
      </p:sp>
    </p:spTree>
    <p:custDataLst>
      <p:tags r:id="rId1"/>
    </p:custDataLst>
    <p:extLst>
      <p:ext uri="{BB962C8B-B14F-4D97-AF65-F5344CB8AC3E}">
        <p14:creationId xmlns:p14="http://schemas.microsoft.com/office/powerpoint/2010/main" val="267904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IMG_6360 (2).jpg">
            <a:extLst>
              <a:ext uri="{FF2B5EF4-FFF2-40B4-BE49-F238E27FC236}">
                <a16:creationId xmlns:a16="http://schemas.microsoft.com/office/drawing/2014/main" id="{0B8E2BE6-039A-D1C3-DA43-3D78436FF2C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8581" t="22671" r="31772" b="14479"/>
          <a:stretch/>
        </p:blipFill>
        <p:spPr>
          <a:xfrm>
            <a:off x="1512917" y="1087688"/>
            <a:ext cx="6201295" cy="5325024"/>
          </a:xfrm>
          <a:prstGeom prst="rect">
            <a:avLst/>
          </a:prstGeom>
        </p:spPr>
      </p:pic>
      <p:sp>
        <p:nvSpPr>
          <p:cNvPr id="5" name="TextBox 4">
            <a:extLst>
              <a:ext uri="{FF2B5EF4-FFF2-40B4-BE49-F238E27FC236}">
                <a16:creationId xmlns:a16="http://schemas.microsoft.com/office/drawing/2014/main" id="{07710BF1-EE34-1332-CA76-1C0442CE8DAD}"/>
              </a:ext>
            </a:extLst>
          </p:cNvPr>
          <p:cNvSpPr txBox="1"/>
          <p:nvPr/>
        </p:nvSpPr>
        <p:spPr>
          <a:xfrm>
            <a:off x="365760" y="148969"/>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Check to the Head</a:t>
            </a:r>
          </a:p>
        </p:txBody>
      </p:sp>
      <p:sp>
        <p:nvSpPr>
          <p:cNvPr id="6" name="TextBox 5">
            <a:extLst>
              <a:ext uri="{FF2B5EF4-FFF2-40B4-BE49-F238E27FC236}">
                <a16:creationId xmlns:a16="http://schemas.microsoft.com/office/drawing/2014/main" id="{F9022A7C-CBF2-1FAD-DC2F-938070674B5C}"/>
              </a:ext>
            </a:extLst>
          </p:cNvPr>
          <p:cNvSpPr txBox="1"/>
          <p:nvPr/>
        </p:nvSpPr>
        <p:spPr>
          <a:xfrm>
            <a:off x="6096000" y="3750200"/>
            <a:ext cx="5197253" cy="1200329"/>
          </a:xfrm>
          <a:prstGeom prst="rect">
            <a:avLst/>
          </a:prstGeom>
          <a:solidFill>
            <a:srgbClr val="002060"/>
          </a:solidFill>
        </p:spPr>
        <p:txBody>
          <a:bodyPr wrap="square" lIns="91440" tIns="45720" rIns="91440" bIns="45720" rtlCol="0" anchor="t">
            <a:spAutoFit/>
          </a:bodyPr>
          <a:lstStyle/>
          <a:p>
            <a:r>
              <a:rPr lang="en-US" sz="2400">
                <a:solidFill>
                  <a:schemeClr val="bg1"/>
                </a:solidFill>
              </a:rPr>
              <a:t>No player’s crosse may hit or cause an opponent’s crosse to hit the opponent’s head or neck.</a:t>
            </a:r>
            <a:endParaRPr lang="en-US"/>
          </a:p>
        </p:txBody>
      </p:sp>
      <p:sp>
        <p:nvSpPr>
          <p:cNvPr id="3" name="TextBox 2">
            <a:extLst>
              <a:ext uri="{FF2B5EF4-FFF2-40B4-BE49-F238E27FC236}">
                <a16:creationId xmlns:a16="http://schemas.microsoft.com/office/drawing/2014/main" id="{A471AAF3-36D4-BDA8-80D7-34765ED91416}"/>
              </a:ext>
            </a:extLst>
          </p:cNvPr>
          <p:cNvSpPr txBox="1"/>
          <p:nvPr/>
        </p:nvSpPr>
        <p:spPr>
          <a:xfrm rot="1275908">
            <a:off x="7012184" y="918685"/>
            <a:ext cx="2843543" cy="1241237"/>
          </a:xfrm>
          <a:prstGeom prst="rect">
            <a:avLst/>
          </a:prstGeom>
          <a:solidFill>
            <a:srgbClr val="FFFF00"/>
          </a:solidFill>
        </p:spPr>
        <p:txBody>
          <a:bodyPr wrap="square" rtlCol="0">
            <a:spAutoFit/>
          </a:bodyPr>
          <a:lstStyle/>
          <a:p>
            <a:pPr algn="ctr"/>
            <a:r>
              <a:rPr lang="en-US" sz="3733">
                <a:solidFill>
                  <a:srgbClr val="F31A3A"/>
                </a:solidFill>
              </a:rPr>
              <a:t> MANDATORY</a:t>
            </a:r>
          </a:p>
          <a:p>
            <a:pPr algn="ctr"/>
            <a:r>
              <a:rPr lang="en-US" sz="3733">
                <a:solidFill>
                  <a:srgbClr val="F31A3A"/>
                </a:solidFill>
              </a:rPr>
              <a:t> CARD  </a:t>
            </a:r>
          </a:p>
        </p:txBody>
      </p:sp>
    </p:spTree>
    <p:extLst>
      <p:ext uri="{BB962C8B-B14F-4D97-AF65-F5344CB8AC3E}">
        <p14:creationId xmlns:p14="http://schemas.microsoft.com/office/powerpoint/2010/main" val="399511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AB461-7EAE-549E-7C2E-210A2FCEBED4}"/>
              </a:ext>
            </a:extLst>
          </p:cNvPr>
          <p:cNvSpPr txBox="1"/>
          <p:nvPr/>
        </p:nvSpPr>
        <p:spPr>
          <a:xfrm>
            <a:off x="320432" y="156053"/>
            <a:ext cx="5978769" cy="938719"/>
          </a:xfrm>
          <a:prstGeom prst="rect">
            <a:avLst/>
          </a:prstGeom>
          <a:noFill/>
        </p:spPr>
        <p:txBody>
          <a:bodyPr wrap="square" rtlCol="0">
            <a:spAutoFit/>
          </a:bodyPr>
          <a:lstStyle/>
          <a:p>
            <a:r>
              <a:rPr lang="en-US" sz="5500" b="1" i="0" spc="600">
                <a:solidFill>
                  <a:srgbClr val="00205B"/>
                </a:solidFill>
                <a:latin typeface="Alt Gothic Comp ATF" panose="020B0608040502040204" pitchFamily="34" charset="77"/>
              </a:rPr>
              <a:t>Slash</a:t>
            </a:r>
          </a:p>
        </p:txBody>
      </p:sp>
      <p:pic>
        <p:nvPicPr>
          <p:cNvPr id="3" name="Content Placeholder 5" descr="IMG_6267.jpg">
            <a:extLst>
              <a:ext uri="{FF2B5EF4-FFF2-40B4-BE49-F238E27FC236}">
                <a16:creationId xmlns:a16="http://schemas.microsoft.com/office/drawing/2014/main" id="{E9BFD0E6-E1EE-D47C-8503-255C0B51835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5739" t="38044" r="9809" b="16004"/>
          <a:stretch/>
        </p:blipFill>
        <p:spPr>
          <a:xfrm>
            <a:off x="1926072" y="989841"/>
            <a:ext cx="8746257" cy="5249830"/>
          </a:xfrm>
          <a:prstGeom prst="rect">
            <a:avLst/>
          </a:prstGeom>
        </p:spPr>
      </p:pic>
      <p:sp>
        <p:nvSpPr>
          <p:cNvPr id="4" name="Oval 3">
            <a:extLst>
              <a:ext uri="{FF2B5EF4-FFF2-40B4-BE49-F238E27FC236}">
                <a16:creationId xmlns:a16="http://schemas.microsoft.com/office/drawing/2014/main" id="{CCFEBBB0-0FAD-6CD3-B2D1-0AB3DDD164F8}"/>
              </a:ext>
            </a:extLst>
          </p:cNvPr>
          <p:cNvSpPr/>
          <p:nvPr/>
        </p:nvSpPr>
        <p:spPr>
          <a:xfrm>
            <a:off x="2556861" y="1383495"/>
            <a:ext cx="2383808" cy="1792479"/>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1B9E9A7E-7BA1-FBE2-0E73-529964F18B69}"/>
              </a:ext>
            </a:extLst>
          </p:cNvPr>
          <p:cNvSpPr txBox="1"/>
          <p:nvPr/>
        </p:nvSpPr>
        <p:spPr>
          <a:xfrm>
            <a:off x="7251333" y="625412"/>
            <a:ext cx="4542225" cy="1200329"/>
          </a:xfrm>
          <a:prstGeom prst="rect">
            <a:avLst/>
          </a:prstGeom>
          <a:solidFill>
            <a:srgbClr val="002060"/>
          </a:solidFill>
        </p:spPr>
        <p:txBody>
          <a:bodyPr wrap="square" lIns="91440" tIns="45720" rIns="91440" bIns="45720" rtlCol="0" anchor="t">
            <a:spAutoFit/>
          </a:bodyPr>
          <a:lstStyle/>
          <a:p>
            <a:r>
              <a:rPr lang="en-US" sz="2400">
                <a:solidFill>
                  <a:schemeClr val="bg1"/>
                </a:solidFill>
              </a:rPr>
              <a:t>Defender out of position for a legal check; hands together on bottom of stick </a:t>
            </a:r>
            <a:endParaRPr lang="en-US"/>
          </a:p>
        </p:txBody>
      </p:sp>
      <p:sp>
        <p:nvSpPr>
          <p:cNvPr id="7" name="TextBox 6">
            <a:extLst>
              <a:ext uri="{FF2B5EF4-FFF2-40B4-BE49-F238E27FC236}">
                <a16:creationId xmlns:a16="http://schemas.microsoft.com/office/drawing/2014/main" id="{8F61730A-D8D1-79A9-0835-5B97A36BF342}"/>
              </a:ext>
            </a:extLst>
          </p:cNvPr>
          <p:cNvSpPr txBox="1"/>
          <p:nvPr/>
        </p:nvSpPr>
        <p:spPr>
          <a:xfrm>
            <a:off x="153569" y="4667830"/>
            <a:ext cx="4566740" cy="1200329"/>
          </a:xfrm>
          <a:prstGeom prst="rect">
            <a:avLst/>
          </a:prstGeom>
          <a:solidFill>
            <a:srgbClr val="002060"/>
          </a:solidFill>
        </p:spPr>
        <p:txBody>
          <a:bodyPr wrap="square" rtlCol="0">
            <a:spAutoFit/>
          </a:bodyPr>
          <a:lstStyle/>
          <a:p>
            <a:r>
              <a:rPr lang="en-US" sz="2400">
                <a:solidFill>
                  <a:schemeClr val="bg1"/>
                </a:solidFill>
              </a:rPr>
              <a:t>Reckless or dangerous swing of the crosse at an opponent’s crosse or body (contact is not necessary)</a:t>
            </a:r>
          </a:p>
        </p:txBody>
      </p:sp>
      <p:sp>
        <p:nvSpPr>
          <p:cNvPr id="6" name="TextBox 5">
            <a:extLst>
              <a:ext uri="{FF2B5EF4-FFF2-40B4-BE49-F238E27FC236}">
                <a16:creationId xmlns:a16="http://schemas.microsoft.com/office/drawing/2014/main" id="{8DAB4F30-4CFF-7923-432B-73A691F7FF53}"/>
              </a:ext>
            </a:extLst>
          </p:cNvPr>
          <p:cNvSpPr txBox="1"/>
          <p:nvPr/>
        </p:nvSpPr>
        <p:spPr>
          <a:xfrm rot="1275908">
            <a:off x="8691355" y="4647376"/>
            <a:ext cx="2843543" cy="1241237"/>
          </a:xfrm>
          <a:prstGeom prst="rect">
            <a:avLst/>
          </a:prstGeom>
          <a:solidFill>
            <a:srgbClr val="FFFF00"/>
          </a:solidFill>
        </p:spPr>
        <p:txBody>
          <a:bodyPr wrap="square" rtlCol="0">
            <a:spAutoFit/>
          </a:bodyPr>
          <a:lstStyle/>
          <a:p>
            <a:pPr algn="ctr"/>
            <a:r>
              <a:rPr lang="en-US" sz="3733">
                <a:solidFill>
                  <a:srgbClr val="F31A3A"/>
                </a:solidFill>
              </a:rPr>
              <a:t> MANDATORY</a:t>
            </a:r>
          </a:p>
          <a:p>
            <a:pPr algn="ctr"/>
            <a:r>
              <a:rPr lang="en-US" sz="3733">
                <a:solidFill>
                  <a:srgbClr val="F31A3A"/>
                </a:solidFill>
              </a:rPr>
              <a:t> CARD  </a:t>
            </a:r>
          </a:p>
        </p:txBody>
      </p:sp>
    </p:spTree>
    <p:extLst>
      <p:ext uri="{BB962C8B-B14F-4D97-AF65-F5344CB8AC3E}">
        <p14:creationId xmlns:p14="http://schemas.microsoft.com/office/powerpoint/2010/main" val="2593158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6218dcc-f06c-44ff-a9bf-2cb8a2baea82">
      <UserInfo>
        <DisplayName>Manion, Ashley</DisplayName>
        <AccountId>44</AccountId>
        <AccountType/>
      </UserInfo>
      <UserInfo>
        <DisplayName>Eissele, Mark</DisplayName>
        <AccountId>86</AccountId>
        <AccountType/>
      </UserInfo>
      <UserInfo>
        <DisplayName>Spamer, Jimmy</DisplayName>
        <AccountId>28</AccountId>
        <AccountType/>
      </UserInfo>
      <UserInfo>
        <DisplayName>Shannon, Dan</DisplayName>
        <AccountId>82</AccountId>
        <AccountType/>
      </UserInfo>
      <UserInfo>
        <DisplayName>Franklin, Deborah</DisplayName>
        <AccountId>83</AccountId>
        <AccountType/>
      </UserInfo>
    </SharedWithUsers>
    <Grant xmlns="e388dfff-96bd-44b0-9abc-e874b4608d57" xsi:nil="true"/>
    <State xmlns="e388dfff-96bd-44b0-9abc-e874b4608d57" xsi:nil="true"/>
    <LastName xmlns="e388dfff-96bd-44b0-9abc-e874b4608d57" xsi:nil="true"/>
    <TaxCatchAll xmlns="c6218dcc-f06c-44ff-a9bf-2cb8a2baea82" xsi:nil="true"/>
    <ApplicationID xmlns="e388dfff-96bd-44b0-9abc-e874b4608d57" xsi:nil="true"/>
    <LOO xmlns="e388dfff-96bd-44b0-9abc-e874b4608d57" xsi:nil="true"/>
    <lcf76f155ced4ddcb4097134ff3c332f xmlns="e388dfff-96bd-44b0-9abc-e874b4608d57">
      <Terms xmlns="http://schemas.microsoft.com/office/infopath/2007/PartnerControls"/>
    </lcf76f155ced4ddcb4097134ff3c332f>
    <FirstName xmlns="e388dfff-96bd-44b0-9abc-e874b4608d57" xsi:nil="true"/>
    <Phone xmlns="e388dfff-96bd-44b0-9abc-e874b4608d57" xsi:nil="true"/>
    <Email xmlns="e388dfff-96bd-44b0-9abc-e874b4608d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7" ma:contentTypeDescription="Create a new document." ma:contentTypeScope="" ma:versionID="48378d4ec6c39d0328a4aba9436c1b94">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df42f55c1b4b5e81d6d370d7dc8566bf"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2.xml><?xml version="1.0" encoding="utf-8"?>
<ds:datastoreItem xmlns:ds="http://schemas.openxmlformats.org/officeDocument/2006/customXml" ds:itemID="{165E185A-0405-4A20-BECF-0E4BABEC212F}">
  <ds:schemaRefs>
    <ds:schemaRef ds:uri="c6218dcc-f06c-44ff-a9bf-2cb8a2baea82"/>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e388dfff-96bd-44b0-9abc-e874b4608d57"/>
    <ds:schemaRef ds:uri="http://www.w3.org/XML/1998/namespace"/>
    <ds:schemaRef ds:uri="http://purl.org/dc/elements/1.1/"/>
  </ds:schemaRefs>
</ds:datastoreItem>
</file>

<file path=customXml/itemProps3.xml><?xml version="1.0" encoding="utf-8"?>
<ds:datastoreItem xmlns:ds="http://schemas.openxmlformats.org/officeDocument/2006/customXml" ds:itemID="{D2D36F24-1923-40B8-A47F-6ADB03086012}"/>
</file>

<file path=docProps/app.xml><?xml version="1.0" encoding="utf-8"?>
<Properties xmlns="http://schemas.openxmlformats.org/officeDocument/2006/extended-properties" xmlns:vt="http://schemas.openxmlformats.org/officeDocument/2006/docPropsVTypes">
  <Template>Office Theme</Template>
  <TotalTime>57</TotalTime>
  <Words>3552</Words>
  <Application>Microsoft Macintosh PowerPoint</Application>
  <PresentationFormat>Widescreen</PresentationFormat>
  <Paragraphs>465</Paragraphs>
  <Slides>41</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Alt Gothic Comp ATF</vt:lpstr>
      <vt:lpstr>Purista</vt:lpstr>
      <vt:lpstr>DIN Condensed</vt:lpstr>
      <vt:lpstr>Helvetica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4</cp:revision>
  <dcterms:created xsi:type="dcterms:W3CDTF">2021-08-11T16:38:25Z</dcterms:created>
  <dcterms:modified xsi:type="dcterms:W3CDTF">2025-10-07T13:59:48Z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y fmtid="{D5CDD505-2E9C-101B-9397-08002B2CF9AE}" pid="3" name="MediaServiceImageTags">
    <vt:lpwstr/>
  </property>
</Properties>
</file>