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9"/>
  </p:notesMasterIdLst>
  <p:handoutMasterIdLst>
    <p:handoutMasterId r:id="rId30"/>
  </p:handoutMasterIdLst>
  <p:sldIdLst>
    <p:sldId id="410" r:id="rId5"/>
    <p:sldId id="403" r:id="rId6"/>
    <p:sldId id="406" r:id="rId7"/>
    <p:sldId id="334" r:id="rId8"/>
    <p:sldId id="338" r:id="rId9"/>
    <p:sldId id="347" r:id="rId10"/>
    <p:sldId id="335" r:id="rId11"/>
    <p:sldId id="336" r:id="rId12"/>
    <p:sldId id="337" r:id="rId13"/>
    <p:sldId id="356" r:id="rId14"/>
    <p:sldId id="348" r:id="rId15"/>
    <p:sldId id="349" r:id="rId16"/>
    <p:sldId id="350" r:id="rId17"/>
    <p:sldId id="362" r:id="rId18"/>
    <p:sldId id="353" r:id="rId19"/>
    <p:sldId id="408" r:id="rId20"/>
    <p:sldId id="409" r:id="rId21"/>
    <p:sldId id="354" r:id="rId22"/>
    <p:sldId id="407" r:id="rId23"/>
    <p:sldId id="342" r:id="rId24"/>
    <p:sldId id="358" r:id="rId25"/>
    <p:sldId id="359" r:id="rId26"/>
    <p:sldId id="365" r:id="rId27"/>
    <p:sldId id="369" r:id="rId28"/>
  </p:sldIdLst>
  <p:sldSz cx="12192000" cy="6858000"/>
  <p:notesSz cx="6858000" cy="9144000"/>
  <p:embeddedFontLst>
    <p:embeddedFont>
      <p:font typeface="Alt Gothic Comp ATF" panose="020B0608040502040204" pitchFamily="34" charset="77"/>
      <p:regular r:id="rId31"/>
      <p:bold r:id="rId32"/>
    </p:embeddedFont>
    <p:embeddedFont>
      <p:font typeface="Helvetica" pitchFamily="2"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FF7E79"/>
    <a:srgbClr val="C8102E"/>
    <a:srgbClr val="97999B"/>
    <a:srgbClr val="FFFF00"/>
    <a:srgbClr val="4F81BD"/>
    <a:srgbClr val="53565A"/>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90DA3C-0534-5246-A765-01D162A0F145}" v="15" dt="2025-10-07T15:09:30.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95"/>
    <p:restoredTop sz="80706" autoAdjust="0"/>
  </p:normalViewPr>
  <p:slideViewPr>
    <p:cSldViewPr snapToGrid="0" snapToObjects="1">
      <p:cViewPr varScale="1">
        <p:scale>
          <a:sx n="174" d="100"/>
          <a:sy n="174" d="100"/>
        </p:scale>
        <p:origin x="2064" y="176"/>
      </p:cViewPr>
      <p:guideLst/>
    </p:cSldViewPr>
  </p:slideViewPr>
  <p:notesTextViewPr>
    <p:cViewPr>
      <p:scale>
        <a:sx n="1" d="1"/>
        <a:sy n="1" d="1"/>
      </p:scale>
      <p:origin x="0" y="0"/>
    </p:cViewPr>
  </p:notesTextViewPr>
  <p:notesViewPr>
    <p:cSldViewPr snapToGrid="0" snapToObjects="1">
      <p:cViewPr varScale="1">
        <p:scale>
          <a:sx n="117" d="100"/>
          <a:sy n="117" d="100"/>
        </p:scale>
        <p:origin x="299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FA816-D57A-4F3E-8692-0AFAD788C104}" type="doc">
      <dgm:prSet loTypeId="urn:microsoft.com/office/officeart/2005/8/layout/default#1" loCatId="list" qsTypeId="urn:microsoft.com/office/officeart/2005/8/quickstyle/simple1" qsCatId="simple" csTypeId="urn:microsoft.com/office/officeart/2005/8/colors/accent2_2" csCatId="accent2" phldr="1"/>
      <dgm:spPr/>
      <dgm:t>
        <a:bodyPr/>
        <a:lstStyle/>
        <a:p>
          <a:endParaRPr lang="en-US"/>
        </a:p>
      </dgm:t>
    </dgm:pt>
    <dgm:pt modelId="{350AFDC7-E3F6-4018-8B6B-3F2229D82B56}">
      <dgm:prSet/>
      <dgm:spPr>
        <a:solidFill>
          <a:srgbClr val="FFFF00"/>
        </a:solidFill>
        <a:ln>
          <a:solidFill>
            <a:schemeClr val="bg1"/>
          </a:solidFill>
        </a:ln>
      </dgm:spPr>
      <dgm:t>
        <a:bodyPr/>
        <a:lstStyle/>
        <a:p>
          <a:pPr rtl="0"/>
          <a:r>
            <a:rPr lang="en-US" b="1" dirty="0">
              <a:solidFill>
                <a:srgbClr val="00205B"/>
              </a:solidFill>
            </a:rPr>
            <a:t>Check to the Head</a:t>
          </a:r>
        </a:p>
      </dgm:t>
    </dgm:pt>
    <dgm:pt modelId="{A83056FE-67D6-4650-955D-DFBB65E7727C}" type="parTrans" cxnId="{4888EA0B-66B1-48B4-AB24-344F53BFD88E}">
      <dgm:prSet/>
      <dgm:spPr/>
      <dgm:t>
        <a:bodyPr/>
        <a:lstStyle/>
        <a:p>
          <a:endParaRPr lang="en-US"/>
        </a:p>
      </dgm:t>
    </dgm:pt>
    <dgm:pt modelId="{063947D9-AAC2-4635-8DDA-18570B7316B1}" type="sibTrans" cxnId="{4888EA0B-66B1-48B4-AB24-344F53BFD88E}">
      <dgm:prSet/>
      <dgm:spPr/>
      <dgm:t>
        <a:bodyPr/>
        <a:lstStyle/>
        <a:p>
          <a:endParaRPr lang="en-US"/>
        </a:p>
      </dgm:t>
    </dgm:pt>
    <dgm:pt modelId="{50090610-AD4B-464F-93C1-4E4D52E6955D}">
      <dgm:prSet/>
      <dgm:spPr>
        <a:solidFill>
          <a:srgbClr val="FFFF00"/>
        </a:solidFill>
        <a:ln>
          <a:solidFill>
            <a:schemeClr val="bg1"/>
          </a:solidFill>
        </a:ln>
      </dgm:spPr>
      <dgm:t>
        <a:bodyPr/>
        <a:lstStyle/>
        <a:p>
          <a:pPr rtl="0"/>
          <a:r>
            <a:rPr lang="en-US" b="1" dirty="0">
              <a:solidFill>
                <a:srgbClr val="00205B"/>
              </a:solidFill>
            </a:rPr>
            <a:t>Slash</a:t>
          </a:r>
        </a:p>
      </dgm:t>
    </dgm:pt>
    <dgm:pt modelId="{F14A20AF-D537-433F-B1DD-259B8DE187DC}" type="parTrans" cxnId="{15B113F8-036B-49A5-B7CD-521DD1E5A35A}">
      <dgm:prSet/>
      <dgm:spPr/>
      <dgm:t>
        <a:bodyPr/>
        <a:lstStyle/>
        <a:p>
          <a:endParaRPr lang="en-US"/>
        </a:p>
      </dgm:t>
    </dgm:pt>
    <dgm:pt modelId="{6BEAD108-82EF-4B00-9509-260E05CAC7C9}" type="sibTrans" cxnId="{15B113F8-036B-49A5-B7CD-521DD1E5A35A}">
      <dgm:prSet/>
      <dgm:spPr/>
      <dgm:t>
        <a:bodyPr/>
        <a:lstStyle/>
        <a:p>
          <a:endParaRPr lang="en-US"/>
        </a:p>
      </dgm:t>
    </dgm:pt>
    <dgm:pt modelId="{BFB68DE6-CEE6-4314-B6A4-162BA96CCDF5}">
      <dgm:prSet/>
      <dgm:spPr>
        <a:solidFill>
          <a:srgbClr val="FFFF00"/>
        </a:solidFill>
        <a:ln>
          <a:solidFill>
            <a:schemeClr val="bg1"/>
          </a:solidFill>
        </a:ln>
      </dgm:spPr>
      <dgm:t>
        <a:bodyPr/>
        <a:lstStyle/>
        <a:p>
          <a:pPr rtl="0"/>
          <a:r>
            <a:rPr lang="en-US" b="1" dirty="0">
              <a:solidFill>
                <a:srgbClr val="00205B"/>
              </a:solidFill>
            </a:rPr>
            <a:t>Dangerous Propel</a:t>
          </a:r>
        </a:p>
      </dgm:t>
    </dgm:pt>
    <dgm:pt modelId="{FA62B05E-2DBB-4240-B052-D86A69D0743A}" type="parTrans" cxnId="{4DBD926F-5B3F-43B7-8E4F-FCEA79DD4921}">
      <dgm:prSet/>
      <dgm:spPr/>
      <dgm:t>
        <a:bodyPr/>
        <a:lstStyle/>
        <a:p>
          <a:endParaRPr lang="en-US"/>
        </a:p>
      </dgm:t>
    </dgm:pt>
    <dgm:pt modelId="{D6FB5B1B-94E5-45FA-A03E-23D2F89AFD7D}" type="sibTrans" cxnId="{4DBD926F-5B3F-43B7-8E4F-FCEA79DD4921}">
      <dgm:prSet/>
      <dgm:spPr/>
      <dgm:t>
        <a:bodyPr/>
        <a:lstStyle/>
        <a:p>
          <a:endParaRPr lang="en-US"/>
        </a:p>
      </dgm:t>
    </dgm:pt>
    <dgm:pt modelId="{95968604-0A4A-4DA0-9FC1-50128DDA19AA}">
      <dgm:prSet/>
      <dgm:spPr>
        <a:solidFill>
          <a:srgbClr val="FFFF00"/>
        </a:solidFill>
        <a:ln>
          <a:solidFill>
            <a:schemeClr val="bg1"/>
          </a:solidFill>
        </a:ln>
      </dgm:spPr>
      <dgm:t>
        <a:bodyPr/>
        <a:lstStyle/>
        <a:p>
          <a:pPr rtl="0"/>
          <a:r>
            <a:rPr lang="en-US" b="1" dirty="0">
              <a:solidFill>
                <a:srgbClr val="00205B"/>
              </a:solidFill>
            </a:rPr>
            <a:t>Dangerous Follow Through</a:t>
          </a:r>
        </a:p>
      </dgm:t>
    </dgm:pt>
    <dgm:pt modelId="{E30B4BBA-4EBE-4324-9597-CEB93CCD2F17}" type="parTrans" cxnId="{1A9A78E7-3A1A-481C-BB0E-C805C29E89F6}">
      <dgm:prSet/>
      <dgm:spPr/>
      <dgm:t>
        <a:bodyPr/>
        <a:lstStyle/>
        <a:p>
          <a:endParaRPr lang="en-US"/>
        </a:p>
      </dgm:t>
    </dgm:pt>
    <dgm:pt modelId="{08180BCF-85E0-4676-B546-751B9CE1B016}" type="sibTrans" cxnId="{1A9A78E7-3A1A-481C-BB0E-C805C29E89F6}">
      <dgm:prSet/>
      <dgm:spPr/>
      <dgm:t>
        <a:bodyPr/>
        <a:lstStyle/>
        <a:p>
          <a:endParaRPr lang="en-US"/>
        </a:p>
      </dgm:t>
    </dgm:pt>
    <dgm:pt modelId="{53F66002-A083-48FB-8869-0789B7812387}">
      <dgm:prSet/>
      <dgm:spPr>
        <a:solidFill>
          <a:srgbClr val="FFFF00"/>
        </a:solidFill>
        <a:ln>
          <a:solidFill>
            <a:schemeClr val="bg1"/>
          </a:solidFill>
        </a:ln>
      </dgm:spPr>
      <dgm:t>
        <a:bodyPr/>
        <a:lstStyle/>
        <a:p>
          <a:pPr rtl="0"/>
          <a:r>
            <a:rPr lang="en-US" b="1" dirty="0">
              <a:solidFill>
                <a:srgbClr val="00205B"/>
              </a:solidFill>
            </a:rPr>
            <a:t>Dangerous Contact to a Defenseless Player</a:t>
          </a:r>
        </a:p>
      </dgm:t>
    </dgm:pt>
    <dgm:pt modelId="{5359FC59-5100-464F-BF40-E24636CF8B50}" type="parTrans" cxnId="{FB870F3B-1D2A-4500-9CD1-C66C1DA7FE4C}">
      <dgm:prSet/>
      <dgm:spPr/>
      <dgm:t>
        <a:bodyPr/>
        <a:lstStyle/>
        <a:p>
          <a:endParaRPr lang="en-US"/>
        </a:p>
      </dgm:t>
    </dgm:pt>
    <dgm:pt modelId="{CDB756B4-D413-4737-80D4-138569E5B7DD}" type="sibTrans" cxnId="{FB870F3B-1D2A-4500-9CD1-C66C1DA7FE4C}">
      <dgm:prSet/>
      <dgm:spPr/>
      <dgm:t>
        <a:bodyPr/>
        <a:lstStyle/>
        <a:p>
          <a:endParaRPr lang="en-US"/>
        </a:p>
      </dgm:t>
    </dgm:pt>
    <dgm:pt modelId="{49064922-C116-4721-B0E5-85D2209894A8}">
      <dgm:prSet>
        <dgm:style>
          <a:lnRef idx="1">
            <a:schemeClr val="accent3"/>
          </a:lnRef>
          <a:fillRef idx="2">
            <a:schemeClr val="accent3"/>
          </a:fillRef>
          <a:effectRef idx="1">
            <a:schemeClr val="accent3"/>
          </a:effectRef>
          <a:fontRef idx="minor">
            <a:schemeClr val="dk1"/>
          </a:fontRef>
        </dgm:style>
      </dgm:prSet>
      <dgm:spPr>
        <a:solidFill>
          <a:srgbClr val="FFFFCC"/>
        </a:solidFill>
        <a:ln/>
      </dgm:spPr>
      <dgm:t>
        <a:bodyPr/>
        <a:lstStyle/>
        <a:p>
          <a:pPr rtl="0"/>
          <a:r>
            <a:rPr lang="en-US" b="1" dirty="0">
              <a:solidFill>
                <a:srgbClr val="00205B"/>
              </a:solidFill>
            </a:rPr>
            <a:t>Unsportsmanlike Conduct - Verbal or Physical</a:t>
          </a:r>
        </a:p>
      </dgm:t>
    </dgm:pt>
    <dgm:pt modelId="{DF528FEA-51E3-451E-ABC1-318472559A4A}" type="parTrans" cxnId="{E687F034-1384-4119-9265-3FB4F74E04F0}">
      <dgm:prSet/>
      <dgm:spPr/>
      <dgm:t>
        <a:bodyPr/>
        <a:lstStyle/>
        <a:p>
          <a:endParaRPr lang="en-US"/>
        </a:p>
      </dgm:t>
    </dgm:pt>
    <dgm:pt modelId="{9F3D05D8-EEC4-4426-8523-B9CF0253E31A}" type="sibTrans" cxnId="{E687F034-1384-4119-9265-3FB4F74E04F0}">
      <dgm:prSet/>
      <dgm:spPr/>
      <dgm:t>
        <a:bodyPr/>
        <a:lstStyle/>
        <a:p>
          <a:endParaRPr lang="en-US"/>
        </a:p>
      </dgm:t>
    </dgm:pt>
    <dgm:pt modelId="{14AEDAEB-6AAD-4302-B2AE-F30EAD7DC027}" type="pres">
      <dgm:prSet presAssocID="{C93FA816-D57A-4F3E-8692-0AFAD788C104}" presName="diagram" presStyleCnt="0">
        <dgm:presLayoutVars>
          <dgm:dir/>
          <dgm:resizeHandles val="exact"/>
        </dgm:presLayoutVars>
      </dgm:prSet>
      <dgm:spPr/>
    </dgm:pt>
    <dgm:pt modelId="{6D85B5BA-C03D-4EB6-BF1D-F59D8D468210}" type="pres">
      <dgm:prSet presAssocID="{350AFDC7-E3F6-4018-8B6B-3F2229D82B56}" presName="node" presStyleLbl="node1" presStyleIdx="0" presStyleCnt="6">
        <dgm:presLayoutVars>
          <dgm:bulletEnabled val="1"/>
        </dgm:presLayoutVars>
      </dgm:prSet>
      <dgm:spPr/>
    </dgm:pt>
    <dgm:pt modelId="{306E7751-5C71-4062-B7B1-3F37458582AD}" type="pres">
      <dgm:prSet presAssocID="{063947D9-AAC2-4635-8DDA-18570B7316B1}" presName="sibTrans" presStyleCnt="0"/>
      <dgm:spPr/>
    </dgm:pt>
    <dgm:pt modelId="{F9FB84E2-A78C-406B-9C06-50749C764EB2}" type="pres">
      <dgm:prSet presAssocID="{50090610-AD4B-464F-93C1-4E4D52E6955D}" presName="node" presStyleLbl="node1" presStyleIdx="1" presStyleCnt="6">
        <dgm:presLayoutVars>
          <dgm:bulletEnabled val="1"/>
        </dgm:presLayoutVars>
      </dgm:prSet>
      <dgm:spPr/>
    </dgm:pt>
    <dgm:pt modelId="{FC46AA0A-9C89-433A-9B16-223C6DEB4AC3}" type="pres">
      <dgm:prSet presAssocID="{6BEAD108-82EF-4B00-9509-260E05CAC7C9}" presName="sibTrans" presStyleCnt="0"/>
      <dgm:spPr/>
    </dgm:pt>
    <dgm:pt modelId="{78160AE2-C8D1-4B19-A38D-E9AB4B7F2C5A}" type="pres">
      <dgm:prSet presAssocID="{BFB68DE6-CEE6-4314-B6A4-162BA96CCDF5}" presName="node" presStyleLbl="node1" presStyleIdx="2" presStyleCnt="6" custLinFactNeighborX="-2712" custLinFactNeighborY="2260">
        <dgm:presLayoutVars>
          <dgm:bulletEnabled val="1"/>
        </dgm:presLayoutVars>
      </dgm:prSet>
      <dgm:spPr/>
    </dgm:pt>
    <dgm:pt modelId="{123C1E08-BE30-4504-A062-53098705F4F5}" type="pres">
      <dgm:prSet presAssocID="{D6FB5B1B-94E5-45FA-A03E-23D2F89AFD7D}" presName="sibTrans" presStyleCnt="0"/>
      <dgm:spPr/>
    </dgm:pt>
    <dgm:pt modelId="{8EAEAF4B-A93F-4C22-A5A8-6B00ED599322}" type="pres">
      <dgm:prSet presAssocID="{95968604-0A4A-4DA0-9FC1-50128DDA19AA}" presName="node" presStyleLbl="node1" presStyleIdx="3" presStyleCnt="6">
        <dgm:presLayoutVars>
          <dgm:bulletEnabled val="1"/>
        </dgm:presLayoutVars>
      </dgm:prSet>
      <dgm:spPr/>
    </dgm:pt>
    <dgm:pt modelId="{81D4981E-3317-430F-AB29-5E22B8FDAC96}" type="pres">
      <dgm:prSet presAssocID="{08180BCF-85E0-4676-B546-751B9CE1B016}" presName="sibTrans" presStyleCnt="0"/>
      <dgm:spPr/>
    </dgm:pt>
    <dgm:pt modelId="{3C3FB8AA-3D09-4D2F-A7A8-9E5B66B784EE}" type="pres">
      <dgm:prSet presAssocID="{53F66002-A083-48FB-8869-0789B7812387}" presName="node" presStyleLbl="node1" presStyleIdx="4" presStyleCnt="6">
        <dgm:presLayoutVars>
          <dgm:bulletEnabled val="1"/>
        </dgm:presLayoutVars>
      </dgm:prSet>
      <dgm:spPr/>
    </dgm:pt>
    <dgm:pt modelId="{8920DBBE-34F9-4D11-8DE6-C3D052989D30}" type="pres">
      <dgm:prSet presAssocID="{CDB756B4-D413-4737-80D4-138569E5B7DD}" presName="sibTrans" presStyleCnt="0"/>
      <dgm:spPr/>
    </dgm:pt>
    <dgm:pt modelId="{3AAE84A5-9439-40A9-A0DB-569DE40CA394}" type="pres">
      <dgm:prSet presAssocID="{49064922-C116-4721-B0E5-85D2209894A8}" presName="node" presStyleLbl="node1" presStyleIdx="5" presStyleCnt="6">
        <dgm:presLayoutVars>
          <dgm:bulletEnabled val="1"/>
        </dgm:presLayoutVars>
      </dgm:prSet>
      <dgm:spPr/>
    </dgm:pt>
  </dgm:ptLst>
  <dgm:cxnLst>
    <dgm:cxn modelId="{4888EA0B-66B1-48B4-AB24-344F53BFD88E}" srcId="{C93FA816-D57A-4F3E-8692-0AFAD788C104}" destId="{350AFDC7-E3F6-4018-8B6B-3F2229D82B56}" srcOrd="0" destOrd="0" parTransId="{A83056FE-67D6-4650-955D-DFBB65E7727C}" sibTransId="{063947D9-AAC2-4635-8DDA-18570B7316B1}"/>
    <dgm:cxn modelId="{E687F034-1384-4119-9265-3FB4F74E04F0}" srcId="{C93FA816-D57A-4F3E-8692-0AFAD788C104}" destId="{49064922-C116-4721-B0E5-85D2209894A8}" srcOrd="5" destOrd="0" parTransId="{DF528FEA-51E3-451E-ABC1-318472559A4A}" sibTransId="{9F3D05D8-EEC4-4426-8523-B9CF0253E31A}"/>
    <dgm:cxn modelId="{FB870F3B-1D2A-4500-9CD1-C66C1DA7FE4C}" srcId="{C93FA816-D57A-4F3E-8692-0AFAD788C104}" destId="{53F66002-A083-48FB-8869-0789B7812387}" srcOrd="4" destOrd="0" parTransId="{5359FC59-5100-464F-BF40-E24636CF8B50}" sibTransId="{CDB756B4-D413-4737-80D4-138569E5B7DD}"/>
    <dgm:cxn modelId="{0B8E793D-DE49-444A-8BE3-F04D06621459}" type="presOf" srcId="{350AFDC7-E3F6-4018-8B6B-3F2229D82B56}" destId="{6D85B5BA-C03D-4EB6-BF1D-F59D8D468210}" srcOrd="0" destOrd="0" presId="urn:microsoft.com/office/officeart/2005/8/layout/default#1"/>
    <dgm:cxn modelId="{705B766E-DFE4-4652-9C3B-670F8E85A756}" type="presOf" srcId="{50090610-AD4B-464F-93C1-4E4D52E6955D}" destId="{F9FB84E2-A78C-406B-9C06-50749C764EB2}" srcOrd="0" destOrd="0" presId="urn:microsoft.com/office/officeart/2005/8/layout/default#1"/>
    <dgm:cxn modelId="{4DBD926F-5B3F-43B7-8E4F-FCEA79DD4921}" srcId="{C93FA816-D57A-4F3E-8692-0AFAD788C104}" destId="{BFB68DE6-CEE6-4314-B6A4-162BA96CCDF5}" srcOrd="2" destOrd="0" parTransId="{FA62B05E-2DBB-4240-B052-D86A69D0743A}" sibTransId="{D6FB5B1B-94E5-45FA-A03E-23D2F89AFD7D}"/>
    <dgm:cxn modelId="{1919FA79-E476-43C5-AD1F-39C2CE3778C2}" type="presOf" srcId="{C93FA816-D57A-4F3E-8692-0AFAD788C104}" destId="{14AEDAEB-6AAD-4302-B2AE-F30EAD7DC027}" srcOrd="0" destOrd="0" presId="urn:microsoft.com/office/officeart/2005/8/layout/default#1"/>
    <dgm:cxn modelId="{9223028D-505C-4793-80AF-90FB4C86E8B0}" type="presOf" srcId="{95968604-0A4A-4DA0-9FC1-50128DDA19AA}" destId="{8EAEAF4B-A93F-4C22-A5A8-6B00ED599322}" srcOrd="0" destOrd="0" presId="urn:microsoft.com/office/officeart/2005/8/layout/default#1"/>
    <dgm:cxn modelId="{BCA0D6B6-AF80-4F9B-BD86-4508DBE33DC5}" type="presOf" srcId="{53F66002-A083-48FB-8869-0789B7812387}" destId="{3C3FB8AA-3D09-4D2F-A7A8-9E5B66B784EE}" srcOrd="0" destOrd="0" presId="urn:microsoft.com/office/officeart/2005/8/layout/default#1"/>
    <dgm:cxn modelId="{0C7C62E0-372B-478D-A142-B0AA6F69E436}" type="presOf" srcId="{BFB68DE6-CEE6-4314-B6A4-162BA96CCDF5}" destId="{78160AE2-C8D1-4B19-A38D-E9AB4B7F2C5A}" srcOrd="0" destOrd="0" presId="urn:microsoft.com/office/officeart/2005/8/layout/default#1"/>
    <dgm:cxn modelId="{1A9A78E7-3A1A-481C-BB0E-C805C29E89F6}" srcId="{C93FA816-D57A-4F3E-8692-0AFAD788C104}" destId="{95968604-0A4A-4DA0-9FC1-50128DDA19AA}" srcOrd="3" destOrd="0" parTransId="{E30B4BBA-4EBE-4324-9597-CEB93CCD2F17}" sibTransId="{08180BCF-85E0-4676-B546-751B9CE1B016}"/>
    <dgm:cxn modelId="{15B113F8-036B-49A5-B7CD-521DD1E5A35A}" srcId="{C93FA816-D57A-4F3E-8692-0AFAD788C104}" destId="{50090610-AD4B-464F-93C1-4E4D52E6955D}" srcOrd="1" destOrd="0" parTransId="{F14A20AF-D537-433F-B1DD-259B8DE187DC}" sibTransId="{6BEAD108-82EF-4B00-9509-260E05CAC7C9}"/>
    <dgm:cxn modelId="{27F303FD-D7EA-47A2-9801-69934F3CDC5C}" type="presOf" srcId="{49064922-C116-4721-B0E5-85D2209894A8}" destId="{3AAE84A5-9439-40A9-A0DB-569DE40CA394}" srcOrd="0" destOrd="0" presId="urn:microsoft.com/office/officeart/2005/8/layout/default#1"/>
    <dgm:cxn modelId="{27AA4C0E-B227-4414-8251-A8094490C22D}" type="presParOf" srcId="{14AEDAEB-6AAD-4302-B2AE-F30EAD7DC027}" destId="{6D85B5BA-C03D-4EB6-BF1D-F59D8D468210}" srcOrd="0" destOrd="0" presId="urn:microsoft.com/office/officeart/2005/8/layout/default#1"/>
    <dgm:cxn modelId="{FE77AD26-6B8F-486B-BDC4-F88D147ADC54}" type="presParOf" srcId="{14AEDAEB-6AAD-4302-B2AE-F30EAD7DC027}" destId="{306E7751-5C71-4062-B7B1-3F37458582AD}" srcOrd="1" destOrd="0" presId="urn:microsoft.com/office/officeart/2005/8/layout/default#1"/>
    <dgm:cxn modelId="{4B7DA3FE-C5FE-4649-827D-658596D23AF5}" type="presParOf" srcId="{14AEDAEB-6AAD-4302-B2AE-F30EAD7DC027}" destId="{F9FB84E2-A78C-406B-9C06-50749C764EB2}" srcOrd="2" destOrd="0" presId="urn:microsoft.com/office/officeart/2005/8/layout/default#1"/>
    <dgm:cxn modelId="{76605245-2226-4903-971D-D62DA337DBCC}" type="presParOf" srcId="{14AEDAEB-6AAD-4302-B2AE-F30EAD7DC027}" destId="{FC46AA0A-9C89-433A-9B16-223C6DEB4AC3}" srcOrd="3" destOrd="0" presId="urn:microsoft.com/office/officeart/2005/8/layout/default#1"/>
    <dgm:cxn modelId="{320E3431-2291-45B1-BD47-EC014B2C67B2}" type="presParOf" srcId="{14AEDAEB-6AAD-4302-B2AE-F30EAD7DC027}" destId="{78160AE2-C8D1-4B19-A38D-E9AB4B7F2C5A}" srcOrd="4" destOrd="0" presId="urn:microsoft.com/office/officeart/2005/8/layout/default#1"/>
    <dgm:cxn modelId="{A98150DB-518B-4D3C-BD4B-C5E1AC401D79}" type="presParOf" srcId="{14AEDAEB-6AAD-4302-B2AE-F30EAD7DC027}" destId="{123C1E08-BE30-4504-A062-53098705F4F5}" srcOrd="5" destOrd="0" presId="urn:microsoft.com/office/officeart/2005/8/layout/default#1"/>
    <dgm:cxn modelId="{B6B3DED3-E9A1-48C3-9EE2-1E9CA639A877}" type="presParOf" srcId="{14AEDAEB-6AAD-4302-B2AE-F30EAD7DC027}" destId="{8EAEAF4B-A93F-4C22-A5A8-6B00ED599322}" srcOrd="6" destOrd="0" presId="urn:microsoft.com/office/officeart/2005/8/layout/default#1"/>
    <dgm:cxn modelId="{5C8F6FDD-C25C-4913-A56B-315DB2BCF970}" type="presParOf" srcId="{14AEDAEB-6AAD-4302-B2AE-F30EAD7DC027}" destId="{81D4981E-3317-430F-AB29-5E22B8FDAC96}" srcOrd="7" destOrd="0" presId="urn:microsoft.com/office/officeart/2005/8/layout/default#1"/>
    <dgm:cxn modelId="{A363ECFC-F677-4E9C-9C2A-FCE9D66FA55F}" type="presParOf" srcId="{14AEDAEB-6AAD-4302-B2AE-F30EAD7DC027}" destId="{3C3FB8AA-3D09-4D2F-A7A8-9E5B66B784EE}" srcOrd="8" destOrd="0" presId="urn:microsoft.com/office/officeart/2005/8/layout/default#1"/>
    <dgm:cxn modelId="{7630AB63-BD04-470D-933D-BB54BF145D4D}" type="presParOf" srcId="{14AEDAEB-6AAD-4302-B2AE-F30EAD7DC027}" destId="{8920DBBE-34F9-4D11-8DE6-C3D052989D30}" srcOrd="9" destOrd="0" presId="urn:microsoft.com/office/officeart/2005/8/layout/default#1"/>
    <dgm:cxn modelId="{7FD07A07-1784-41D2-96F1-8859A0A6D0D4}" type="presParOf" srcId="{14AEDAEB-6AAD-4302-B2AE-F30EAD7DC027}" destId="{3AAE84A5-9439-40A9-A0DB-569DE40CA394}"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5B5BA-C03D-4EB6-BF1D-F59D8D468210}">
      <dsp:nvSpPr>
        <dsp:cNvPr id="0" name=""/>
        <dsp:cNvSpPr/>
      </dsp:nvSpPr>
      <dsp:spPr>
        <a:xfrm>
          <a:off x="0" y="34131"/>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rgbClr val="00205B"/>
              </a:solidFill>
            </a:rPr>
            <a:t>Check to the Head</a:t>
          </a:r>
        </a:p>
      </dsp:txBody>
      <dsp:txXfrm>
        <a:off x="0" y="34131"/>
        <a:ext cx="3428999" cy="2057399"/>
      </dsp:txXfrm>
    </dsp:sp>
    <dsp:sp modelId="{F9FB84E2-A78C-406B-9C06-50749C764EB2}">
      <dsp:nvSpPr>
        <dsp:cNvPr id="0" name=""/>
        <dsp:cNvSpPr/>
      </dsp:nvSpPr>
      <dsp:spPr>
        <a:xfrm>
          <a:off x="3771900" y="34131"/>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rgbClr val="00205B"/>
              </a:solidFill>
            </a:rPr>
            <a:t>Slash</a:t>
          </a:r>
        </a:p>
      </dsp:txBody>
      <dsp:txXfrm>
        <a:off x="3771900" y="34131"/>
        <a:ext cx="3428999" cy="2057399"/>
      </dsp:txXfrm>
    </dsp:sp>
    <dsp:sp modelId="{78160AE2-C8D1-4B19-A38D-E9AB4B7F2C5A}">
      <dsp:nvSpPr>
        <dsp:cNvPr id="0" name=""/>
        <dsp:cNvSpPr/>
      </dsp:nvSpPr>
      <dsp:spPr>
        <a:xfrm>
          <a:off x="7450805" y="80628"/>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rgbClr val="00205B"/>
              </a:solidFill>
            </a:rPr>
            <a:t>Dangerous Propel</a:t>
          </a:r>
        </a:p>
      </dsp:txBody>
      <dsp:txXfrm>
        <a:off x="7450805" y="80628"/>
        <a:ext cx="3428999" cy="2057399"/>
      </dsp:txXfrm>
    </dsp:sp>
    <dsp:sp modelId="{8EAEAF4B-A93F-4C22-A5A8-6B00ED599322}">
      <dsp:nvSpPr>
        <dsp:cNvPr id="0" name=""/>
        <dsp:cNvSpPr/>
      </dsp:nvSpPr>
      <dsp:spPr>
        <a:xfrm>
          <a:off x="0" y="2434430"/>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rgbClr val="00205B"/>
              </a:solidFill>
            </a:rPr>
            <a:t>Dangerous Follow Through</a:t>
          </a:r>
        </a:p>
      </dsp:txBody>
      <dsp:txXfrm>
        <a:off x="0" y="2434430"/>
        <a:ext cx="3428999" cy="2057399"/>
      </dsp:txXfrm>
    </dsp:sp>
    <dsp:sp modelId="{3C3FB8AA-3D09-4D2F-A7A8-9E5B66B784EE}">
      <dsp:nvSpPr>
        <dsp:cNvPr id="0" name=""/>
        <dsp:cNvSpPr/>
      </dsp:nvSpPr>
      <dsp:spPr>
        <a:xfrm>
          <a:off x="3771900" y="2434431"/>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rgbClr val="00205B"/>
              </a:solidFill>
            </a:rPr>
            <a:t>Dangerous Contact to a Defenseless Player</a:t>
          </a:r>
        </a:p>
      </dsp:txBody>
      <dsp:txXfrm>
        <a:off x="3771900" y="2434431"/>
        <a:ext cx="3428999" cy="2057399"/>
      </dsp:txXfrm>
    </dsp:sp>
    <dsp:sp modelId="{3AAE84A5-9439-40A9-A0DB-569DE40CA394}">
      <dsp:nvSpPr>
        <dsp:cNvPr id="0" name=""/>
        <dsp:cNvSpPr/>
      </dsp:nvSpPr>
      <dsp:spPr>
        <a:xfrm>
          <a:off x="7543800" y="2434431"/>
          <a:ext cx="3428999" cy="2057399"/>
        </a:xfrm>
        <a:prstGeom prst="rect">
          <a:avLst/>
        </a:prstGeom>
        <a:solidFill>
          <a:srgbClr val="FFFFCC"/>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rgbClr val="00205B"/>
              </a:solidFill>
            </a:rPr>
            <a:t>Unsportsmanlike Conduct - Verbal or Physical</a:t>
          </a:r>
        </a:p>
      </dsp:txBody>
      <dsp:txXfrm>
        <a:off x="7543800" y="2434431"/>
        <a:ext cx="3428999" cy="20573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10/7/25</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ABB09-9E0A-4721-B90C-F5DAC0026E99}" type="datetimeFigureOut">
              <a:rPr lang="en-US" smtClean="0"/>
              <a:t>10/7/25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716FC-8EDB-41AA-8CE4-CA351EA7E723}" type="slidenum">
              <a:rPr lang="en-US" smtClean="0"/>
              <a:t>‹#›</a:t>
            </a:fld>
            <a:endParaRPr lang="en-US"/>
          </a:p>
        </p:txBody>
      </p:sp>
    </p:spTree>
    <p:extLst>
      <p:ext uri="{BB962C8B-B14F-4D97-AF65-F5344CB8AC3E}">
        <p14:creationId xmlns:p14="http://schemas.microsoft.com/office/powerpoint/2010/main" val="34082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716FC-8EDB-41AA-8CE4-CA351EA7E723}" type="slidenum">
              <a:rPr lang="en-US" smtClean="0"/>
              <a:t>2</a:t>
            </a:fld>
            <a:endParaRPr lang="en-US"/>
          </a:p>
        </p:txBody>
      </p:sp>
    </p:spTree>
    <p:extLst>
      <p:ext uri="{BB962C8B-B14F-4D97-AF65-F5344CB8AC3E}">
        <p14:creationId xmlns:p14="http://schemas.microsoft.com/office/powerpoint/2010/main" val="2795787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pre-game</a:t>
            </a:r>
            <a:r>
              <a:rPr lang="en-US" baseline="0" dirty="0"/>
              <a:t> stick checks to make note if a team has a second dressed goalkeeper.  Share that information with your partner(s) so the officiating team is ready if the goalkeeper receives a yellow card.</a:t>
            </a:r>
          </a:p>
          <a:p>
            <a:endParaRPr lang="en-US" baseline="0" dirty="0"/>
          </a:p>
          <a:p>
            <a:r>
              <a:rPr lang="en-US" baseline="0" dirty="0"/>
              <a:t>Note that the player serving with the goalie does not receive a card for this foul --  only the goalie gets a card.</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12</a:t>
            </a:fld>
            <a:endParaRPr lang="en-US"/>
          </a:p>
        </p:txBody>
      </p:sp>
    </p:spTree>
    <p:extLst>
      <p:ext uri="{BB962C8B-B14F-4D97-AF65-F5344CB8AC3E}">
        <p14:creationId xmlns:p14="http://schemas.microsoft.com/office/powerpoint/2010/main" val="333307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cases, when the coach takes</a:t>
            </a:r>
            <a:r>
              <a:rPr lang="en-US" baseline="0" dirty="0"/>
              <a:t> a player off the field, make sure there is not resulting in an offside. If it is created, then you must place another player behind the RL before you start play.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no field player willing to put on the goalie gear and play goalkeeper, the team may play without</a:t>
            </a:r>
            <a:r>
              <a:rPr lang="en-US" baseline="0" dirty="0"/>
              <a:t> a goalkeeper.  However, NO PLAYER MAY ENTER THE GOAL CIRCLE UNTIL THE BALL HAS COME TO REST WITHIN THE GOAL CIRCLE.</a:t>
            </a:r>
          </a:p>
          <a:p>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13</a:t>
            </a:fld>
            <a:endParaRPr lang="en-US"/>
          </a:p>
        </p:txBody>
      </p:sp>
    </p:spTree>
    <p:extLst>
      <p:ext uri="{BB962C8B-B14F-4D97-AF65-F5344CB8AC3E}">
        <p14:creationId xmlns:p14="http://schemas.microsoft.com/office/powerpoint/2010/main" val="3101356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there</a:t>
            </a:r>
            <a:r>
              <a:rPr lang="en-US" baseline="0" dirty="0"/>
              <a:t> is a goalie in the game, she goes behind.  </a:t>
            </a:r>
          </a:p>
          <a:p>
            <a:endParaRPr lang="en-US" baseline="0" dirty="0"/>
          </a:p>
          <a:p>
            <a:r>
              <a:rPr lang="en-US" i="1" baseline="0" dirty="0"/>
              <a:t>Use the “Oh, That Goalie” Activity to review.</a:t>
            </a:r>
            <a:endParaRPr lang="en-US" i="1" dirty="0"/>
          </a:p>
        </p:txBody>
      </p:sp>
      <p:sp>
        <p:nvSpPr>
          <p:cNvPr id="4" name="Slide Number Placeholder 3"/>
          <p:cNvSpPr>
            <a:spLocks noGrp="1"/>
          </p:cNvSpPr>
          <p:nvPr>
            <p:ph type="sldNum" sz="quarter" idx="10"/>
          </p:nvPr>
        </p:nvSpPr>
        <p:spPr/>
        <p:txBody>
          <a:bodyPr/>
          <a:lstStyle/>
          <a:p>
            <a:fld id="{3B2A583A-0ACC-4598-95F2-71FB7B53626F}" type="slidenum">
              <a:rPr lang="en-US" smtClean="0"/>
              <a:t>14</a:t>
            </a:fld>
            <a:endParaRPr lang="en-US"/>
          </a:p>
        </p:txBody>
      </p:sp>
    </p:spTree>
    <p:extLst>
      <p:ext uri="{BB962C8B-B14F-4D97-AF65-F5344CB8AC3E}">
        <p14:creationId xmlns:p14="http://schemas.microsoft.com/office/powerpoint/2010/main" val="968461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team has received 4 cards (yellow or Red--- green do not count) they will play one player down for the remainder the game and For each subsequent card the team will play down an additional player: 5th card =</a:t>
            </a:r>
            <a:r>
              <a:rPr lang="en-US" baseline="0" dirty="0"/>
              <a:t> </a:t>
            </a:r>
            <a:r>
              <a:rPr lang="en-US" dirty="0"/>
              <a:t>10 players, 6h card = 9 players, etc.</a:t>
            </a:r>
          </a:p>
        </p:txBody>
      </p:sp>
      <p:sp>
        <p:nvSpPr>
          <p:cNvPr id="4" name="Slide Number Placeholder 3"/>
          <p:cNvSpPr>
            <a:spLocks noGrp="1"/>
          </p:cNvSpPr>
          <p:nvPr>
            <p:ph type="sldNum" sz="quarter" idx="10"/>
          </p:nvPr>
        </p:nvSpPr>
        <p:spPr/>
        <p:txBody>
          <a:bodyPr/>
          <a:lstStyle/>
          <a:p>
            <a:fld id="{3B2A583A-0ACC-4598-95F2-71FB7B53626F}" type="slidenum">
              <a:rPr lang="en-US" smtClean="0"/>
              <a:t>15</a:t>
            </a:fld>
            <a:endParaRPr lang="en-US"/>
          </a:p>
        </p:txBody>
      </p:sp>
    </p:spTree>
    <p:extLst>
      <p:ext uri="{BB962C8B-B14F-4D97-AF65-F5344CB8AC3E}">
        <p14:creationId xmlns:p14="http://schemas.microsoft.com/office/powerpoint/2010/main" val="1236079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There may be a time when you have multiple cards being served at the same time.  Remember no cards are releasable.</a:t>
            </a:r>
          </a:p>
          <a:p>
            <a:endParaRPr lang="en-US" sz="1400" dirty="0"/>
          </a:p>
          <a:p>
            <a:r>
              <a:rPr lang="en-US" sz="1400" dirty="0"/>
              <a:t>Each time a card is given the near side or closest official should come to the table and confirm with the timer of the release time for each card given.  This becomes important when you are in a multiple card situation.</a:t>
            </a:r>
          </a:p>
          <a:p>
            <a:endParaRPr lang="en-US" sz="1400" dirty="0"/>
          </a:p>
          <a:p>
            <a:r>
              <a:rPr lang="en-US" sz="1400" dirty="0"/>
              <a:t>It is recommended that officials keep track of cards given, note both the number of the carded player and the time the card is given.</a:t>
            </a:r>
          </a:p>
        </p:txBody>
      </p:sp>
      <p:sp>
        <p:nvSpPr>
          <p:cNvPr id="4" name="Slide Number Placeholder 3"/>
          <p:cNvSpPr>
            <a:spLocks noGrp="1"/>
          </p:cNvSpPr>
          <p:nvPr>
            <p:ph type="sldNum" sz="quarter" idx="10"/>
          </p:nvPr>
        </p:nvSpPr>
        <p:spPr/>
        <p:txBody>
          <a:bodyPr/>
          <a:lstStyle/>
          <a:p>
            <a:fld id="{3B2A583A-0ACC-4598-95F2-71FB7B53626F}" type="slidenum">
              <a:rPr lang="en-US" smtClean="0"/>
              <a:t>16</a:t>
            </a:fld>
            <a:endParaRPr lang="en-US"/>
          </a:p>
        </p:txBody>
      </p:sp>
    </p:spTree>
    <p:extLst>
      <p:ext uri="{BB962C8B-B14F-4D97-AF65-F5344CB8AC3E}">
        <p14:creationId xmlns:p14="http://schemas.microsoft.com/office/powerpoint/2010/main" val="2692905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 a player receives a card with less than 2 minutes in the quarter, she will serve the remainder of her time in the next quarter.  If a card is given with less than 2 minutes in the 4</a:t>
            </a:r>
            <a:r>
              <a:rPr lang="en-US" sz="1400" baseline="30000" dirty="0"/>
              <a:t>th</a:t>
            </a:r>
            <a:r>
              <a:rPr lang="en-US" sz="1400" dirty="0"/>
              <a:t> quarter, and the game is going into overtime, the player will serve the remainder of her time in overtime.</a:t>
            </a:r>
          </a:p>
          <a:p>
            <a:endParaRPr lang="en-US" sz="1400" dirty="0"/>
          </a:p>
          <a:p>
            <a:r>
              <a:rPr lang="en-US" sz="1400" dirty="0"/>
              <a:t>Blue #2 receives a yellow card at 1:25 in the second quarter, when is she released…..click.  14:25 in the third Quarter</a:t>
            </a:r>
          </a:p>
          <a:p>
            <a:endParaRPr lang="en-US" sz="1400" dirty="0"/>
          </a:p>
          <a:p>
            <a:r>
              <a:rPr lang="en-US" sz="1400" dirty="0"/>
              <a:t>Red #12 receives a card with 3 seconds left in the third quarter, when is her card released?..... Click….. 13:03 in the fourth quarter</a:t>
            </a:r>
          </a:p>
          <a:p>
            <a:endParaRPr lang="en-US" sz="1400" dirty="0"/>
          </a:p>
          <a:p>
            <a:r>
              <a:rPr lang="en-US" sz="1400" dirty="0"/>
              <a:t>With the card being 2 minutes, the “seconds” of the release time will be the same as the time the card is given.</a:t>
            </a:r>
          </a:p>
        </p:txBody>
      </p:sp>
      <p:sp>
        <p:nvSpPr>
          <p:cNvPr id="4" name="Slide Number Placeholder 3"/>
          <p:cNvSpPr>
            <a:spLocks noGrp="1"/>
          </p:cNvSpPr>
          <p:nvPr>
            <p:ph type="sldNum" sz="quarter" idx="10"/>
          </p:nvPr>
        </p:nvSpPr>
        <p:spPr/>
        <p:txBody>
          <a:bodyPr/>
          <a:lstStyle/>
          <a:p>
            <a:fld id="{3B2A583A-0ACC-4598-95F2-71FB7B53626F}" type="slidenum">
              <a:rPr lang="en-US" smtClean="0"/>
              <a:t>17</a:t>
            </a:fld>
            <a:endParaRPr lang="en-US"/>
          </a:p>
        </p:txBody>
      </p:sp>
    </p:spTree>
    <p:extLst>
      <p:ext uri="{BB962C8B-B14F-4D97-AF65-F5344CB8AC3E}">
        <p14:creationId xmlns:p14="http://schemas.microsoft.com/office/powerpoint/2010/main" val="360896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different scenarios:</a:t>
            </a:r>
          </a:p>
          <a:p>
            <a:r>
              <a:rPr lang="en-US" dirty="0"/>
              <a:t>Player entering early is player originally carded. OR   Player entering early in NOT player originally carded.</a:t>
            </a:r>
          </a:p>
          <a:p>
            <a:endParaRPr lang="en-US" dirty="0"/>
          </a:p>
          <a:p>
            <a:r>
              <a:rPr lang="en-US" dirty="0"/>
              <a:t>Both are considered an extension of the penalty time – not an additional card.</a:t>
            </a:r>
          </a:p>
        </p:txBody>
      </p:sp>
      <p:sp>
        <p:nvSpPr>
          <p:cNvPr id="4" name="Slide Number Placeholder 3"/>
          <p:cNvSpPr>
            <a:spLocks noGrp="1"/>
          </p:cNvSpPr>
          <p:nvPr>
            <p:ph type="sldNum" sz="quarter" idx="10"/>
          </p:nvPr>
        </p:nvSpPr>
        <p:spPr/>
        <p:txBody>
          <a:bodyPr/>
          <a:lstStyle/>
          <a:p>
            <a:fld id="{3B2A583A-0ACC-4598-95F2-71FB7B53626F}" type="slidenum">
              <a:rPr lang="en-US" smtClean="0"/>
              <a:t>18</a:t>
            </a:fld>
            <a:endParaRPr lang="en-US"/>
          </a:p>
        </p:txBody>
      </p:sp>
    </p:spTree>
    <p:extLst>
      <p:ext uri="{BB962C8B-B14F-4D97-AF65-F5344CB8AC3E}">
        <p14:creationId xmlns:p14="http://schemas.microsoft.com/office/powerpoint/2010/main" val="287948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Pre-game</a:t>
            </a:r>
            <a:r>
              <a:rPr lang="en-US" baseline="0" dirty="0"/>
              <a:t> instructions to the person(s) manning the scorer’s table helps ensure that a carded player does not re-enter the game before the penalty time has expired.  It also helps to make sure the scorer/timer at the table records the time of the card and the time the card is released.</a:t>
            </a:r>
          </a:p>
          <a:p>
            <a:endParaRPr lang="en-US" baseline="0" dirty="0"/>
          </a:p>
        </p:txBody>
      </p:sp>
      <p:sp>
        <p:nvSpPr>
          <p:cNvPr id="4" name="Slide Number Placeholder 3"/>
          <p:cNvSpPr>
            <a:spLocks noGrp="1"/>
          </p:cNvSpPr>
          <p:nvPr>
            <p:ph type="sldNum" sz="quarter" idx="10"/>
          </p:nvPr>
        </p:nvSpPr>
        <p:spPr/>
        <p:txBody>
          <a:bodyPr/>
          <a:lstStyle/>
          <a:p>
            <a:fld id="{3B2A583A-0ACC-4598-95F2-71FB7B53626F}" type="slidenum">
              <a:rPr lang="en-US" smtClean="0"/>
              <a:t>19</a:t>
            </a:fld>
            <a:endParaRPr lang="en-US"/>
          </a:p>
        </p:txBody>
      </p:sp>
    </p:spTree>
    <p:extLst>
      <p:ext uri="{BB962C8B-B14F-4D97-AF65-F5344CB8AC3E}">
        <p14:creationId xmlns:p14="http://schemas.microsoft.com/office/powerpoint/2010/main" val="4266536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Players may wander onto the field in celebration or</a:t>
            </a:r>
            <a:r>
              <a:rPr lang="en-US" baseline="0" dirty="0"/>
              <a:t> during the heat of the game.  A verbal reminder is usually all that is necessary to have the player return to the team bench area.  </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20</a:t>
            </a:fld>
            <a:endParaRPr lang="en-US"/>
          </a:p>
        </p:txBody>
      </p:sp>
    </p:spTree>
    <p:extLst>
      <p:ext uri="{BB962C8B-B14F-4D97-AF65-F5344CB8AC3E}">
        <p14:creationId xmlns:p14="http://schemas.microsoft.com/office/powerpoint/2010/main" val="3789709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 head coach that they are the only one who can communicate with the officials.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 head coach who receives two yellow cards is considered suspended.  They MAY participate in the team’s next game.  </a:t>
            </a:r>
          </a:p>
          <a:p>
            <a:r>
              <a:rPr lang="en-US" dirty="0"/>
              <a:t>A coach receiving a Red card is considered ejected. They MAY NOT participate in the team’s next game.</a:t>
            </a:r>
          </a:p>
          <a:p>
            <a:endParaRPr lang="en-US" dirty="0"/>
          </a:p>
          <a:p>
            <a:r>
              <a:rPr lang="en-US" baseline="0" dirty="0"/>
              <a:t>Ask for help from the athletic administrator, if needed.  The game cannot continue until the ejected coach leaves the game/spectator area. </a:t>
            </a:r>
          </a:p>
          <a:p>
            <a:r>
              <a:rPr lang="en-US" baseline="0" dirty="0"/>
              <a:t>NFHS rules prohibit a team to continue with out a coach or other qualified adult.</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21</a:t>
            </a:fld>
            <a:endParaRPr lang="en-US"/>
          </a:p>
        </p:txBody>
      </p:sp>
    </p:spTree>
    <p:extLst>
      <p:ext uri="{BB962C8B-B14F-4D97-AF65-F5344CB8AC3E}">
        <p14:creationId xmlns:p14="http://schemas.microsoft.com/office/powerpoint/2010/main" val="8484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 fouls in yellow are mandatory cards.</a:t>
            </a:r>
          </a:p>
          <a:p>
            <a:r>
              <a:rPr lang="en-US" dirty="0"/>
              <a:t>The lighter one is discretionary but strongly encouraged.</a:t>
            </a:r>
          </a:p>
          <a:p>
            <a:r>
              <a:rPr lang="en-US" dirty="0"/>
              <a:t>Note what</a:t>
            </a:r>
            <a:r>
              <a:rPr lang="en-US" baseline="0" dirty="0"/>
              <a:t> discretionary fouls might warrant a yellow card (give examples of repeated fouls, ex  verbal and physical misconduct)</a:t>
            </a:r>
          </a:p>
          <a:p>
            <a:endParaRPr lang="en-US" u="none" baseline="0" dirty="0"/>
          </a:p>
          <a:p>
            <a:r>
              <a:rPr lang="en-US" u="none" baseline="0" dirty="0" err="1"/>
              <a:t>Rseponding</a:t>
            </a:r>
            <a:r>
              <a:rPr lang="en-US" u="none" baseline="0" dirty="0"/>
              <a:t> to unsafe play </a:t>
            </a:r>
            <a:r>
              <a:rPr lang="en-US" b="1" u="none" baseline="0" dirty="0"/>
              <a:t>early and strong </a:t>
            </a:r>
            <a:r>
              <a:rPr lang="en-US" u="none" baseline="0" dirty="0"/>
              <a:t>is preventive.</a:t>
            </a:r>
          </a:p>
          <a:p>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AE36A76F-BC7E-4E7F-B296-5E0DDA54B3FA}" type="slidenum">
              <a:rPr lang="en-US" smtClean="0"/>
              <a:pPr/>
              <a:t>3</a:t>
            </a:fld>
            <a:endParaRPr lang="en-US"/>
          </a:p>
        </p:txBody>
      </p:sp>
    </p:spTree>
    <p:extLst>
      <p:ext uri="{BB962C8B-B14F-4D97-AF65-F5344CB8AC3E}">
        <p14:creationId xmlns:p14="http://schemas.microsoft.com/office/powerpoint/2010/main" val="3459177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Official scorer or table official must know when the player will be released.  Go to the table to make sure the correct information is reported.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Player serving a penalty may join her team on the bench during a timeout.  They will return to the penalty area after the timeout has concluded.</a:t>
            </a:r>
            <a:endParaRPr lang="en-US" dirty="0"/>
          </a:p>
          <a:p>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22</a:t>
            </a:fld>
            <a:endParaRPr lang="en-US"/>
          </a:p>
        </p:txBody>
      </p:sp>
    </p:spTree>
    <p:extLst>
      <p:ext uri="{BB962C8B-B14F-4D97-AF65-F5344CB8AC3E}">
        <p14:creationId xmlns:p14="http://schemas.microsoft.com/office/powerpoint/2010/main" val="2525594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Rulebooks</a:t>
            </a:r>
            <a:r>
              <a:rPr lang="en-US" baseline="0" dirty="0"/>
              <a:t> and manuals to Rule 8</a:t>
            </a:r>
            <a:endParaRPr lang="en-US" dirty="0"/>
          </a:p>
        </p:txBody>
      </p:sp>
      <p:sp>
        <p:nvSpPr>
          <p:cNvPr id="4" name="Slide Number Placeholder 3"/>
          <p:cNvSpPr>
            <a:spLocks noGrp="1"/>
          </p:cNvSpPr>
          <p:nvPr>
            <p:ph type="sldNum" sz="quarter" idx="10"/>
          </p:nvPr>
        </p:nvSpPr>
        <p:spPr/>
        <p:txBody>
          <a:bodyPr/>
          <a:lstStyle/>
          <a:p>
            <a:fld id="{470EDDC1-50F2-40E0-BFE3-3BD456263642}" type="slidenum">
              <a:rPr lang="en-US" smtClean="0"/>
              <a:pPr/>
              <a:t>24</a:t>
            </a:fld>
            <a:endParaRPr lang="en-US"/>
          </a:p>
        </p:txBody>
      </p:sp>
    </p:spTree>
    <p:extLst>
      <p:ext uri="{BB962C8B-B14F-4D97-AF65-F5344CB8AC3E}">
        <p14:creationId xmlns:p14="http://schemas.microsoft.com/office/powerpoint/2010/main" val="305122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it is difficult to</a:t>
            </a:r>
            <a:r>
              <a:rPr lang="en-US" baseline="0" dirty="0"/>
              <a:t> make the decision between yellow or red.  It helps to ask yourself if the player was simply over exuberant or if there was true intent to harm.  Overzealous – yellow.  Think of the terms “flagrant” and/or “deliberate” – definitely red. Repeated fouls can result in a red card also.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a:t>
            </a:r>
            <a:r>
              <a:rPr lang="en-US" baseline="0" dirty="0"/>
              <a:t> players are intense and emotional.  There is a difference between a personal attack like, “you’re horrible” and frustration with herself and swearing at the official or another player. A personal attack might indicate an immediate red card.  Swearing in frustration – not at you or an opponent -- may indicate a yellow card.  Firing the stick to the ground in anger or frustration is also a form of excessive dissent and may be deserving of an ejection.</a:t>
            </a:r>
            <a:endParaRPr lang="en-US" dirty="0"/>
          </a:p>
          <a:p>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4</a:t>
            </a:fld>
            <a:endParaRPr lang="en-US"/>
          </a:p>
        </p:txBody>
      </p:sp>
    </p:spTree>
    <p:extLst>
      <p:ext uri="{BB962C8B-B14F-4D97-AF65-F5344CB8AC3E}">
        <p14:creationId xmlns:p14="http://schemas.microsoft.com/office/powerpoint/2010/main" val="344060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Repeated fouls can be the same foul, committed by multiple players, or multiple fouls on the same team in a short period of time.</a:t>
            </a:r>
          </a:p>
        </p:txBody>
      </p:sp>
      <p:sp>
        <p:nvSpPr>
          <p:cNvPr id="4" name="Slide Number Placeholder 3"/>
          <p:cNvSpPr>
            <a:spLocks noGrp="1"/>
          </p:cNvSpPr>
          <p:nvPr>
            <p:ph type="sldNum" sz="quarter" idx="10"/>
          </p:nvPr>
        </p:nvSpPr>
        <p:spPr/>
        <p:txBody>
          <a:bodyPr/>
          <a:lstStyle/>
          <a:p>
            <a:fld id="{B87BCE93-F59F-43D0-A5FC-D4E8671850E2}" type="slidenum">
              <a:rPr lang="en-US" smtClean="0"/>
              <a:pPr/>
              <a:t>5</a:t>
            </a:fld>
            <a:endParaRPr lang="en-US"/>
          </a:p>
        </p:txBody>
      </p:sp>
    </p:spTree>
    <p:extLst>
      <p:ext uri="{BB962C8B-B14F-4D97-AF65-F5344CB8AC3E}">
        <p14:creationId xmlns:p14="http://schemas.microsoft.com/office/powerpoint/2010/main" val="153895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you do if the yellow has been administered for dissent and then there is a dissent from another player on same team? </a:t>
            </a:r>
            <a:r>
              <a:rPr lang="en-US" i="1" dirty="0"/>
              <a:t>(Consider two yellow cards for same team) </a:t>
            </a:r>
            <a:r>
              <a:rPr lang="en-US" dirty="0"/>
              <a:t>Other team? </a:t>
            </a:r>
            <a:r>
              <a:rPr lang="en-US" i="1" dirty="0"/>
              <a:t>(Consider cards for both players on opposing teams.)</a:t>
            </a:r>
            <a:endParaRPr lang="en-US" dirty="0"/>
          </a:p>
          <a:p>
            <a:endParaRPr lang="en-US" dirty="0"/>
          </a:p>
          <a:p>
            <a:r>
              <a:rPr lang="en-US" dirty="0"/>
              <a:t>Use discretion and use the cards for those</a:t>
            </a:r>
            <a:r>
              <a:rPr lang="en-US" baseline="0" dirty="0"/>
              <a:t> events that warrant it. Do not threaten a player with a card!</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6</a:t>
            </a:fld>
            <a:endParaRPr lang="en-US"/>
          </a:p>
        </p:txBody>
      </p:sp>
    </p:spTree>
    <p:extLst>
      <p:ext uri="{BB962C8B-B14F-4D97-AF65-F5344CB8AC3E}">
        <p14:creationId xmlns:p14="http://schemas.microsoft.com/office/powerpoint/2010/main" val="116635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yellow and</a:t>
            </a:r>
            <a:r>
              <a:rPr lang="en-US" baseline="0" dirty="0"/>
              <a:t> red cards are non releasable. The player MUST serve the entire time of the penalty</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7</a:t>
            </a:fld>
            <a:endParaRPr lang="en-US"/>
          </a:p>
        </p:txBody>
      </p:sp>
    </p:spTree>
    <p:extLst>
      <p:ext uri="{BB962C8B-B14F-4D97-AF65-F5344CB8AC3E}">
        <p14:creationId xmlns:p14="http://schemas.microsoft.com/office/powerpoint/2010/main" val="243518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suspended player should go to her team’s bench area</a:t>
            </a:r>
            <a:r>
              <a:rPr lang="en-US" baseline="0" dirty="0"/>
              <a:t> after serving her second two-minute penalty.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a:t>
            </a:r>
            <a:r>
              <a:rPr lang="en-US" baseline="0" dirty="0"/>
              <a:t>card:  “fouled out” of the game -- NOT ejected.  Can play in her team’s next game.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May rejoin team on the team bench after 2-minute penalty has expired.</a:t>
            </a:r>
            <a:endParaRPr lang="en-US" dirty="0"/>
          </a:p>
          <a:p>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8</a:t>
            </a:fld>
            <a:endParaRPr lang="en-US"/>
          </a:p>
        </p:txBody>
      </p:sp>
    </p:spTree>
    <p:extLst>
      <p:ext uri="{BB962C8B-B14F-4D97-AF65-F5344CB8AC3E}">
        <p14:creationId xmlns:p14="http://schemas.microsoft.com/office/powerpoint/2010/main" val="498977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Ejected players need to stay in their team area after serving their penalty minutes.  If</a:t>
            </a:r>
            <a:r>
              <a:rPr lang="en-US" baseline="0" dirty="0"/>
              <a:t> the player is unable to stay in her bench, it is essential to have an adult member of the team’s personnel take responsibility.</a:t>
            </a:r>
          </a:p>
          <a:p>
            <a:endParaRPr lang="en-US" baseline="0" dirty="0"/>
          </a:p>
          <a:p>
            <a:r>
              <a:rPr lang="en-US" baseline="0" dirty="0"/>
              <a:t>State associations differ on protocol for red cards.</a:t>
            </a:r>
          </a:p>
        </p:txBody>
      </p:sp>
      <p:sp>
        <p:nvSpPr>
          <p:cNvPr id="4" name="Slide Number Placeholder 3"/>
          <p:cNvSpPr>
            <a:spLocks noGrp="1"/>
          </p:cNvSpPr>
          <p:nvPr>
            <p:ph type="sldNum" sz="quarter" idx="10"/>
          </p:nvPr>
        </p:nvSpPr>
        <p:spPr/>
        <p:txBody>
          <a:bodyPr/>
          <a:lstStyle/>
          <a:p>
            <a:fld id="{3B2A583A-0ACC-4598-95F2-71FB7B53626F}" type="slidenum">
              <a:rPr lang="en-US" smtClean="0"/>
              <a:t>9</a:t>
            </a:fld>
            <a:endParaRPr lang="en-US"/>
          </a:p>
        </p:txBody>
      </p:sp>
    </p:spTree>
    <p:extLst>
      <p:ext uri="{BB962C8B-B14F-4D97-AF65-F5344CB8AC3E}">
        <p14:creationId xmlns:p14="http://schemas.microsoft.com/office/powerpoint/2010/main" val="61974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red card ejection prohibits the carded from playing in her team’s next game.  </a:t>
            </a:r>
          </a:p>
          <a:p>
            <a:endParaRPr lang="en-US" baseline="0" dirty="0"/>
          </a:p>
          <a:p>
            <a:r>
              <a:rPr lang="en-US" baseline="0" dirty="0"/>
              <a:t>Unless prohibited by state association, the ejected player may attend her team’s next game in her street clothes and sit on her team’s bench.  Most officiating boards require the official to call/contact the assignor or athletic administrator to inform them of the red card to ensure the player is not permitted to play in the next game.</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10</a:t>
            </a:fld>
            <a:endParaRPr lang="en-US"/>
          </a:p>
        </p:txBody>
      </p:sp>
    </p:spTree>
    <p:extLst>
      <p:ext uri="{BB962C8B-B14F-4D97-AF65-F5344CB8AC3E}">
        <p14:creationId xmlns:p14="http://schemas.microsoft.com/office/powerpoint/2010/main" val="349447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741872"/>
            <a:ext cx="10972800" cy="5227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91999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434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2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3" name="Group 2"/>
          <p:cNvGrpSpPr/>
          <p:nvPr userDrawn="1"/>
        </p:nvGrpSpPr>
        <p:grpSpPr>
          <a:xfrm>
            <a:off x="415003" y="482600"/>
            <a:ext cx="11346557" cy="5588000"/>
            <a:chOff x="379106" y="529005"/>
            <a:chExt cx="8509918" cy="3960631"/>
          </a:xfrm>
        </p:grpSpPr>
        <p:sp>
          <p:nvSpPr>
            <p:cNvPr id="49" name="Shape 14"/>
            <p:cNvSpPr/>
            <p:nvPr/>
          </p:nvSpPr>
          <p:spPr>
            <a:xfrm flipH="1" flipV="1">
              <a:off x="395654" y="543924"/>
              <a:ext cx="0" cy="394571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51" name="Shape 17"/>
            <p:cNvSpPr/>
            <p:nvPr/>
          </p:nvSpPr>
          <p:spPr>
            <a:xfrm flipV="1">
              <a:off x="386863" y="4458890"/>
              <a:ext cx="8502161"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5" name="Shape 14"/>
            <p:cNvSpPr/>
            <p:nvPr userDrawn="1"/>
          </p:nvSpPr>
          <p:spPr>
            <a:xfrm flipH="1" flipV="1">
              <a:off x="8889022" y="529005"/>
              <a:ext cx="0" cy="393893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8" name="Shape 16"/>
            <p:cNvSpPr/>
            <p:nvPr userDrawn="1"/>
          </p:nvSpPr>
          <p:spPr>
            <a:xfrm>
              <a:off x="379106" y="543924"/>
              <a:ext cx="8508391"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grpSp>
      <p:grpSp>
        <p:nvGrpSpPr>
          <p:cNvPr id="5" name="Group 4"/>
          <p:cNvGrpSpPr>
            <a:grpSpLocks noChangeAspect="1"/>
          </p:cNvGrpSpPr>
          <p:nvPr userDrawn="1"/>
        </p:nvGrpSpPr>
        <p:grpSpPr>
          <a:xfrm rot="16200000">
            <a:off x="3363913" y="1484173"/>
            <a:ext cx="5407679" cy="5339973"/>
            <a:chOff x="275358" y="1585266"/>
            <a:chExt cx="2019194" cy="1993916"/>
          </a:xfrm>
        </p:grpSpPr>
        <p:cxnSp>
          <p:nvCxnSpPr>
            <p:cNvPr id="23" name="Straight Connector 22"/>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 24"/>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26" name="Arc 25"/>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27" name="Straight Connector 26"/>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30" name="Arc 29"/>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31" name="Straight Connector 30"/>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41" name="Straight Connector 40"/>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1370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730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08460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M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399" y="3063440"/>
            <a:ext cx="10363200" cy="1470025"/>
          </a:xfrm>
        </p:spPr>
        <p:txBody>
          <a:bodyPr/>
          <a:lstStyle>
            <a:lvl1pPr>
              <a:defRPr sz="4800" b="1">
                <a:solidFill>
                  <a:srgbClr val="003E7E"/>
                </a:solidFill>
              </a:defRPr>
            </a:lvl1pPr>
          </a:lstStyle>
          <a:p>
            <a:r>
              <a:rPr lang="en-US" dirty="0"/>
              <a:t>Presentation title</a:t>
            </a:r>
          </a:p>
        </p:txBody>
      </p:sp>
      <p:sp>
        <p:nvSpPr>
          <p:cNvPr id="3" name="Subtitle 2"/>
          <p:cNvSpPr>
            <a:spLocks noGrp="1"/>
          </p:cNvSpPr>
          <p:nvPr>
            <p:ph type="subTitle" idx="1" hasCustomPrompt="1"/>
          </p:nvPr>
        </p:nvSpPr>
        <p:spPr>
          <a:xfrm>
            <a:off x="1828799" y="4851400"/>
            <a:ext cx="8534400" cy="1117600"/>
          </a:xfrm>
        </p:spPr>
        <p:txBody>
          <a:bodyPr>
            <a:normAutofit/>
          </a:bodyPr>
          <a:lstStyle>
            <a:lvl1pPr marL="0" indent="0" algn="ctr">
              <a:buNone/>
              <a:defRPr sz="4267">
                <a:solidFill>
                  <a:srgbClr val="E51937"/>
                </a:solidFill>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a:t>Presentation Sub-Title</a:t>
            </a:r>
          </a:p>
        </p:txBody>
      </p:sp>
      <p:pic>
        <p:nvPicPr>
          <p:cNvPr id="5" name="Picture 4">
            <a:extLst>
              <a:ext uri="{FF2B5EF4-FFF2-40B4-BE49-F238E27FC236}">
                <a16:creationId xmlns:a16="http://schemas.microsoft.com/office/drawing/2014/main" id="{BCE85994-11A6-4F66-B213-7AE0CE6E1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446" y="216746"/>
            <a:ext cx="6159109" cy="2846693"/>
          </a:xfrm>
          <a:prstGeom prst="rect">
            <a:avLst/>
          </a:prstGeom>
        </p:spPr>
      </p:pic>
    </p:spTree>
    <p:custDataLst>
      <p:tags r:id="rId1"/>
    </p:custDataLst>
    <p:extLst>
      <p:ext uri="{BB962C8B-B14F-4D97-AF65-F5344CB8AC3E}">
        <p14:creationId xmlns:p14="http://schemas.microsoft.com/office/powerpoint/2010/main" val="131404241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03077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Header/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25" y="231496"/>
            <a:ext cx="10972800" cy="614361"/>
          </a:xfrm>
        </p:spPr>
        <p:txBody>
          <a:bodyPr/>
          <a:lstStyle>
            <a:lvl1pPr>
              <a:defRPr/>
            </a:lvl1pPr>
          </a:lstStyle>
          <a:p>
            <a:r>
              <a:rPr lang="en-US"/>
              <a:t>Topic Heading</a:t>
            </a:r>
          </a:p>
        </p:txBody>
      </p:sp>
      <p:sp>
        <p:nvSpPr>
          <p:cNvPr id="3" name="Content Placeholder 2"/>
          <p:cNvSpPr>
            <a:spLocks noGrp="1"/>
          </p:cNvSpPr>
          <p:nvPr>
            <p:ph sz="half" idx="1"/>
          </p:nvPr>
        </p:nvSpPr>
        <p:spPr>
          <a:xfrm>
            <a:off x="729581" y="1092200"/>
            <a:ext cx="5340452"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9777" y="1092200"/>
            <a:ext cx="5340448"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6292043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750109"/>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389872"/>
            <a:ext cx="5386917" cy="500230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750109"/>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1389872"/>
            <a:ext cx="5389033" cy="500230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8"/>
          <p:cNvSpPr>
            <a:spLocks noGrp="1"/>
          </p:cNvSpPr>
          <p:nvPr>
            <p:ph type="ftr" sz="quarter" idx="10"/>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301883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Header/Caption/Conten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2" y="724374"/>
            <a:ext cx="3807887" cy="701855"/>
          </a:xfrm>
        </p:spPr>
        <p:txBody>
          <a:bodyPr anchor="b">
            <a:noAutofit/>
          </a:bodyPr>
          <a:lstStyle>
            <a:lvl1pPr algn="l">
              <a:defRPr sz="3556" b="1">
                <a:solidFill>
                  <a:srgbClr val="003E7E"/>
                </a:solidFill>
              </a:defRPr>
            </a:lvl1pPr>
          </a:lstStyle>
          <a:p>
            <a:r>
              <a:rPr lang="en-US"/>
              <a:t>Topic Heading</a:t>
            </a:r>
          </a:p>
        </p:txBody>
      </p:sp>
      <p:sp>
        <p:nvSpPr>
          <p:cNvPr id="3" name="Content Placeholder 2"/>
          <p:cNvSpPr>
            <a:spLocks noGrp="1"/>
          </p:cNvSpPr>
          <p:nvPr>
            <p:ph idx="1"/>
          </p:nvPr>
        </p:nvSpPr>
        <p:spPr>
          <a:xfrm>
            <a:off x="4766735" y="733250"/>
            <a:ext cx="6815668" cy="5400385"/>
          </a:xfrm>
        </p:spPr>
        <p:txBody>
          <a:bodyPr/>
          <a:lstStyle>
            <a:lvl1pPr>
              <a:defRPr sz="3911">
                <a:solidFill>
                  <a:srgbClr val="00073B"/>
                </a:solidFill>
              </a:defRPr>
            </a:lvl1pPr>
            <a:lvl2pPr>
              <a:defRPr sz="3556">
                <a:solidFill>
                  <a:srgbClr val="00073B"/>
                </a:solidFill>
              </a:defRPr>
            </a:lvl2pPr>
            <a:lvl3pPr>
              <a:defRPr sz="3200">
                <a:solidFill>
                  <a:srgbClr val="00073B"/>
                </a:solidFill>
              </a:defRPr>
            </a:lvl3pPr>
            <a:lvl4pPr>
              <a:defRPr sz="2844">
                <a:solidFill>
                  <a:srgbClr val="00073B"/>
                </a:solidFill>
              </a:defRPr>
            </a:lvl4pPr>
            <a:lvl5pPr>
              <a:defRPr sz="2489">
                <a:solidFill>
                  <a:srgbClr val="00073B"/>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12802" y="1435106"/>
            <a:ext cx="3807887" cy="4698529"/>
          </a:xfrm>
        </p:spPr>
        <p:txBody>
          <a:bodyPr>
            <a:normAutofit/>
          </a:bodyPr>
          <a:lstStyle>
            <a:lvl1pPr marL="0" indent="0">
              <a:buNone/>
              <a:defRPr sz="2489">
                <a:solidFill>
                  <a:srgbClr val="E51937"/>
                </a:solidFill>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5" indent="0">
              <a:buNone/>
              <a:defRPr sz="1200"/>
            </a:lvl7pPr>
            <a:lvl8pPr marL="4266880" indent="0">
              <a:buNone/>
              <a:defRPr sz="1200"/>
            </a:lvl8pPr>
            <a:lvl9pPr marL="4876435" indent="0">
              <a:buNone/>
              <a:defRPr sz="1200"/>
            </a:lvl9pPr>
          </a:lstStyle>
          <a:p>
            <a:pPr lvl="0"/>
            <a:r>
              <a:rPr lang="en-US" dirty="0"/>
              <a:t>Sub-heading  or Text</a:t>
            </a:r>
          </a:p>
        </p:txBody>
      </p:sp>
    </p:spTree>
    <p:custDataLst>
      <p:tags r:id="rId1"/>
    </p:custDataLst>
    <p:extLst>
      <p:ext uri="{BB962C8B-B14F-4D97-AF65-F5344CB8AC3E}">
        <p14:creationId xmlns:p14="http://schemas.microsoft.com/office/powerpoint/2010/main" val="428903954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31.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cover with a couple of women wearing hats&#10;&#10;Description automatically generated">
            <a:extLst>
              <a:ext uri="{FF2B5EF4-FFF2-40B4-BE49-F238E27FC236}">
                <a16:creationId xmlns:a16="http://schemas.microsoft.com/office/drawing/2014/main" id="{43DC5FF9-1A8B-B15F-6A8F-08B542B9F382}"/>
              </a:ext>
            </a:extLst>
          </p:cNvPr>
          <p:cNvPicPr>
            <a:picLocks noChangeAspect="1"/>
          </p:cNvPicPr>
          <p:nvPr/>
        </p:nvPicPr>
        <p:blipFill>
          <a:blip r:embed="rId2"/>
          <a:srcRect r="444"/>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220424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girls lacrosse red card"/>
          <p:cNvPicPr>
            <a:picLocks noChangeAspect="1" noChangeArrowheads="1"/>
          </p:cNvPicPr>
          <p:nvPr/>
        </p:nvPicPr>
        <p:blipFill rotWithShape="1">
          <a:blip r:embed="rId4">
            <a:extLst>
              <a:ext uri="{28A0092B-C50C-407E-A947-70E740481C1C}">
                <a14:useLocalDpi xmlns:a14="http://schemas.microsoft.com/office/drawing/2010/main" val="0"/>
              </a:ext>
            </a:extLst>
          </a:blip>
          <a:srcRect l="8903" t="6666" r="5892"/>
          <a:stretch/>
        </p:blipFill>
        <p:spPr bwMode="auto">
          <a:xfrm>
            <a:off x="5686050" y="750443"/>
            <a:ext cx="5994864" cy="53571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rot="929586">
            <a:off x="10732304" y="4548981"/>
            <a:ext cx="812800" cy="132080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91384DCD-10A2-BA49-955B-06B4DE5CECC7}"/>
              </a:ext>
            </a:extLst>
          </p:cNvPr>
          <p:cNvSpPr txBox="1"/>
          <p:nvPr/>
        </p:nvSpPr>
        <p:spPr>
          <a:xfrm>
            <a:off x="371960" y="272365"/>
            <a:ext cx="2138766"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Ejection</a:t>
            </a:r>
          </a:p>
        </p:txBody>
      </p:sp>
      <p:sp>
        <p:nvSpPr>
          <p:cNvPr id="5" name="TextBox 4">
            <a:extLst>
              <a:ext uri="{FF2B5EF4-FFF2-40B4-BE49-F238E27FC236}">
                <a16:creationId xmlns:a16="http://schemas.microsoft.com/office/drawing/2014/main" id="{A453ECFE-EDD9-B244-B528-9808ED236CE3}"/>
              </a:ext>
            </a:extLst>
          </p:cNvPr>
          <p:cNvSpPr txBox="1"/>
          <p:nvPr/>
        </p:nvSpPr>
        <p:spPr>
          <a:xfrm>
            <a:off x="371960" y="1394432"/>
            <a:ext cx="4974955" cy="4431983"/>
          </a:xfrm>
          <a:prstGeom prst="rect">
            <a:avLst/>
          </a:prstGeom>
          <a:noFill/>
        </p:spPr>
        <p:txBody>
          <a:bodyPr wrap="square" rtlCol="0">
            <a:spAutoFit/>
          </a:bodyPr>
          <a:lstStyle/>
          <a:p>
            <a:r>
              <a:rPr lang="en-US" sz="2400" dirty="0">
                <a:solidFill>
                  <a:srgbClr val="00205B"/>
                </a:solidFill>
              </a:rPr>
              <a:t>An official has the power to eject without any previous warning any player guilty of flagrant or repeated violation of the rules, dissent, misconduct or abusive language.</a:t>
            </a:r>
          </a:p>
          <a:p>
            <a:endParaRPr lang="en-US" sz="2400" dirty="0">
              <a:solidFill>
                <a:srgbClr val="00205B"/>
              </a:solidFill>
            </a:endParaRPr>
          </a:p>
          <a:p>
            <a:endParaRPr lang="en-US" sz="2400" dirty="0">
              <a:solidFill>
                <a:srgbClr val="00205B"/>
              </a:solidFill>
            </a:endParaRPr>
          </a:p>
          <a:p>
            <a:r>
              <a:rPr lang="en-US" sz="2400" dirty="0">
                <a:solidFill>
                  <a:srgbClr val="00205B"/>
                </a:solidFill>
              </a:rPr>
              <a:t>Ejection will be noted by issuing a red card.  Any player receiving a red card is prohibited from further participation in that game.</a:t>
            </a:r>
          </a:p>
          <a:p>
            <a:endParaRPr lang="en-US" dirty="0"/>
          </a:p>
        </p:txBody>
      </p:sp>
    </p:spTree>
    <p:custDataLst>
      <p:tags r:id="rId1"/>
    </p:custDataLst>
    <p:extLst>
      <p:ext uri="{BB962C8B-B14F-4D97-AF65-F5344CB8AC3E}">
        <p14:creationId xmlns:p14="http://schemas.microsoft.com/office/powerpoint/2010/main" val="388146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716890" y="1057195"/>
            <a:ext cx="4859338" cy="5227638"/>
          </a:xfrm>
        </p:spPr>
        <p:txBody>
          <a:bodyPr>
            <a:normAutofit/>
          </a:bodyPr>
          <a:lstStyle/>
          <a:p>
            <a:pPr marL="0" indent="0">
              <a:buNone/>
            </a:pPr>
            <a:endParaRPr lang="en-US" sz="3200" dirty="0"/>
          </a:p>
          <a:p>
            <a:pPr marL="0" indent="0" algn="ctr">
              <a:buNone/>
            </a:pPr>
            <a:endParaRPr lang="en-US" sz="3200" dirty="0"/>
          </a:p>
          <a:p>
            <a:pPr marL="0" indent="0" algn="ctr">
              <a:buNone/>
            </a:pPr>
            <a:r>
              <a:rPr lang="en-US" sz="3200" dirty="0">
                <a:solidFill>
                  <a:srgbClr val="00205B"/>
                </a:solidFill>
              </a:rPr>
              <a:t>If a goalie commits a cardable/misconduct foul – </a:t>
            </a:r>
          </a:p>
          <a:p>
            <a:pPr marL="0" indent="0" algn="ctr">
              <a:buNone/>
            </a:pPr>
            <a:r>
              <a:rPr lang="en-US" sz="3200" dirty="0">
                <a:solidFill>
                  <a:srgbClr val="00205B"/>
                </a:solidFill>
              </a:rPr>
              <a:t>whether in or out of the goal circle – </a:t>
            </a:r>
          </a:p>
          <a:p>
            <a:pPr marL="0" indent="0" algn="ctr">
              <a:buNone/>
            </a:pPr>
            <a:r>
              <a:rPr lang="en-US" sz="3200" dirty="0">
                <a:solidFill>
                  <a:srgbClr val="00205B"/>
                </a:solidFill>
              </a:rPr>
              <a:t>  she </a:t>
            </a:r>
            <a:r>
              <a:rPr lang="en-US" sz="3200" u="sng" dirty="0">
                <a:solidFill>
                  <a:srgbClr val="00205B"/>
                </a:solidFill>
              </a:rPr>
              <a:t>must</a:t>
            </a:r>
            <a:r>
              <a:rPr lang="en-US" sz="3200" dirty="0">
                <a:solidFill>
                  <a:srgbClr val="00205B"/>
                </a:solidFill>
              </a:rPr>
              <a:t> be carded</a:t>
            </a:r>
          </a:p>
        </p:txBody>
      </p:sp>
      <p:pic>
        <p:nvPicPr>
          <p:cNvPr id="2050" name="Picture 2" descr="http://stmedia.startribune.com/images/1000*842/lax+3a+gal061916+72.JPG"/>
          <p:cNvPicPr>
            <a:picLocks noChangeAspect="1" noChangeArrowheads="1"/>
          </p:cNvPicPr>
          <p:nvPr/>
        </p:nvPicPr>
        <p:blipFill rotWithShape="1">
          <a:blip r:embed="rId3">
            <a:extLst>
              <a:ext uri="{28A0092B-C50C-407E-A947-70E740481C1C}">
                <a14:useLocalDpi xmlns:a14="http://schemas.microsoft.com/office/drawing/2010/main" val="0"/>
              </a:ext>
            </a:extLst>
          </a:blip>
          <a:srcRect t="-1233" r="31117" b="1"/>
          <a:stretch/>
        </p:blipFill>
        <p:spPr bwMode="auto">
          <a:xfrm>
            <a:off x="6807200" y="896150"/>
            <a:ext cx="4229795" cy="52340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949665-8361-6549-AF42-B078C039C037}"/>
              </a:ext>
            </a:extLst>
          </p:cNvPr>
          <p:cNvSpPr txBox="1"/>
          <p:nvPr/>
        </p:nvSpPr>
        <p:spPr>
          <a:xfrm>
            <a:off x="371959" y="272365"/>
            <a:ext cx="538480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Goalie Misconduct</a:t>
            </a:r>
          </a:p>
        </p:txBody>
      </p:sp>
    </p:spTree>
    <p:custDataLst>
      <p:tags r:id="rId1"/>
    </p:custDataLst>
    <p:extLst>
      <p:ext uri="{BB962C8B-B14F-4D97-AF65-F5344CB8AC3E}">
        <p14:creationId xmlns:p14="http://schemas.microsoft.com/office/powerpoint/2010/main" val="22639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A4D69E8-C568-6048-BD26-3AF81A13793F}"/>
              </a:ext>
            </a:extLst>
          </p:cNvPr>
          <p:cNvSpPr txBox="1"/>
          <p:nvPr/>
        </p:nvSpPr>
        <p:spPr>
          <a:xfrm>
            <a:off x="242419" y="2717800"/>
            <a:ext cx="6502400" cy="3416320"/>
          </a:xfrm>
          <a:prstGeom prst="rect">
            <a:avLst/>
          </a:prstGeom>
          <a:noFill/>
        </p:spPr>
        <p:txBody>
          <a:bodyPr wrap="square" rtlCol="0">
            <a:spAutoFit/>
          </a:bodyPr>
          <a:lstStyle/>
          <a:p>
            <a:r>
              <a:rPr lang="en-US" sz="2400" dirty="0">
                <a:solidFill>
                  <a:srgbClr val="00205B"/>
                </a:solidFill>
              </a:rPr>
              <a:t>The 2nd dressed goalie must enter the game </a:t>
            </a:r>
          </a:p>
          <a:p>
            <a:endParaRPr lang="en-US" sz="2400" dirty="0">
              <a:solidFill>
                <a:srgbClr val="00205B"/>
              </a:solidFill>
            </a:endParaRPr>
          </a:p>
          <a:p>
            <a:r>
              <a:rPr lang="en-US" sz="2400" dirty="0">
                <a:solidFill>
                  <a:srgbClr val="00205B"/>
                </a:solidFill>
              </a:rPr>
              <a:t>Carded goalie serves two minutes (yellow) or four minutes (red) in penalty area</a:t>
            </a:r>
          </a:p>
          <a:p>
            <a:endParaRPr lang="en-US" sz="2400" dirty="0">
              <a:solidFill>
                <a:srgbClr val="00205B"/>
              </a:solidFill>
            </a:endParaRPr>
          </a:p>
          <a:p>
            <a:r>
              <a:rPr lang="en-US" sz="2400" dirty="0">
                <a:solidFill>
                  <a:srgbClr val="00205B"/>
                </a:solidFill>
              </a:rPr>
              <a:t>Coach selects a field player who serves penalty </a:t>
            </a:r>
            <a:r>
              <a:rPr lang="en-US" sz="2400" u="sng" dirty="0">
                <a:solidFill>
                  <a:srgbClr val="00205B"/>
                </a:solidFill>
              </a:rPr>
              <a:t>with</a:t>
            </a:r>
            <a:r>
              <a:rPr lang="en-US" sz="2400" dirty="0">
                <a:solidFill>
                  <a:srgbClr val="00205B"/>
                </a:solidFill>
              </a:rPr>
              <a:t> the goalie</a:t>
            </a:r>
          </a:p>
          <a:p>
            <a:endParaRPr lang="en-US" sz="2400" dirty="0">
              <a:solidFill>
                <a:srgbClr val="00205B"/>
              </a:solidFill>
            </a:endParaRPr>
          </a:p>
          <a:p>
            <a:r>
              <a:rPr lang="en-US" sz="2400" dirty="0">
                <a:solidFill>
                  <a:srgbClr val="00205B"/>
                </a:solidFill>
              </a:rPr>
              <a:t>Team plays short ONE player during the penalty</a:t>
            </a:r>
          </a:p>
        </p:txBody>
      </p:sp>
      <p:sp>
        <p:nvSpPr>
          <p:cNvPr id="10" name="TextBox 9"/>
          <p:cNvSpPr txBox="1"/>
          <p:nvPr/>
        </p:nvSpPr>
        <p:spPr>
          <a:xfrm>
            <a:off x="553400" y="1467991"/>
            <a:ext cx="4934831" cy="1077218"/>
          </a:xfrm>
          <a:prstGeom prst="rect">
            <a:avLst/>
          </a:prstGeom>
          <a:solidFill>
            <a:schemeClr val="bg1">
              <a:lumMod val="95000"/>
            </a:schemeClr>
          </a:solidFill>
        </p:spPr>
        <p:txBody>
          <a:bodyPr wrap="square" rtlCol="0">
            <a:spAutoFit/>
          </a:bodyPr>
          <a:lstStyle/>
          <a:p>
            <a:pPr algn="ctr"/>
            <a:r>
              <a:rPr lang="en-US" sz="3200" i="1" dirty="0">
                <a:solidFill>
                  <a:srgbClr val="00205B"/>
                </a:solidFill>
                <a:latin typeface="Helvetica" panose="020B0604020202020204" pitchFamily="34" charset="0"/>
                <a:cs typeface="Helvetica" panose="020B0604020202020204" pitchFamily="34" charset="0"/>
              </a:rPr>
              <a:t>When there is a SECOND dressed goalie:</a:t>
            </a:r>
          </a:p>
        </p:txBody>
      </p:sp>
      <p:sp>
        <p:nvSpPr>
          <p:cNvPr id="8" name="TextBox 7">
            <a:extLst>
              <a:ext uri="{FF2B5EF4-FFF2-40B4-BE49-F238E27FC236}">
                <a16:creationId xmlns:a16="http://schemas.microsoft.com/office/drawing/2014/main" id="{230FC960-C93B-9F4A-B9FD-60447BF20DBA}"/>
              </a:ext>
            </a:extLst>
          </p:cNvPr>
          <p:cNvSpPr txBox="1"/>
          <p:nvPr/>
        </p:nvSpPr>
        <p:spPr>
          <a:xfrm>
            <a:off x="371959" y="272365"/>
            <a:ext cx="7733655"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Handling Goalkeeper Penalties</a:t>
            </a:r>
          </a:p>
        </p:txBody>
      </p:sp>
      <p:pic>
        <p:nvPicPr>
          <p:cNvPr id="3" name="Picture 2" descr="Image result for girls lacrosse player line ups">
            <a:extLst>
              <a:ext uri="{FF2B5EF4-FFF2-40B4-BE49-F238E27FC236}">
                <a16:creationId xmlns:a16="http://schemas.microsoft.com/office/drawing/2014/main" id="{6E817E53-6413-5D9D-16DE-C4DA25C866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2" r="29803"/>
          <a:stretch/>
        </p:blipFill>
        <p:spPr bwMode="auto">
          <a:xfrm>
            <a:off x="6782001" y="1057195"/>
            <a:ext cx="5102333" cy="46583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Oval 8"/>
          <p:cNvSpPr/>
          <p:nvPr/>
        </p:nvSpPr>
        <p:spPr>
          <a:xfrm>
            <a:off x="10461554" y="1963988"/>
            <a:ext cx="711200" cy="1422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Oval 3">
            <a:extLst>
              <a:ext uri="{FF2B5EF4-FFF2-40B4-BE49-F238E27FC236}">
                <a16:creationId xmlns:a16="http://schemas.microsoft.com/office/drawing/2014/main" id="{562ACF54-AC55-8738-D559-D412ED9A55AF}"/>
              </a:ext>
            </a:extLst>
          </p:cNvPr>
          <p:cNvSpPr/>
          <p:nvPr/>
        </p:nvSpPr>
        <p:spPr>
          <a:xfrm>
            <a:off x="7746664" y="2006600"/>
            <a:ext cx="711200" cy="1422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415500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girls lacrosse player line ups"/>
          <p:cNvPicPr>
            <a:picLocks noChangeAspect="1" noChangeArrowheads="1"/>
          </p:cNvPicPr>
          <p:nvPr/>
        </p:nvPicPr>
        <p:blipFill rotWithShape="1">
          <a:blip r:embed="rId4">
            <a:extLst>
              <a:ext uri="{28A0092B-C50C-407E-A947-70E740481C1C}">
                <a14:useLocalDpi xmlns:a14="http://schemas.microsoft.com/office/drawing/2010/main" val="0"/>
              </a:ext>
            </a:extLst>
          </a:blip>
          <a:srcRect l="65847" t="34549" r="1301" b="27430"/>
          <a:stretch/>
        </p:blipFill>
        <p:spPr bwMode="auto">
          <a:xfrm>
            <a:off x="7259216" y="1462881"/>
            <a:ext cx="4530047" cy="39322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4294967295"/>
          </p:nvPr>
        </p:nvSpPr>
        <p:spPr>
          <a:xfrm>
            <a:off x="0" y="2444750"/>
            <a:ext cx="6327775" cy="3932238"/>
          </a:xfrm>
        </p:spPr>
        <p:txBody>
          <a:bodyPr>
            <a:normAutofit fontScale="92500"/>
          </a:bodyPr>
          <a:lstStyle/>
          <a:p>
            <a:pPr marL="152385" indent="0">
              <a:buNone/>
            </a:pPr>
            <a:r>
              <a:rPr lang="en-US" sz="3067" dirty="0">
                <a:solidFill>
                  <a:srgbClr val="00205B"/>
                </a:solidFill>
              </a:rPr>
              <a:t>Goalie may stay in the game (for the first yellow card)</a:t>
            </a:r>
          </a:p>
          <a:p>
            <a:pPr marL="152385" indent="0">
              <a:buNone/>
            </a:pPr>
            <a:endParaRPr lang="en-US" sz="3067" dirty="0">
              <a:solidFill>
                <a:srgbClr val="00205B"/>
              </a:solidFill>
            </a:endParaRPr>
          </a:p>
          <a:p>
            <a:pPr marL="152385" indent="0">
              <a:buNone/>
            </a:pPr>
            <a:r>
              <a:rPr lang="en-US" sz="3067" dirty="0">
                <a:solidFill>
                  <a:srgbClr val="00205B"/>
                </a:solidFill>
              </a:rPr>
              <a:t>Coach selects a field player who serves the </a:t>
            </a:r>
            <a:r>
              <a:rPr lang="en-US" sz="3067" u="sng" dirty="0">
                <a:solidFill>
                  <a:srgbClr val="00205B"/>
                </a:solidFill>
              </a:rPr>
              <a:t>goalie’s</a:t>
            </a:r>
            <a:r>
              <a:rPr lang="en-US" sz="3067" dirty="0">
                <a:solidFill>
                  <a:srgbClr val="00205B"/>
                </a:solidFill>
              </a:rPr>
              <a:t> penalty in the penalty area</a:t>
            </a:r>
          </a:p>
          <a:p>
            <a:pPr marL="152385" indent="0">
              <a:buNone/>
            </a:pPr>
            <a:endParaRPr lang="en-US" sz="3067" dirty="0">
              <a:solidFill>
                <a:srgbClr val="00205B"/>
              </a:solidFill>
            </a:endParaRPr>
          </a:p>
          <a:p>
            <a:pPr marL="152385" indent="0">
              <a:buNone/>
            </a:pPr>
            <a:r>
              <a:rPr lang="en-US" sz="3067" dirty="0">
                <a:solidFill>
                  <a:srgbClr val="00205B"/>
                </a:solidFill>
              </a:rPr>
              <a:t>Team plays short for two minutes (yellow) or four minutes (red)</a:t>
            </a:r>
          </a:p>
        </p:txBody>
      </p:sp>
      <p:sp>
        <p:nvSpPr>
          <p:cNvPr id="12" name="Oval 11"/>
          <p:cNvSpPr/>
          <p:nvPr/>
        </p:nvSpPr>
        <p:spPr>
          <a:xfrm>
            <a:off x="10263322" y="1751092"/>
            <a:ext cx="711200" cy="1422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p:cNvSpPr txBox="1"/>
          <p:nvPr/>
        </p:nvSpPr>
        <p:spPr>
          <a:xfrm>
            <a:off x="371959" y="1283967"/>
            <a:ext cx="5384800" cy="1077218"/>
          </a:xfrm>
          <a:prstGeom prst="rect">
            <a:avLst/>
          </a:prstGeom>
          <a:solidFill>
            <a:schemeClr val="bg1">
              <a:lumMod val="95000"/>
            </a:schemeClr>
          </a:solidFill>
        </p:spPr>
        <p:txBody>
          <a:bodyPr wrap="square" rtlCol="0">
            <a:spAutoFit/>
          </a:bodyPr>
          <a:lstStyle/>
          <a:p>
            <a:pPr algn="ctr"/>
            <a:r>
              <a:rPr lang="en-US" sz="3200" i="1" dirty="0">
                <a:solidFill>
                  <a:srgbClr val="00205B"/>
                </a:solidFill>
                <a:latin typeface="Helvetica" panose="020B0604020202020204" pitchFamily="34" charset="0"/>
                <a:cs typeface="Helvetica" panose="020B0604020202020204" pitchFamily="34" charset="0"/>
              </a:rPr>
              <a:t>When there is only ONE dressed goalie:</a:t>
            </a:r>
          </a:p>
        </p:txBody>
      </p:sp>
      <p:sp>
        <p:nvSpPr>
          <p:cNvPr id="7" name="TextBox 6">
            <a:extLst>
              <a:ext uri="{FF2B5EF4-FFF2-40B4-BE49-F238E27FC236}">
                <a16:creationId xmlns:a16="http://schemas.microsoft.com/office/drawing/2014/main" id="{D45AE8A8-B8D4-9B40-846F-3D30E92A49A8}"/>
              </a:ext>
            </a:extLst>
          </p:cNvPr>
          <p:cNvSpPr txBox="1"/>
          <p:nvPr/>
        </p:nvSpPr>
        <p:spPr>
          <a:xfrm>
            <a:off x="371959" y="272365"/>
            <a:ext cx="7454685"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Handling Goalkeeper Penalties</a:t>
            </a:r>
          </a:p>
        </p:txBody>
      </p:sp>
      <p:sp>
        <p:nvSpPr>
          <p:cNvPr id="4" name="TextBox 3">
            <a:extLst>
              <a:ext uri="{FF2B5EF4-FFF2-40B4-BE49-F238E27FC236}">
                <a16:creationId xmlns:a16="http://schemas.microsoft.com/office/drawing/2014/main" id="{FA36E1A6-B29E-2E08-5E09-811C75EBE777}"/>
              </a:ext>
            </a:extLst>
          </p:cNvPr>
          <p:cNvSpPr txBox="1"/>
          <p:nvPr/>
        </p:nvSpPr>
        <p:spPr>
          <a:xfrm>
            <a:off x="6786140" y="5120935"/>
            <a:ext cx="5089883" cy="1384995"/>
          </a:xfrm>
          <a:prstGeom prst="rect">
            <a:avLst/>
          </a:prstGeom>
          <a:solidFill>
            <a:schemeClr val="accent1">
              <a:lumMod val="20000"/>
              <a:lumOff val="80000"/>
            </a:schemeClr>
          </a:solidFill>
        </p:spPr>
        <p:txBody>
          <a:bodyPr wrap="square" rtlCol="0">
            <a:spAutoFit/>
          </a:bodyPr>
          <a:lstStyle/>
          <a:p>
            <a:pPr marL="152385" indent="0">
              <a:buNone/>
            </a:pPr>
            <a:endParaRPr lang="en-US" sz="1800" dirty="0"/>
          </a:p>
          <a:p>
            <a:pPr marL="152385" indent="0">
              <a:buNone/>
            </a:pPr>
            <a:r>
              <a:rPr lang="en-US" sz="2400" dirty="0">
                <a:solidFill>
                  <a:srgbClr val="00205B"/>
                </a:solidFill>
              </a:rPr>
              <a:t>Note: A field player may leave the field to become the substitute goalie</a:t>
            </a:r>
          </a:p>
          <a:p>
            <a:endParaRPr lang="en-US" dirty="0"/>
          </a:p>
        </p:txBody>
      </p:sp>
    </p:spTree>
    <p:custDataLst>
      <p:tags r:id="rId1"/>
    </p:custDataLst>
    <p:extLst>
      <p:ext uri="{BB962C8B-B14F-4D97-AF65-F5344CB8AC3E}">
        <p14:creationId xmlns:p14="http://schemas.microsoft.com/office/powerpoint/2010/main" val="214711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0A35F4-5BD4-BA49-9E67-AB6D014309DF}"/>
              </a:ext>
            </a:extLst>
          </p:cNvPr>
          <p:cNvSpPr txBox="1"/>
          <p:nvPr/>
        </p:nvSpPr>
        <p:spPr>
          <a:xfrm>
            <a:off x="371959" y="1333754"/>
            <a:ext cx="11718439" cy="1077411"/>
          </a:xfrm>
          <a:prstGeom prst="rect">
            <a:avLst/>
          </a:prstGeom>
          <a:noFill/>
        </p:spPr>
        <p:txBody>
          <a:bodyPr wrap="square" rtlCol="0">
            <a:spAutoFit/>
          </a:bodyPr>
          <a:lstStyle/>
          <a:p>
            <a:pPr algn="ctr"/>
            <a:r>
              <a:rPr lang="en-US" sz="2667" dirty="0">
                <a:solidFill>
                  <a:srgbClr val="00205B"/>
                </a:solidFill>
              </a:rPr>
              <a:t>Play restarts at the spot of the foul or as indicated by foul location</a:t>
            </a:r>
          </a:p>
          <a:p>
            <a:pPr algn="ctr"/>
            <a:endParaRPr lang="en-US" sz="1067" dirty="0">
              <a:solidFill>
                <a:srgbClr val="00205B"/>
              </a:solidFill>
            </a:endParaRPr>
          </a:p>
          <a:p>
            <a:pPr algn="ctr"/>
            <a:r>
              <a:rPr lang="en-US" sz="2667" dirty="0">
                <a:solidFill>
                  <a:srgbClr val="00205B"/>
                </a:solidFill>
              </a:rPr>
              <a:t>The </a:t>
            </a:r>
            <a:r>
              <a:rPr lang="en-US" sz="2667" b="1" dirty="0">
                <a:solidFill>
                  <a:srgbClr val="00205B"/>
                </a:solidFill>
              </a:rPr>
              <a:t>GOALIE</a:t>
            </a:r>
            <a:r>
              <a:rPr lang="en-US" sz="2667" dirty="0">
                <a:solidFill>
                  <a:srgbClr val="00205B"/>
                </a:solidFill>
              </a:rPr>
              <a:t> (or substitute goalie) goes behind – goal circle is empty</a:t>
            </a:r>
          </a:p>
        </p:txBody>
      </p:sp>
      <p:sp>
        <p:nvSpPr>
          <p:cNvPr id="7" name="TextBox 6">
            <a:extLst>
              <a:ext uri="{FF2B5EF4-FFF2-40B4-BE49-F238E27FC236}">
                <a16:creationId xmlns:a16="http://schemas.microsoft.com/office/drawing/2014/main" id="{37EC7E4A-A02B-FA42-AD3A-4729EF92C1BB}"/>
              </a:ext>
            </a:extLst>
          </p:cNvPr>
          <p:cNvSpPr txBox="1"/>
          <p:nvPr/>
        </p:nvSpPr>
        <p:spPr>
          <a:xfrm>
            <a:off x="1468082" y="2924801"/>
            <a:ext cx="9255836" cy="3088089"/>
          </a:xfrm>
          <a:prstGeom prst="rect">
            <a:avLst/>
          </a:prstGeom>
          <a:solidFill>
            <a:srgbClr val="004082"/>
          </a:solidFill>
        </p:spPr>
        <p:txBody>
          <a:bodyPr wrap="square" rtlCol="0">
            <a:spAutoFit/>
          </a:bodyPr>
          <a:lstStyle/>
          <a:p>
            <a:pPr algn="ctr"/>
            <a:r>
              <a:rPr lang="en-US" sz="2667" b="1" u="sng" dirty="0">
                <a:solidFill>
                  <a:schemeClr val="bg1"/>
                </a:solidFill>
              </a:rPr>
              <a:t>REMINDER – Playing “Short”</a:t>
            </a:r>
            <a:endParaRPr lang="en-US" sz="2667" dirty="0">
              <a:solidFill>
                <a:schemeClr val="bg1"/>
              </a:solidFill>
            </a:endParaRPr>
          </a:p>
          <a:p>
            <a:r>
              <a:rPr lang="en-US" sz="2400" dirty="0">
                <a:solidFill>
                  <a:schemeClr val="bg1"/>
                </a:solidFill>
              </a:rPr>
              <a:t>On defense</a:t>
            </a:r>
          </a:p>
          <a:p>
            <a:pPr lvl="1">
              <a:buFont typeface="Wingdings" panose="05000000000000000000" pitchFamily="2" charset="2"/>
              <a:buChar char="ü"/>
            </a:pPr>
            <a:r>
              <a:rPr lang="en-US" sz="2400" dirty="0">
                <a:solidFill>
                  <a:schemeClr val="bg1"/>
                </a:solidFill>
              </a:rPr>
              <a:t>6 players and the goalie may be below the restraining line</a:t>
            </a:r>
          </a:p>
          <a:p>
            <a:pPr lvl="1">
              <a:buFont typeface="Wingdings" panose="05000000000000000000" pitchFamily="2" charset="2"/>
              <a:buChar char="ü"/>
            </a:pPr>
            <a:r>
              <a:rPr lang="en-US" sz="2400" dirty="0">
                <a:solidFill>
                  <a:schemeClr val="bg1"/>
                </a:solidFill>
              </a:rPr>
              <a:t>4 players must be above the restraining line</a:t>
            </a:r>
          </a:p>
          <a:p>
            <a:pPr lvl="1">
              <a:buFont typeface="Wingdings" panose="05000000000000000000" pitchFamily="2" charset="2"/>
              <a:buChar char="ü"/>
            </a:pPr>
            <a:endParaRPr lang="en-US" sz="2400" dirty="0">
              <a:solidFill>
                <a:schemeClr val="bg1"/>
              </a:solidFill>
            </a:endParaRPr>
          </a:p>
          <a:p>
            <a:r>
              <a:rPr lang="en-US" sz="2400" dirty="0">
                <a:solidFill>
                  <a:schemeClr val="bg1"/>
                </a:solidFill>
              </a:rPr>
              <a:t>On attack</a:t>
            </a:r>
          </a:p>
          <a:p>
            <a:pPr lvl="1">
              <a:buFont typeface="Wingdings" panose="05000000000000000000" pitchFamily="2" charset="2"/>
              <a:buChar char="ü"/>
            </a:pPr>
            <a:r>
              <a:rPr lang="en-US" sz="2400" dirty="0">
                <a:solidFill>
                  <a:schemeClr val="bg1"/>
                </a:solidFill>
              </a:rPr>
              <a:t>6 players may be below the restraining line</a:t>
            </a:r>
          </a:p>
          <a:p>
            <a:pPr lvl="1">
              <a:buFont typeface="Wingdings" panose="05000000000000000000" pitchFamily="2" charset="2"/>
              <a:buChar char="ü"/>
            </a:pPr>
            <a:r>
              <a:rPr lang="en-US" sz="2400" dirty="0">
                <a:solidFill>
                  <a:schemeClr val="bg1"/>
                </a:solidFill>
              </a:rPr>
              <a:t>4 players plus the goalie must be above the restraining line</a:t>
            </a:r>
          </a:p>
        </p:txBody>
      </p:sp>
      <p:sp>
        <p:nvSpPr>
          <p:cNvPr id="5" name="TextBox 4">
            <a:extLst>
              <a:ext uri="{FF2B5EF4-FFF2-40B4-BE49-F238E27FC236}">
                <a16:creationId xmlns:a16="http://schemas.microsoft.com/office/drawing/2014/main" id="{306C6116-D43C-ED4E-B1C4-69A95D353475}"/>
              </a:ext>
            </a:extLst>
          </p:cNvPr>
          <p:cNvSpPr txBox="1"/>
          <p:nvPr/>
        </p:nvSpPr>
        <p:spPr>
          <a:xfrm>
            <a:off x="371960" y="272365"/>
            <a:ext cx="8880528"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Administering a Card to the Goalkeeper</a:t>
            </a:r>
          </a:p>
        </p:txBody>
      </p:sp>
    </p:spTree>
    <p:custDataLst>
      <p:tags r:id="rId1"/>
    </p:custDataLst>
    <p:extLst>
      <p:ext uri="{BB962C8B-B14F-4D97-AF65-F5344CB8AC3E}">
        <p14:creationId xmlns:p14="http://schemas.microsoft.com/office/powerpoint/2010/main" val="943198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41299" y="2240985"/>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5266680" y="2214761"/>
            <a:ext cx="926387"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ounded Rectangle 9"/>
          <p:cNvSpPr/>
          <p:nvPr/>
        </p:nvSpPr>
        <p:spPr>
          <a:xfrm>
            <a:off x="2398872" y="2245713"/>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1" name="Rounded Rectangle 10"/>
          <p:cNvSpPr/>
          <p:nvPr/>
        </p:nvSpPr>
        <p:spPr>
          <a:xfrm>
            <a:off x="2920789" y="4897690"/>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p:cNvSpPr txBox="1"/>
          <p:nvPr/>
        </p:nvSpPr>
        <p:spPr>
          <a:xfrm>
            <a:off x="5414341" y="5132295"/>
            <a:ext cx="4978400" cy="913199"/>
          </a:xfrm>
          <a:prstGeom prst="rect">
            <a:avLst/>
          </a:prstGeom>
          <a:noFill/>
        </p:spPr>
        <p:txBody>
          <a:bodyPr wrap="square" rtlCol="0">
            <a:spAutoFit/>
          </a:bodyPr>
          <a:lstStyle/>
          <a:p>
            <a:pPr algn="ctr"/>
            <a:r>
              <a:rPr lang="en-US" sz="2133" dirty="0">
                <a:solidFill>
                  <a:srgbClr val="00205B"/>
                </a:solidFill>
              </a:rPr>
              <a:t> </a:t>
            </a:r>
            <a:r>
              <a:rPr lang="en-US" sz="2667" dirty="0">
                <a:solidFill>
                  <a:srgbClr val="00205B"/>
                </a:solidFill>
              </a:rPr>
              <a:t>One player down (per card) after serving the penalty</a:t>
            </a:r>
          </a:p>
        </p:txBody>
      </p:sp>
      <p:sp>
        <p:nvSpPr>
          <p:cNvPr id="13" name="TextBox 12"/>
          <p:cNvSpPr txBox="1"/>
          <p:nvPr/>
        </p:nvSpPr>
        <p:spPr>
          <a:xfrm>
            <a:off x="3147137" y="5226481"/>
            <a:ext cx="383071" cy="584775"/>
          </a:xfrm>
          <a:prstGeom prst="rect">
            <a:avLst/>
          </a:prstGeom>
          <a:noFill/>
        </p:spPr>
        <p:txBody>
          <a:bodyPr wrap="square" rtlCol="0">
            <a:spAutoFit/>
          </a:bodyPr>
          <a:lstStyle/>
          <a:p>
            <a:r>
              <a:rPr lang="en-US" sz="3200" dirty="0"/>
              <a:t>4</a:t>
            </a:r>
          </a:p>
        </p:txBody>
      </p:sp>
      <p:sp>
        <p:nvSpPr>
          <p:cNvPr id="15" name="TextBox 14">
            <a:extLst>
              <a:ext uri="{FF2B5EF4-FFF2-40B4-BE49-F238E27FC236}">
                <a16:creationId xmlns:a16="http://schemas.microsoft.com/office/drawing/2014/main" id="{88E17653-7F93-B046-8DD7-0C464941A7FF}"/>
              </a:ext>
            </a:extLst>
          </p:cNvPr>
          <p:cNvSpPr txBox="1"/>
          <p:nvPr/>
        </p:nvSpPr>
        <p:spPr>
          <a:xfrm>
            <a:off x="914400" y="990600"/>
            <a:ext cx="10464800" cy="1446550"/>
          </a:xfrm>
          <a:prstGeom prst="rect">
            <a:avLst/>
          </a:prstGeom>
          <a:noFill/>
        </p:spPr>
        <p:txBody>
          <a:bodyPr wrap="square" rtlCol="0">
            <a:spAutoFit/>
          </a:bodyPr>
          <a:lstStyle/>
          <a:p>
            <a:pPr algn="ctr"/>
            <a:r>
              <a:rPr lang="en-US" sz="3200" dirty="0">
                <a:solidFill>
                  <a:srgbClr val="00205B"/>
                </a:solidFill>
              </a:rPr>
              <a:t>Each player, coach, and bench misconduct card shall be recorded and tallied.</a:t>
            </a:r>
          </a:p>
          <a:p>
            <a:pPr algn="ctr"/>
            <a:endParaRPr lang="en-US" sz="2400" dirty="0"/>
          </a:p>
        </p:txBody>
      </p:sp>
      <p:sp>
        <p:nvSpPr>
          <p:cNvPr id="16" name="TextBox 15">
            <a:extLst>
              <a:ext uri="{FF2B5EF4-FFF2-40B4-BE49-F238E27FC236}">
                <a16:creationId xmlns:a16="http://schemas.microsoft.com/office/drawing/2014/main" id="{C5E824A7-2B86-2D49-A786-C15AE3C766EE}"/>
              </a:ext>
            </a:extLst>
          </p:cNvPr>
          <p:cNvSpPr txBox="1"/>
          <p:nvPr/>
        </p:nvSpPr>
        <p:spPr>
          <a:xfrm>
            <a:off x="914400" y="3733180"/>
            <a:ext cx="9918700" cy="1077218"/>
          </a:xfrm>
          <a:prstGeom prst="rect">
            <a:avLst/>
          </a:prstGeom>
          <a:noFill/>
        </p:spPr>
        <p:txBody>
          <a:bodyPr wrap="square" rtlCol="0">
            <a:spAutoFit/>
          </a:bodyPr>
          <a:lstStyle/>
          <a:p>
            <a:pPr algn="ctr"/>
            <a:r>
              <a:rPr lang="en-US" sz="3200" dirty="0">
                <a:solidFill>
                  <a:srgbClr val="00205B"/>
                </a:solidFill>
              </a:rPr>
              <a:t>If a team receives a fourth card, it will play short for the remainder of the game.</a:t>
            </a:r>
          </a:p>
        </p:txBody>
      </p:sp>
      <p:sp>
        <p:nvSpPr>
          <p:cNvPr id="23" name="TextBox 22">
            <a:extLst>
              <a:ext uri="{FF2B5EF4-FFF2-40B4-BE49-F238E27FC236}">
                <a16:creationId xmlns:a16="http://schemas.microsoft.com/office/drawing/2014/main" id="{51AE7D4D-0A29-794C-AD45-1485A49741BB}"/>
              </a:ext>
            </a:extLst>
          </p:cNvPr>
          <p:cNvSpPr txBox="1"/>
          <p:nvPr/>
        </p:nvSpPr>
        <p:spPr>
          <a:xfrm>
            <a:off x="7690952" y="2387649"/>
            <a:ext cx="3468013" cy="913199"/>
          </a:xfrm>
          <a:prstGeom prst="rect">
            <a:avLst/>
          </a:prstGeom>
          <a:noFill/>
        </p:spPr>
        <p:txBody>
          <a:bodyPr wrap="square" rtlCol="0">
            <a:spAutoFit/>
          </a:bodyPr>
          <a:lstStyle/>
          <a:p>
            <a:pPr algn="ctr"/>
            <a:r>
              <a:rPr lang="en-US" sz="2667" dirty="0">
                <a:solidFill>
                  <a:srgbClr val="00205B"/>
                </a:solidFill>
              </a:rPr>
              <a:t>12 players on the field after penalty time</a:t>
            </a:r>
          </a:p>
        </p:txBody>
      </p:sp>
      <p:sp>
        <p:nvSpPr>
          <p:cNvPr id="24" name="TextBox 23">
            <a:extLst>
              <a:ext uri="{FF2B5EF4-FFF2-40B4-BE49-F238E27FC236}">
                <a16:creationId xmlns:a16="http://schemas.microsoft.com/office/drawing/2014/main" id="{AC29276B-44E7-9148-BEF2-257994B80DF0}"/>
              </a:ext>
            </a:extLst>
          </p:cNvPr>
          <p:cNvSpPr txBox="1"/>
          <p:nvPr/>
        </p:nvSpPr>
        <p:spPr>
          <a:xfrm>
            <a:off x="5485493" y="2526358"/>
            <a:ext cx="383071" cy="584775"/>
          </a:xfrm>
          <a:prstGeom prst="rect">
            <a:avLst/>
          </a:prstGeom>
          <a:noFill/>
        </p:spPr>
        <p:txBody>
          <a:bodyPr wrap="square" rtlCol="0">
            <a:spAutoFit/>
          </a:bodyPr>
          <a:lstStyle/>
          <a:p>
            <a:r>
              <a:rPr lang="en-US" sz="3200" dirty="0"/>
              <a:t>3</a:t>
            </a:r>
          </a:p>
        </p:txBody>
      </p:sp>
      <p:sp>
        <p:nvSpPr>
          <p:cNvPr id="25" name="TextBox 24">
            <a:extLst>
              <a:ext uri="{FF2B5EF4-FFF2-40B4-BE49-F238E27FC236}">
                <a16:creationId xmlns:a16="http://schemas.microsoft.com/office/drawing/2014/main" id="{2C332577-0F6D-E345-B992-2AC08F119023}"/>
              </a:ext>
            </a:extLst>
          </p:cNvPr>
          <p:cNvSpPr txBox="1"/>
          <p:nvPr/>
        </p:nvSpPr>
        <p:spPr>
          <a:xfrm>
            <a:off x="4107065" y="2543553"/>
            <a:ext cx="383071" cy="584775"/>
          </a:xfrm>
          <a:prstGeom prst="rect">
            <a:avLst/>
          </a:prstGeom>
          <a:noFill/>
        </p:spPr>
        <p:txBody>
          <a:bodyPr wrap="square" rtlCol="0">
            <a:spAutoFit/>
          </a:bodyPr>
          <a:lstStyle/>
          <a:p>
            <a:r>
              <a:rPr lang="en-US" sz="3200" dirty="0"/>
              <a:t>2</a:t>
            </a:r>
          </a:p>
        </p:txBody>
      </p:sp>
      <p:sp>
        <p:nvSpPr>
          <p:cNvPr id="26" name="TextBox 25">
            <a:extLst>
              <a:ext uri="{FF2B5EF4-FFF2-40B4-BE49-F238E27FC236}">
                <a16:creationId xmlns:a16="http://schemas.microsoft.com/office/drawing/2014/main" id="{2D1F28CC-1632-5D43-8E25-AC963179E533}"/>
              </a:ext>
            </a:extLst>
          </p:cNvPr>
          <p:cNvSpPr txBox="1"/>
          <p:nvPr/>
        </p:nvSpPr>
        <p:spPr>
          <a:xfrm>
            <a:off x="2677238" y="2543553"/>
            <a:ext cx="383071" cy="584775"/>
          </a:xfrm>
          <a:prstGeom prst="rect">
            <a:avLst/>
          </a:prstGeom>
          <a:noFill/>
        </p:spPr>
        <p:txBody>
          <a:bodyPr wrap="square" rtlCol="0">
            <a:spAutoFit/>
          </a:bodyPr>
          <a:lstStyle/>
          <a:p>
            <a:r>
              <a:rPr lang="en-US" sz="3200" dirty="0"/>
              <a:t>1</a:t>
            </a:r>
          </a:p>
        </p:txBody>
      </p:sp>
      <p:sp>
        <p:nvSpPr>
          <p:cNvPr id="27" name="Equal 26">
            <a:extLst>
              <a:ext uri="{FF2B5EF4-FFF2-40B4-BE49-F238E27FC236}">
                <a16:creationId xmlns:a16="http://schemas.microsoft.com/office/drawing/2014/main" id="{1D353389-E1D8-444F-B5FB-43815C143117}"/>
              </a:ext>
            </a:extLst>
          </p:cNvPr>
          <p:cNvSpPr/>
          <p:nvPr/>
        </p:nvSpPr>
        <p:spPr>
          <a:xfrm>
            <a:off x="6678648" y="2467927"/>
            <a:ext cx="926387" cy="691179"/>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8" name="TextBox 27">
            <a:extLst>
              <a:ext uri="{FF2B5EF4-FFF2-40B4-BE49-F238E27FC236}">
                <a16:creationId xmlns:a16="http://schemas.microsoft.com/office/drawing/2014/main" id="{1E6866D6-C904-964B-B404-F576A21EAC4D}"/>
              </a:ext>
            </a:extLst>
          </p:cNvPr>
          <p:cNvSpPr txBox="1"/>
          <p:nvPr/>
        </p:nvSpPr>
        <p:spPr>
          <a:xfrm>
            <a:off x="3905568" y="4701407"/>
            <a:ext cx="615499" cy="830997"/>
          </a:xfrm>
          <a:prstGeom prst="rect">
            <a:avLst/>
          </a:prstGeom>
          <a:noFill/>
        </p:spPr>
        <p:txBody>
          <a:bodyPr wrap="square" rtlCol="0">
            <a:spAutoFit/>
          </a:bodyPr>
          <a:lstStyle/>
          <a:p>
            <a:r>
              <a:rPr lang="en-US" sz="4800" b="1" dirty="0"/>
              <a:t>+</a:t>
            </a:r>
          </a:p>
        </p:txBody>
      </p:sp>
      <p:sp>
        <p:nvSpPr>
          <p:cNvPr id="29" name="Equal 28">
            <a:extLst>
              <a:ext uri="{FF2B5EF4-FFF2-40B4-BE49-F238E27FC236}">
                <a16:creationId xmlns:a16="http://schemas.microsoft.com/office/drawing/2014/main" id="{81ED6CA0-417E-524F-B61A-7F71B22F0DC4}"/>
              </a:ext>
            </a:extLst>
          </p:cNvPr>
          <p:cNvSpPr/>
          <p:nvPr/>
        </p:nvSpPr>
        <p:spPr>
          <a:xfrm>
            <a:off x="4594699" y="5258629"/>
            <a:ext cx="926387" cy="691179"/>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9" name="TextBox 18">
            <a:extLst>
              <a:ext uri="{FF2B5EF4-FFF2-40B4-BE49-F238E27FC236}">
                <a16:creationId xmlns:a16="http://schemas.microsoft.com/office/drawing/2014/main" id="{2D550C35-248D-6A47-8BC2-64490E9ADABF}"/>
              </a:ext>
            </a:extLst>
          </p:cNvPr>
          <p:cNvSpPr txBox="1"/>
          <p:nvPr/>
        </p:nvSpPr>
        <p:spPr>
          <a:xfrm>
            <a:off x="371960" y="272365"/>
            <a:ext cx="2775178"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Team Cards</a:t>
            </a:r>
          </a:p>
        </p:txBody>
      </p:sp>
    </p:spTree>
    <p:custDataLst>
      <p:tags r:id="rId1"/>
    </p:custDataLst>
    <p:extLst>
      <p:ext uri="{BB962C8B-B14F-4D97-AF65-F5344CB8AC3E}">
        <p14:creationId xmlns:p14="http://schemas.microsoft.com/office/powerpoint/2010/main" val="315403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50443" y="2951277"/>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1063856" y="4967649"/>
            <a:ext cx="926387"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ounded Rectangle 9"/>
          <p:cNvSpPr/>
          <p:nvPr/>
        </p:nvSpPr>
        <p:spPr>
          <a:xfrm>
            <a:off x="1033035" y="1184385"/>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2" name="TextBox 11"/>
          <p:cNvSpPr txBox="1"/>
          <p:nvPr/>
        </p:nvSpPr>
        <p:spPr>
          <a:xfrm>
            <a:off x="2071915" y="3377563"/>
            <a:ext cx="7378246" cy="420564"/>
          </a:xfrm>
          <a:prstGeom prst="rect">
            <a:avLst/>
          </a:prstGeom>
          <a:solidFill>
            <a:srgbClr val="FF7E79"/>
          </a:solidFill>
        </p:spPr>
        <p:txBody>
          <a:bodyPr wrap="square" rtlCol="0">
            <a:spAutoFit/>
          </a:bodyPr>
          <a:lstStyle/>
          <a:p>
            <a:r>
              <a:rPr lang="en-US" sz="2133" dirty="0"/>
              <a:t> </a:t>
            </a:r>
            <a:r>
              <a:rPr lang="en-US" sz="2000" dirty="0">
                <a:solidFill>
                  <a:srgbClr val="00205B"/>
                </a:solidFill>
              </a:rPr>
              <a:t>RED #12 is carded at 10:03 in Q3.  The card is released at 8:03 in Q3</a:t>
            </a:r>
          </a:p>
        </p:txBody>
      </p:sp>
      <p:sp>
        <p:nvSpPr>
          <p:cNvPr id="15" name="TextBox 14">
            <a:extLst>
              <a:ext uri="{FF2B5EF4-FFF2-40B4-BE49-F238E27FC236}">
                <a16:creationId xmlns:a16="http://schemas.microsoft.com/office/drawing/2014/main" id="{88E17653-7F93-B046-8DD7-0C464941A7FF}"/>
              </a:ext>
            </a:extLst>
          </p:cNvPr>
          <p:cNvSpPr txBox="1"/>
          <p:nvPr/>
        </p:nvSpPr>
        <p:spPr>
          <a:xfrm>
            <a:off x="2133147" y="1620898"/>
            <a:ext cx="7590517" cy="400110"/>
          </a:xfrm>
          <a:prstGeom prst="rect">
            <a:avLst/>
          </a:prstGeom>
          <a:solidFill>
            <a:schemeClr val="accent1">
              <a:lumMod val="40000"/>
              <a:lumOff val="60000"/>
            </a:schemeClr>
          </a:solidFill>
        </p:spPr>
        <p:txBody>
          <a:bodyPr wrap="square" rtlCol="0">
            <a:spAutoFit/>
          </a:bodyPr>
          <a:lstStyle/>
          <a:p>
            <a:r>
              <a:rPr lang="en-US" sz="2000" dirty="0">
                <a:solidFill>
                  <a:srgbClr val="00205B"/>
                </a:solidFill>
              </a:rPr>
              <a:t>BLUE #10 is carded at 10:25 in Q3.    The card is released at 8:25 in Q3</a:t>
            </a:r>
          </a:p>
        </p:txBody>
      </p:sp>
      <p:sp>
        <p:nvSpPr>
          <p:cNvPr id="23" name="TextBox 22">
            <a:extLst>
              <a:ext uri="{FF2B5EF4-FFF2-40B4-BE49-F238E27FC236}">
                <a16:creationId xmlns:a16="http://schemas.microsoft.com/office/drawing/2014/main" id="{51AE7D4D-0A29-794C-AD45-1485A49741BB}"/>
              </a:ext>
            </a:extLst>
          </p:cNvPr>
          <p:cNvSpPr txBox="1"/>
          <p:nvPr/>
        </p:nvSpPr>
        <p:spPr>
          <a:xfrm>
            <a:off x="2133147" y="5404161"/>
            <a:ext cx="7255782" cy="400110"/>
          </a:xfrm>
          <a:prstGeom prst="rect">
            <a:avLst/>
          </a:prstGeom>
          <a:solidFill>
            <a:schemeClr val="accent1">
              <a:lumMod val="40000"/>
              <a:lumOff val="60000"/>
            </a:schemeClr>
          </a:solidFill>
          <a:ln>
            <a:noFill/>
          </a:ln>
        </p:spPr>
        <p:txBody>
          <a:bodyPr wrap="square" rtlCol="0">
            <a:spAutoFit/>
          </a:bodyPr>
          <a:lstStyle/>
          <a:p>
            <a:r>
              <a:rPr lang="en-US" sz="2000" dirty="0">
                <a:solidFill>
                  <a:srgbClr val="00205B"/>
                </a:solidFill>
              </a:rPr>
              <a:t>BLUE #11 is carded at 9:50 in Q3.   The card is released at 7:50 in Q3 </a:t>
            </a:r>
          </a:p>
        </p:txBody>
      </p:sp>
      <p:sp>
        <p:nvSpPr>
          <p:cNvPr id="24" name="TextBox 23">
            <a:extLst>
              <a:ext uri="{FF2B5EF4-FFF2-40B4-BE49-F238E27FC236}">
                <a16:creationId xmlns:a16="http://schemas.microsoft.com/office/drawing/2014/main" id="{AC29276B-44E7-9148-BEF2-257994B80DF0}"/>
              </a:ext>
            </a:extLst>
          </p:cNvPr>
          <p:cNvSpPr txBox="1"/>
          <p:nvPr/>
        </p:nvSpPr>
        <p:spPr>
          <a:xfrm>
            <a:off x="1371329" y="5311829"/>
            <a:ext cx="383071" cy="584775"/>
          </a:xfrm>
          <a:prstGeom prst="rect">
            <a:avLst/>
          </a:prstGeom>
          <a:noFill/>
        </p:spPr>
        <p:txBody>
          <a:bodyPr wrap="square" rtlCol="0">
            <a:spAutoFit/>
          </a:bodyPr>
          <a:lstStyle/>
          <a:p>
            <a:r>
              <a:rPr lang="en-US" sz="3200" dirty="0"/>
              <a:t>3</a:t>
            </a:r>
          </a:p>
        </p:txBody>
      </p:sp>
      <p:sp>
        <p:nvSpPr>
          <p:cNvPr id="25" name="TextBox 24">
            <a:extLst>
              <a:ext uri="{FF2B5EF4-FFF2-40B4-BE49-F238E27FC236}">
                <a16:creationId xmlns:a16="http://schemas.microsoft.com/office/drawing/2014/main" id="{2C332577-0F6D-E345-B992-2AC08F119023}"/>
              </a:ext>
            </a:extLst>
          </p:cNvPr>
          <p:cNvSpPr txBox="1"/>
          <p:nvPr/>
        </p:nvSpPr>
        <p:spPr>
          <a:xfrm>
            <a:off x="1328807" y="3279949"/>
            <a:ext cx="383071" cy="584775"/>
          </a:xfrm>
          <a:prstGeom prst="rect">
            <a:avLst/>
          </a:prstGeom>
          <a:noFill/>
        </p:spPr>
        <p:txBody>
          <a:bodyPr wrap="square" rtlCol="0">
            <a:spAutoFit/>
          </a:bodyPr>
          <a:lstStyle/>
          <a:p>
            <a:r>
              <a:rPr lang="en-US" sz="3200" dirty="0"/>
              <a:t>2</a:t>
            </a:r>
          </a:p>
        </p:txBody>
      </p:sp>
      <p:sp>
        <p:nvSpPr>
          <p:cNvPr id="26" name="TextBox 25">
            <a:extLst>
              <a:ext uri="{FF2B5EF4-FFF2-40B4-BE49-F238E27FC236}">
                <a16:creationId xmlns:a16="http://schemas.microsoft.com/office/drawing/2014/main" id="{2D1F28CC-1632-5D43-8E25-AC963179E533}"/>
              </a:ext>
            </a:extLst>
          </p:cNvPr>
          <p:cNvSpPr txBox="1"/>
          <p:nvPr/>
        </p:nvSpPr>
        <p:spPr>
          <a:xfrm>
            <a:off x="1311399" y="1513454"/>
            <a:ext cx="383071" cy="584775"/>
          </a:xfrm>
          <a:prstGeom prst="rect">
            <a:avLst/>
          </a:prstGeom>
          <a:noFill/>
        </p:spPr>
        <p:txBody>
          <a:bodyPr wrap="square" rtlCol="0">
            <a:spAutoFit/>
          </a:bodyPr>
          <a:lstStyle/>
          <a:p>
            <a:r>
              <a:rPr lang="en-US" sz="3200" dirty="0"/>
              <a:t>1</a:t>
            </a:r>
          </a:p>
        </p:txBody>
      </p:sp>
      <p:sp>
        <p:nvSpPr>
          <p:cNvPr id="19" name="TextBox 18">
            <a:extLst>
              <a:ext uri="{FF2B5EF4-FFF2-40B4-BE49-F238E27FC236}">
                <a16:creationId xmlns:a16="http://schemas.microsoft.com/office/drawing/2014/main" id="{2D550C35-248D-6A47-8BC2-64490E9ADABF}"/>
              </a:ext>
            </a:extLst>
          </p:cNvPr>
          <p:cNvSpPr txBox="1"/>
          <p:nvPr/>
        </p:nvSpPr>
        <p:spPr>
          <a:xfrm>
            <a:off x="371959" y="272365"/>
            <a:ext cx="6469711"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A Team with Multiple Cards</a:t>
            </a:r>
          </a:p>
        </p:txBody>
      </p:sp>
    </p:spTree>
    <p:custDataLst>
      <p:tags r:id="rId1"/>
    </p:custDataLst>
    <p:extLst>
      <p:ext uri="{BB962C8B-B14F-4D97-AF65-F5344CB8AC3E}">
        <p14:creationId xmlns:p14="http://schemas.microsoft.com/office/powerpoint/2010/main" val="110024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33034" y="4241234"/>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ounded Rectangle 9"/>
          <p:cNvSpPr/>
          <p:nvPr/>
        </p:nvSpPr>
        <p:spPr>
          <a:xfrm>
            <a:off x="1033033" y="1896594"/>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2" name="TextBox 11"/>
          <p:cNvSpPr txBox="1"/>
          <p:nvPr/>
        </p:nvSpPr>
        <p:spPr>
          <a:xfrm>
            <a:off x="2133147" y="4359743"/>
            <a:ext cx="3962853" cy="1036117"/>
          </a:xfrm>
          <a:prstGeom prst="rect">
            <a:avLst/>
          </a:prstGeom>
          <a:solidFill>
            <a:srgbClr val="FF7E79"/>
          </a:solidFill>
        </p:spPr>
        <p:txBody>
          <a:bodyPr wrap="square" rtlCol="0">
            <a:spAutoFit/>
          </a:bodyPr>
          <a:lstStyle/>
          <a:p>
            <a:r>
              <a:rPr lang="en-US" sz="2133" dirty="0"/>
              <a:t> </a:t>
            </a:r>
            <a:r>
              <a:rPr lang="en-US" sz="2000" dirty="0">
                <a:solidFill>
                  <a:srgbClr val="00205B"/>
                </a:solidFill>
              </a:rPr>
              <a:t>RED #12 is carded at 00:03 in Q3.  </a:t>
            </a:r>
          </a:p>
          <a:p>
            <a:endParaRPr lang="en-US" sz="2000" dirty="0">
              <a:solidFill>
                <a:srgbClr val="00205B"/>
              </a:solidFill>
            </a:endParaRPr>
          </a:p>
          <a:p>
            <a:r>
              <a:rPr lang="en-US" sz="2000" dirty="0">
                <a:solidFill>
                  <a:srgbClr val="00205B"/>
                </a:solidFill>
              </a:rPr>
              <a:t>The card is released at 10:03 in Q4</a:t>
            </a:r>
          </a:p>
        </p:txBody>
      </p:sp>
      <p:sp>
        <p:nvSpPr>
          <p:cNvPr id="15" name="TextBox 14">
            <a:extLst>
              <a:ext uri="{FF2B5EF4-FFF2-40B4-BE49-F238E27FC236}">
                <a16:creationId xmlns:a16="http://schemas.microsoft.com/office/drawing/2014/main" id="{88E17653-7F93-B046-8DD7-0C464941A7FF}"/>
              </a:ext>
            </a:extLst>
          </p:cNvPr>
          <p:cNvSpPr txBox="1"/>
          <p:nvPr/>
        </p:nvSpPr>
        <p:spPr>
          <a:xfrm>
            <a:off x="2133147" y="2087236"/>
            <a:ext cx="3962853" cy="1015663"/>
          </a:xfrm>
          <a:prstGeom prst="rect">
            <a:avLst/>
          </a:prstGeom>
          <a:solidFill>
            <a:schemeClr val="accent1">
              <a:lumMod val="40000"/>
              <a:lumOff val="60000"/>
            </a:schemeClr>
          </a:solidFill>
        </p:spPr>
        <p:txBody>
          <a:bodyPr wrap="square" rtlCol="0">
            <a:spAutoFit/>
          </a:bodyPr>
          <a:lstStyle/>
          <a:p>
            <a:r>
              <a:rPr lang="en-US" sz="2000" dirty="0">
                <a:solidFill>
                  <a:srgbClr val="00205B"/>
                </a:solidFill>
              </a:rPr>
              <a:t>BLUE #2 is carded at 1:25 in Q2.    </a:t>
            </a:r>
          </a:p>
          <a:p>
            <a:endParaRPr lang="en-US" sz="2000" dirty="0">
              <a:solidFill>
                <a:srgbClr val="00205B"/>
              </a:solidFill>
            </a:endParaRPr>
          </a:p>
          <a:p>
            <a:r>
              <a:rPr lang="en-US" sz="2000" dirty="0">
                <a:solidFill>
                  <a:srgbClr val="00205B"/>
                </a:solidFill>
              </a:rPr>
              <a:t>The card is released at 11:25 in Q3</a:t>
            </a:r>
          </a:p>
        </p:txBody>
      </p:sp>
      <p:sp>
        <p:nvSpPr>
          <p:cNvPr id="25" name="TextBox 24">
            <a:extLst>
              <a:ext uri="{FF2B5EF4-FFF2-40B4-BE49-F238E27FC236}">
                <a16:creationId xmlns:a16="http://schemas.microsoft.com/office/drawing/2014/main" id="{2C332577-0F6D-E345-B992-2AC08F119023}"/>
              </a:ext>
            </a:extLst>
          </p:cNvPr>
          <p:cNvSpPr txBox="1"/>
          <p:nvPr/>
        </p:nvSpPr>
        <p:spPr>
          <a:xfrm>
            <a:off x="1311398" y="4520920"/>
            <a:ext cx="383071" cy="584775"/>
          </a:xfrm>
          <a:prstGeom prst="rect">
            <a:avLst/>
          </a:prstGeom>
          <a:noFill/>
        </p:spPr>
        <p:txBody>
          <a:bodyPr wrap="square" rtlCol="0">
            <a:spAutoFit/>
          </a:bodyPr>
          <a:lstStyle/>
          <a:p>
            <a:r>
              <a:rPr lang="en-US" sz="3200" dirty="0"/>
              <a:t>2</a:t>
            </a:r>
          </a:p>
        </p:txBody>
      </p:sp>
      <p:sp>
        <p:nvSpPr>
          <p:cNvPr id="26" name="TextBox 25">
            <a:extLst>
              <a:ext uri="{FF2B5EF4-FFF2-40B4-BE49-F238E27FC236}">
                <a16:creationId xmlns:a16="http://schemas.microsoft.com/office/drawing/2014/main" id="{2D1F28CC-1632-5D43-8E25-AC963179E533}"/>
              </a:ext>
            </a:extLst>
          </p:cNvPr>
          <p:cNvSpPr txBox="1"/>
          <p:nvPr/>
        </p:nvSpPr>
        <p:spPr>
          <a:xfrm>
            <a:off x="1311398" y="2156771"/>
            <a:ext cx="383071" cy="584775"/>
          </a:xfrm>
          <a:prstGeom prst="rect">
            <a:avLst/>
          </a:prstGeom>
          <a:noFill/>
        </p:spPr>
        <p:txBody>
          <a:bodyPr wrap="square" rtlCol="0">
            <a:spAutoFit/>
          </a:bodyPr>
          <a:lstStyle/>
          <a:p>
            <a:r>
              <a:rPr lang="en-US" sz="3200" dirty="0"/>
              <a:t>1</a:t>
            </a:r>
          </a:p>
        </p:txBody>
      </p:sp>
      <p:sp>
        <p:nvSpPr>
          <p:cNvPr id="19" name="TextBox 18">
            <a:extLst>
              <a:ext uri="{FF2B5EF4-FFF2-40B4-BE49-F238E27FC236}">
                <a16:creationId xmlns:a16="http://schemas.microsoft.com/office/drawing/2014/main" id="{2D550C35-248D-6A47-8BC2-64490E9ADABF}"/>
              </a:ext>
            </a:extLst>
          </p:cNvPr>
          <p:cNvSpPr txBox="1"/>
          <p:nvPr/>
        </p:nvSpPr>
        <p:spPr>
          <a:xfrm>
            <a:off x="190975" y="310852"/>
            <a:ext cx="9882384"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Cards will carry into the next quarter</a:t>
            </a:r>
          </a:p>
        </p:txBody>
      </p:sp>
      <p:grpSp>
        <p:nvGrpSpPr>
          <p:cNvPr id="5" name="Group 4">
            <a:extLst>
              <a:ext uri="{FF2B5EF4-FFF2-40B4-BE49-F238E27FC236}">
                <a16:creationId xmlns:a16="http://schemas.microsoft.com/office/drawing/2014/main" id="{77C276B5-CD53-8545-B2DC-27F2BC2C8B81}"/>
              </a:ext>
            </a:extLst>
          </p:cNvPr>
          <p:cNvGrpSpPr/>
          <p:nvPr/>
        </p:nvGrpSpPr>
        <p:grpSpPr>
          <a:xfrm>
            <a:off x="7667323" y="1614540"/>
            <a:ext cx="3746866" cy="3628919"/>
            <a:chOff x="7675488" y="999559"/>
            <a:chExt cx="3746866" cy="3628919"/>
          </a:xfrm>
        </p:grpSpPr>
        <p:sp>
          <p:nvSpPr>
            <p:cNvPr id="4" name="Explosion 2 3">
              <a:extLst>
                <a:ext uri="{FF2B5EF4-FFF2-40B4-BE49-F238E27FC236}">
                  <a16:creationId xmlns:a16="http://schemas.microsoft.com/office/drawing/2014/main" id="{DBF3603C-9561-C049-A87D-84ECDE889682}"/>
                </a:ext>
              </a:extLst>
            </p:cNvPr>
            <p:cNvSpPr/>
            <p:nvPr/>
          </p:nvSpPr>
          <p:spPr>
            <a:xfrm rot="1602636">
              <a:off x="7675488" y="999559"/>
              <a:ext cx="3746866" cy="3628919"/>
            </a:xfrm>
            <a:prstGeom prst="irregularSeal2">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FC73B4CB-82AA-D340-8891-102B85B9A430}"/>
                </a:ext>
              </a:extLst>
            </p:cNvPr>
            <p:cNvSpPr txBox="1"/>
            <p:nvPr/>
          </p:nvSpPr>
          <p:spPr>
            <a:xfrm>
              <a:off x="8401050" y="2249104"/>
              <a:ext cx="2628900" cy="2031325"/>
            </a:xfrm>
            <a:prstGeom prst="rect">
              <a:avLst/>
            </a:prstGeom>
            <a:noFill/>
          </p:spPr>
          <p:txBody>
            <a:bodyPr wrap="square" rtlCol="0">
              <a:spAutoFit/>
            </a:bodyPr>
            <a:lstStyle/>
            <a:p>
              <a:r>
                <a:rPr lang="en-US" dirty="0">
                  <a:solidFill>
                    <a:schemeClr val="bg1"/>
                  </a:solidFill>
                </a:rPr>
                <a:t>Be sure to check that the carded player is in the penalty area and that team is starting the quarter short.</a:t>
              </a:r>
            </a:p>
            <a:p>
              <a:endParaRPr lang="en-US" dirty="0"/>
            </a:p>
            <a:p>
              <a:endParaRPr lang="en-US" dirty="0"/>
            </a:p>
          </p:txBody>
        </p:sp>
      </p:grpSp>
    </p:spTree>
    <p:custDataLst>
      <p:tags r:id="rId1"/>
    </p:custDataLst>
    <p:extLst>
      <p:ext uri="{BB962C8B-B14F-4D97-AF65-F5344CB8AC3E}">
        <p14:creationId xmlns:p14="http://schemas.microsoft.com/office/powerpoint/2010/main" val="412204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igital stopwat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9224" y="3373397"/>
            <a:ext cx="2218267" cy="2661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66A47A-12D5-CE41-B228-FC17D7EA30FD}"/>
              </a:ext>
            </a:extLst>
          </p:cNvPr>
          <p:cNvSpPr txBox="1"/>
          <p:nvPr/>
        </p:nvSpPr>
        <p:spPr>
          <a:xfrm>
            <a:off x="371959" y="272365"/>
            <a:ext cx="3905573"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Early Re-Entry</a:t>
            </a:r>
          </a:p>
        </p:txBody>
      </p:sp>
      <p:sp>
        <p:nvSpPr>
          <p:cNvPr id="4" name="TextBox 3">
            <a:extLst>
              <a:ext uri="{FF2B5EF4-FFF2-40B4-BE49-F238E27FC236}">
                <a16:creationId xmlns:a16="http://schemas.microsoft.com/office/drawing/2014/main" id="{5B52E5B1-2BDD-5844-A9DF-F64A623C9133}"/>
              </a:ext>
            </a:extLst>
          </p:cNvPr>
          <p:cNvSpPr txBox="1"/>
          <p:nvPr/>
        </p:nvSpPr>
        <p:spPr>
          <a:xfrm>
            <a:off x="371959" y="1393694"/>
            <a:ext cx="11593341" cy="1384995"/>
          </a:xfrm>
          <a:prstGeom prst="rect">
            <a:avLst/>
          </a:prstGeom>
          <a:noFill/>
        </p:spPr>
        <p:txBody>
          <a:bodyPr wrap="square" rtlCol="0">
            <a:spAutoFit/>
          </a:bodyPr>
          <a:lstStyle/>
          <a:p>
            <a:pPr algn="ctr"/>
            <a:r>
              <a:rPr lang="en-US" sz="2800" dirty="0">
                <a:solidFill>
                  <a:srgbClr val="00205B"/>
                </a:solidFill>
              </a:rPr>
              <a:t>If a carded player – or any replacing player – enters the game before the penalty time has elapsed, the player originally receiving the card will serve an </a:t>
            </a:r>
            <a:r>
              <a:rPr lang="en-US" sz="2800" u="sng" dirty="0">
                <a:solidFill>
                  <a:srgbClr val="00205B"/>
                </a:solidFill>
              </a:rPr>
              <a:t>additional</a:t>
            </a:r>
            <a:r>
              <a:rPr lang="en-US" sz="2800" dirty="0">
                <a:solidFill>
                  <a:srgbClr val="00205B"/>
                </a:solidFill>
              </a:rPr>
              <a:t> penalty.</a:t>
            </a:r>
          </a:p>
        </p:txBody>
      </p:sp>
      <p:sp>
        <p:nvSpPr>
          <p:cNvPr id="2" name="TextBox 1">
            <a:extLst>
              <a:ext uri="{FF2B5EF4-FFF2-40B4-BE49-F238E27FC236}">
                <a16:creationId xmlns:a16="http://schemas.microsoft.com/office/drawing/2014/main" id="{71A4EC1F-70B6-2088-BBFA-70FB860D8B7E}"/>
              </a:ext>
            </a:extLst>
          </p:cNvPr>
          <p:cNvSpPr txBox="1"/>
          <p:nvPr/>
        </p:nvSpPr>
        <p:spPr>
          <a:xfrm>
            <a:off x="536595" y="3459351"/>
            <a:ext cx="7794178" cy="2246769"/>
          </a:xfrm>
          <a:prstGeom prst="rect">
            <a:avLst/>
          </a:prstGeom>
          <a:noFill/>
        </p:spPr>
        <p:txBody>
          <a:bodyPr wrap="square" rtlCol="0">
            <a:spAutoFit/>
          </a:bodyPr>
          <a:lstStyle/>
          <a:p>
            <a:r>
              <a:rPr lang="en-US" sz="2800" dirty="0">
                <a:solidFill>
                  <a:srgbClr val="00205B"/>
                </a:solidFill>
              </a:rPr>
              <a:t>If the player who received original card: </a:t>
            </a:r>
          </a:p>
          <a:p>
            <a:endParaRPr lang="en-US" sz="2800" dirty="0">
              <a:solidFill>
                <a:srgbClr val="00205B"/>
              </a:solidFill>
            </a:endParaRPr>
          </a:p>
          <a:p>
            <a:pPr lvl="1"/>
            <a:r>
              <a:rPr lang="en-US" sz="2800" dirty="0">
                <a:solidFill>
                  <a:srgbClr val="00205B"/>
                </a:solidFill>
              </a:rPr>
              <a:t>1. Serve the remainder of the penalty time </a:t>
            </a:r>
          </a:p>
          <a:p>
            <a:pPr lvl="1"/>
            <a:r>
              <a:rPr lang="en-US" sz="2800" dirty="0">
                <a:solidFill>
                  <a:srgbClr val="00205B"/>
                </a:solidFill>
              </a:rPr>
              <a:t>2. Then serve an additional two or four minutes (depending on the original card)</a:t>
            </a:r>
          </a:p>
        </p:txBody>
      </p:sp>
    </p:spTree>
    <p:custDataLst>
      <p:tags r:id="rId1"/>
    </p:custDataLst>
    <p:extLst>
      <p:ext uri="{BB962C8B-B14F-4D97-AF65-F5344CB8AC3E}">
        <p14:creationId xmlns:p14="http://schemas.microsoft.com/office/powerpoint/2010/main" val="155274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igital stopwat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9963" y="2861333"/>
            <a:ext cx="2218267" cy="2661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66A47A-12D5-CE41-B228-FC17D7EA30FD}"/>
              </a:ext>
            </a:extLst>
          </p:cNvPr>
          <p:cNvSpPr txBox="1"/>
          <p:nvPr/>
        </p:nvSpPr>
        <p:spPr>
          <a:xfrm>
            <a:off x="371959" y="272365"/>
            <a:ext cx="3905573"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Early Re-Entry</a:t>
            </a:r>
          </a:p>
        </p:txBody>
      </p:sp>
      <p:sp>
        <p:nvSpPr>
          <p:cNvPr id="4" name="TextBox 3">
            <a:extLst>
              <a:ext uri="{FF2B5EF4-FFF2-40B4-BE49-F238E27FC236}">
                <a16:creationId xmlns:a16="http://schemas.microsoft.com/office/drawing/2014/main" id="{5B52E5B1-2BDD-5844-A9DF-F64A623C9133}"/>
              </a:ext>
            </a:extLst>
          </p:cNvPr>
          <p:cNvSpPr txBox="1"/>
          <p:nvPr/>
        </p:nvSpPr>
        <p:spPr>
          <a:xfrm>
            <a:off x="371959" y="1057195"/>
            <a:ext cx="11593341" cy="1384995"/>
          </a:xfrm>
          <a:prstGeom prst="rect">
            <a:avLst/>
          </a:prstGeom>
          <a:noFill/>
        </p:spPr>
        <p:txBody>
          <a:bodyPr wrap="square" rtlCol="0">
            <a:spAutoFit/>
          </a:bodyPr>
          <a:lstStyle/>
          <a:p>
            <a:pPr algn="ctr"/>
            <a:r>
              <a:rPr lang="en-US" sz="2800" dirty="0">
                <a:solidFill>
                  <a:srgbClr val="00205B"/>
                </a:solidFill>
              </a:rPr>
              <a:t>If a carded player – or any replacing player – enters the game before the penalty time has elapsed, the player originally receiving the card will serve an </a:t>
            </a:r>
            <a:r>
              <a:rPr lang="en-US" sz="2800" u="sng" dirty="0">
                <a:solidFill>
                  <a:srgbClr val="00205B"/>
                </a:solidFill>
              </a:rPr>
              <a:t>additional</a:t>
            </a:r>
            <a:r>
              <a:rPr lang="en-US" sz="2800" dirty="0">
                <a:solidFill>
                  <a:srgbClr val="00205B"/>
                </a:solidFill>
              </a:rPr>
              <a:t> penalty.</a:t>
            </a:r>
          </a:p>
        </p:txBody>
      </p:sp>
      <p:sp>
        <p:nvSpPr>
          <p:cNvPr id="2" name="TextBox 1">
            <a:extLst>
              <a:ext uri="{FF2B5EF4-FFF2-40B4-BE49-F238E27FC236}">
                <a16:creationId xmlns:a16="http://schemas.microsoft.com/office/drawing/2014/main" id="{71A4EC1F-70B6-2088-BBFA-70FB860D8B7E}"/>
              </a:ext>
            </a:extLst>
          </p:cNvPr>
          <p:cNvSpPr txBox="1"/>
          <p:nvPr/>
        </p:nvSpPr>
        <p:spPr>
          <a:xfrm>
            <a:off x="497416" y="2839981"/>
            <a:ext cx="8042150" cy="3539430"/>
          </a:xfrm>
          <a:prstGeom prst="rect">
            <a:avLst/>
          </a:prstGeom>
          <a:noFill/>
        </p:spPr>
        <p:txBody>
          <a:bodyPr wrap="square" rtlCol="0">
            <a:spAutoFit/>
          </a:bodyPr>
          <a:lstStyle/>
          <a:p>
            <a:r>
              <a:rPr lang="en-US" sz="2800" dirty="0">
                <a:solidFill>
                  <a:srgbClr val="00205B"/>
                </a:solidFill>
              </a:rPr>
              <a:t>If NOT the player who received original card: </a:t>
            </a:r>
          </a:p>
          <a:p>
            <a:endParaRPr lang="en-US" sz="2800" dirty="0">
              <a:solidFill>
                <a:srgbClr val="00205B"/>
              </a:solidFill>
            </a:endParaRPr>
          </a:p>
          <a:p>
            <a:pPr marL="971550" lvl="1" indent="-514350">
              <a:buAutoNum type="arabicPeriod"/>
            </a:pPr>
            <a:r>
              <a:rPr lang="en-US" sz="2800" dirty="0">
                <a:solidFill>
                  <a:srgbClr val="00205B"/>
                </a:solidFill>
              </a:rPr>
              <a:t>Officials send player closest to the bench off the field </a:t>
            </a:r>
          </a:p>
          <a:p>
            <a:pPr lvl="1"/>
            <a:r>
              <a:rPr lang="en-US" sz="2800" dirty="0">
                <a:solidFill>
                  <a:srgbClr val="00205B"/>
                </a:solidFill>
              </a:rPr>
              <a:t>2. Original carded player serves the remainder of </a:t>
            </a:r>
          </a:p>
          <a:p>
            <a:pPr lvl="1"/>
            <a:r>
              <a:rPr lang="en-US" sz="2800" dirty="0">
                <a:solidFill>
                  <a:srgbClr val="00205B"/>
                </a:solidFill>
              </a:rPr>
              <a:t>	the penalty time </a:t>
            </a:r>
          </a:p>
          <a:p>
            <a:pPr lvl="1"/>
            <a:r>
              <a:rPr lang="en-US" sz="2800" dirty="0">
                <a:solidFill>
                  <a:srgbClr val="00205B"/>
                </a:solidFill>
              </a:rPr>
              <a:t>3. Then serve an additional two or four minutes </a:t>
            </a:r>
          </a:p>
          <a:p>
            <a:pPr lvl="1"/>
            <a:r>
              <a:rPr lang="en-US" sz="2800" dirty="0">
                <a:solidFill>
                  <a:srgbClr val="00205B"/>
                </a:solidFill>
              </a:rPr>
              <a:t>	(depending on the original card)</a:t>
            </a:r>
          </a:p>
        </p:txBody>
      </p:sp>
    </p:spTree>
    <p:custDataLst>
      <p:tags r:id="rId1"/>
    </p:custDataLst>
    <p:extLst>
      <p:ext uri="{BB962C8B-B14F-4D97-AF65-F5344CB8AC3E}">
        <p14:creationId xmlns:p14="http://schemas.microsoft.com/office/powerpoint/2010/main" val="270193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27129D-26DD-5147-80BB-DA207BACE65A}"/>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a:t>
            </a:r>
          </a:p>
        </p:txBody>
      </p:sp>
      <p:sp>
        <p:nvSpPr>
          <p:cNvPr id="6" name="TextBox 5">
            <a:extLst>
              <a:ext uri="{FF2B5EF4-FFF2-40B4-BE49-F238E27FC236}">
                <a16:creationId xmlns:a16="http://schemas.microsoft.com/office/drawing/2014/main" id="{E29DBC82-A6DF-4C48-87F9-B212199E6877}"/>
              </a:ext>
            </a:extLst>
          </p:cNvPr>
          <p:cNvSpPr txBox="1"/>
          <p:nvPr/>
        </p:nvSpPr>
        <p:spPr>
          <a:xfrm>
            <a:off x="1402596" y="5431473"/>
            <a:ext cx="9748434" cy="830997"/>
          </a:xfrm>
          <a:prstGeom prst="rect">
            <a:avLst/>
          </a:prstGeom>
          <a:solidFill>
            <a:schemeClr val="accent1">
              <a:lumMod val="40000"/>
              <a:lumOff val="60000"/>
            </a:schemeClr>
          </a:solidFill>
        </p:spPr>
        <p:txBody>
          <a:bodyPr wrap="square" rtlCol="0">
            <a:spAutoFit/>
          </a:bodyPr>
          <a:lstStyle/>
          <a:p>
            <a:pPr algn="ctr"/>
            <a:r>
              <a:rPr lang="en-US" sz="2400" dirty="0">
                <a:solidFill>
                  <a:srgbClr val="00205B"/>
                </a:solidFill>
              </a:rPr>
              <a:t>Behavior and play that is not in compliance with the spirit and rules of the game can be defined as </a:t>
            </a:r>
            <a:r>
              <a:rPr lang="en-US" sz="2400" i="1" dirty="0">
                <a:solidFill>
                  <a:srgbClr val="00205B"/>
                </a:solidFill>
              </a:rPr>
              <a:t>Misconduct.</a:t>
            </a:r>
            <a:endParaRPr lang="en-US" sz="2400" dirty="0">
              <a:solidFill>
                <a:srgbClr val="00205B"/>
              </a:solidFill>
            </a:endParaRPr>
          </a:p>
        </p:txBody>
      </p:sp>
      <p:sp>
        <p:nvSpPr>
          <p:cNvPr id="7" name="TextBox 6">
            <a:extLst>
              <a:ext uri="{FF2B5EF4-FFF2-40B4-BE49-F238E27FC236}">
                <a16:creationId xmlns:a16="http://schemas.microsoft.com/office/drawing/2014/main" id="{68879C26-8917-4C4C-89B7-346D9444EBBB}"/>
              </a:ext>
            </a:extLst>
          </p:cNvPr>
          <p:cNvSpPr txBox="1"/>
          <p:nvPr/>
        </p:nvSpPr>
        <p:spPr>
          <a:xfrm>
            <a:off x="883404" y="1011028"/>
            <a:ext cx="10089396" cy="830997"/>
          </a:xfrm>
          <a:prstGeom prst="rect">
            <a:avLst/>
          </a:prstGeom>
          <a:solidFill>
            <a:schemeClr val="accent1">
              <a:lumMod val="40000"/>
              <a:lumOff val="60000"/>
            </a:schemeClr>
          </a:solidFill>
        </p:spPr>
        <p:txBody>
          <a:bodyPr wrap="square" rtlCol="0">
            <a:spAutoFit/>
          </a:bodyPr>
          <a:lstStyle/>
          <a:p>
            <a:pPr algn="ctr"/>
            <a:r>
              <a:rPr lang="en-US" sz="2400" dirty="0">
                <a:solidFill>
                  <a:srgbClr val="00205B"/>
                </a:solidFill>
              </a:rPr>
              <a:t>Participants are expected to uphold the spirit of the game and the intent of the girl’s game and in compliance with the USAL/NFHS Girls Lacrosse Rules.</a:t>
            </a:r>
          </a:p>
        </p:txBody>
      </p:sp>
      <p:pic>
        <p:nvPicPr>
          <p:cNvPr id="9" name="Picture 8" descr="A group of women playing tennis&#10;&#10;Description automatically generated with medium confidence">
            <a:extLst>
              <a:ext uri="{FF2B5EF4-FFF2-40B4-BE49-F238E27FC236}">
                <a16:creationId xmlns:a16="http://schemas.microsoft.com/office/drawing/2014/main" id="{BF446E55-ABC7-DA41-B490-45081C374800}"/>
              </a:ext>
            </a:extLst>
          </p:cNvPr>
          <p:cNvPicPr>
            <a:picLocks noChangeAspect="1"/>
          </p:cNvPicPr>
          <p:nvPr/>
        </p:nvPicPr>
        <p:blipFill>
          <a:blip r:embed="rId4"/>
          <a:stretch>
            <a:fillRect/>
          </a:stretch>
        </p:blipFill>
        <p:spPr>
          <a:xfrm>
            <a:off x="3595607" y="1907193"/>
            <a:ext cx="5097220" cy="3444606"/>
          </a:xfrm>
          <a:prstGeom prst="rect">
            <a:avLst/>
          </a:prstGeom>
        </p:spPr>
      </p:pic>
    </p:spTree>
    <p:custDataLst>
      <p:tags r:id="rId1"/>
    </p:custDataLst>
    <p:extLst>
      <p:ext uri="{BB962C8B-B14F-4D97-AF65-F5344CB8AC3E}">
        <p14:creationId xmlns:p14="http://schemas.microsoft.com/office/powerpoint/2010/main" val="3861035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08F62D-B45A-484C-BB63-F5D8514A08D1}"/>
              </a:ext>
            </a:extLst>
          </p:cNvPr>
          <p:cNvSpPr txBox="1"/>
          <p:nvPr/>
        </p:nvSpPr>
        <p:spPr>
          <a:xfrm>
            <a:off x="492501" y="1197218"/>
            <a:ext cx="5921155" cy="4893647"/>
          </a:xfrm>
          <a:prstGeom prst="rect">
            <a:avLst/>
          </a:prstGeom>
          <a:noFill/>
        </p:spPr>
        <p:txBody>
          <a:bodyPr wrap="square" rtlCol="0">
            <a:spAutoFit/>
          </a:bodyPr>
          <a:lstStyle/>
          <a:p>
            <a:r>
              <a:rPr lang="en-US" sz="2400" dirty="0">
                <a:solidFill>
                  <a:srgbClr val="00205B"/>
                </a:solidFill>
              </a:rPr>
              <a:t>Non-playing team member(s) leaving her team bench area during the game.</a:t>
            </a:r>
          </a:p>
          <a:p>
            <a:endParaRPr lang="en-US" sz="2400" dirty="0">
              <a:solidFill>
                <a:srgbClr val="00205B"/>
              </a:solidFill>
            </a:endParaRPr>
          </a:p>
          <a:p>
            <a:r>
              <a:rPr lang="en-US" sz="2400" dirty="0">
                <a:solidFill>
                  <a:srgbClr val="00205B"/>
                </a:solidFill>
              </a:rPr>
              <a:t>Coach leaving her/his coaching area.</a:t>
            </a:r>
          </a:p>
          <a:p>
            <a:endParaRPr lang="en-US" sz="2400" dirty="0">
              <a:solidFill>
                <a:srgbClr val="00205B"/>
              </a:solidFill>
            </a:endParaRPr>
          </a:p>
          <a:p>
            <a:r>
              <a:rPr lang="en-US" sz="2400" dirty="0">
                <a:solidFill>
                  <a:srgbClr val="00205B"/>
                </a:solidFill>
              </a:rPr>
              <a:t>Coach(es) coaching from outside the coaching area.</a:t>
            </a:r>
          </a:p>
          <a:p>
            <a:endParaRPr lang="en-US" sz="2400" dirty="0">
              <a:solidFill>
                <a:srgbClr val="00205B"/>
              </a:solidFill>
            </a:endParaRPr>
          </a:p>
          <a:p>
            <a:r>
              <a:rPr lang="en-US" sz="2400" dirty="0">
                <a:solidFill>
                  <a:srgbClr val="00205B"/>
                </a:solidFill>
              </a:rPr>
              <a:t>Improper use of electronic equipment.</a:t>
            </a:r>
          </a:p>
          <a:p>
            <a:endParaRPr lang="en-US" sz="2400" dirty="0">
              <a:solidFill>
                <a:srgbClr val="00205B"/>
              </a:solidFill>
            </a:endParaRPr>
          </a:p>
          <a:p>
            <a:r>
              <a:rPr lang="en-US" sz="2400" b="1" dirty="0">
                <a:solidFill>
                  <a:srgbClr val="00205B"/>
                </a:solidFill>
              </a:rPr>
              <a:t>Any type of behavior which in the official’s opinion amounts to misconduct.</a:t>
            </a:r>
          </a:p>
          <a:p>
            <a:endParaRPr lang="en-US" sz="2400" dirty="0"/>
          </a:p>
        </p:txBody>
      </p:sp>
      <p:pic>
        <p:nvPicPr>
          <p:cNvPr id="7" name="Picture 2" descr="http://www.gannett-cdn.com/-mm-/9065941e142eb769bb76794c742e08d1e14ee558/r=300/http/www.gannett-cdn.com/-mm-/9065941e142eb769bb76794c742e08d1e14ee558/r=300/http/www.gannett-cdn.com/-mm-/70261845367a788a3f907a9f1f073a9c7298db27/c=408-0-2856-2448/local/-/media/2015/07/08/Lansing/B9318002343Z.1_20150708163300_000_GOAB9NFJO.1-0.jpg">
            <a:extLst>
              <a:ext uri="{FF2B5EF4-FFF2-40B4-BE49-F238E27FC236}">
                <a16:creationId xmlns:a16="http://schemas.microsoft.com/office/drawing/2014/main" id="{BE00A327-8DC6-BC46-BB70-C2E9FA134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988" y="501647"/>
            <a:ext cx="3366028" cy="33660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14" descr="Image result for megaphone">
            <a:extLst>
              <a:ext uri="{FF2B5EF4-FFF2-40B4-BE49-F238E27FC236}">
                <a16:creationId xmlns:a16="http://schemas.microsoft.com/office/drawing/2014/main" id="{C559B9F2-BFB4-C846-9EC6-5278590B57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86966" flipH="1">
            <a:off x="6649491" y="3358124"/>
            <a:ext cx="2805716" cy="28057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50216B3-205F-214B-A813-34996C360DAA}"/>
              </a:ext>
            </a:extLst>
          </p:cNvPr>
          <p:cNvSpPr txBox="1"/>
          <p:nvPr/>
        </p:nvSpPr>
        <p:spPr>
          <a:xfrm>
            <a:off x="371959" y="272365"/>
            <a:ext cx="5921155"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Coach Misconduct</a:t>
            </a:r>
          </a:p>
        </p:txBody>
      </p:sp>
    </p:spTree>
    <p:custDataLst>
      <p:tags r:id="rId1"/>
    </p:custDataLst>
    <p:extLst>
      <p:ext uri="{BB962C8B-B14F-4D97-AF65-F5344CB8AC3E}">
        <p14:creationId xmlns:p14="http://schemas.microsoft.com/office/powerpoint/2010/main" val="151465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2770188"/>
            <a:ext cx="2943225" cy="500062"/>
          </a:xfrm>
        </p:spPr>
        <p:txBody>
          <a:bodyPr>
            <a:noAutofit/>
          </a:bodyPr>
          <a:lstStyle/>
          <a:p>
            <a:pPr marL="0" indent="0" algn="ctr">
              <a:buNone/>
            </a:pPr>
            <a:r>
              <a:rPr lang="en-US" sz="3200" b="1" dirty="0">
                <a:highlight>
                  <a:srgbClr val="FFFF00"/>
                </a:highlight>
              </a:rPr>
              <a:t>1</a:t>
            </a:r>
            <a:r>
              <a:rPr lang="en-US" sz="3200" b="1" baseline="30000" dirty="0">
                <a:highlight>
                  <a:srgbClr val="FFFF00"/>
                </a:highlight>
              </a:rPr>
              <a:t>st</a:t>
            </a:r>
            <a:r>
              <a:rPr lang="en-US" sz="3200" b="1" dirty="0">
                <a:highlight>
                  <a:srgbClr val="FFFF00"/>
                </a:highlight>
              </a:rPr>
              <a:t> Yellow Card </a:t>
            </a:r>
          </a:p>
        </p:txBody>
      </p:sp>
      <p:sp>
        <p:nvSpPr>
          <p:cNvPr id="5" name="Text Placeholder 4"/>
          <p:cNvSpPr>
            <a:spLocks noGrp="1"/>
          </p:cNvSpPr>
          <p:nvPr>
            <p:ph type="body" sz="quarter" idx="4294967295"/>
          </p:nvPr>
        </p:nvSpPr>
        <p:spPr>
          <a:xfrm>
            <a:off x="10064750" y="2797175"/>
            <a:ext cx="2127250" cy="446088"/>
          </a:xfrm>
        </p:spPr>
        <p:txBody>
          <a:bodyPr>
            <a:noAutofit/>
          </a:bodyPr>
          <a:lstStyle/>
          <a:p>
            <a:pPr marL="0" indent="0">
              <a:buNone/>
            </a:pPr>
            <a:r>
              <a:rPr lang="en-US" sz="3200" b="1" dirty="0">
                <a:highlight>
                  <a:srgbClr val="FF0000"/>
                </a:highlight>
              </a:rPr>
              <a:t>Red Card</a:t>
            </a:r>
          </a:p>
        </p:txBody>
      </p:sp>
      <p:sp>
        <p:nvSpPr>
          <p:cNvPr id="12" name="TextBox 11">
            <a:extLst>
              <a:ext uri="{FF2B5EF4-FFF2-40B4-BE49-F238E27FC236}">
                <a16:creationId xmlns:a16="http://schemas.microsoft.com/office/drawing/2014/main" id="{8207C89A-8C20-2D49-B3D2-12F5BA5C49CD}"/>
              </a:ext>
            </a:extLst>
          </p:cNvPr>
          <p:cNvSpPr txBox="1"/>
          <p:nvPr/>
        </p:nvSpPr>
        <p:spPr>
          <a:xfrm>
            <a:off x="366386" y="3425095"/>
            <a:ext cx="5245557" cy="1569660"/>
          </a:xfrm>
          <a:prstGeom prst="rect">
            <a:avLst/>
          </a:prstGeom>
          <a:noFill/>
        </p:spPr>
        <p:txBody>
          <a:bodyPr wrap="square" rtlCol="0">
            <a:spAutoFit/>
          </a:bodyPr>
          <a:lstStyle/>
          <a:p>
            <a:r>
              <a:rPr lang="en-US" sz="2400" dirty="0"/>
              <a:t>Coach selects a field player to serve the 2-minute penalty</a:t>
            </a:r>
          </a:p>
          <a:p>
            <a:endParaRPr lang="en-US" sz="2400" dirty="0"/>
          </a:p>
          <a:p>
            <a:r>
              <a:rPr lang="en-US" sz="2400" dirty="0"/>
              <a:t>Team plays short for two minutes</a:t>
            </a:r>
          </a:p>
        </p:txBody>
      </p:sp>
      <p:sp>
        <p:nvSpPr>
          <p:cNvPr id="13" name="TextBox 12">
            <a:extLst>
              <a:ext uri="{FF2B5EF4-FFF2-40B4-BE49-F238E27FC236}">
                <a16:creationId xmlns:a16="http://schemas.microsoft.com/office/drawing/2014/main" id="{26E4CB07-15D9-8246-9826-2555B10E1327}"/>
              </a:ext>
            </a:extLst>
          </p:cNvPr>
          <p:cNvSpPr txBox="1"/>
          <p:nvPr/>
        </p:nvSpPr>
        <p:spPr>
          <a:xfrm>
            <a:off x="6020119" y="3425095"/>
            <a:ext cx="5720197" cy="2677656"/>
          </a:xfrm>
          <a:prstGeom prst="rect">
            <a:avLst/>
          </a:prstGeom>
          <a:noFill/>
        </p:spPr>
        <p:txBody>
          <a:bodyPr wrap="square" rtlCol="0">
            <a:spAutoFit/>
          </a:bodyPr>
          <a:lstStyle/>
          <a:p>
            <a:r>
              <a:rPr lang="en-US" sz="2400" dirty="0"/>
              <a:t>Coach MUST leave the game and spectator area</a:t>
            </a:r>
          </a:p>
          <a:p>
            <a:r>
              <a:rPr lang="en-US" sz="2400" dirty="0"/>
              <a:t>An interim coach must be designated and selects a field player to serve the 4-minute penalty</a:t>
            </a:r>
          </a:p>
          <a:p>
            <a:endParaRPr lang="en-US" sz="2400" dirty="0"/>
          </a:p>
          <a:p>
            <a:r>
              <a:rPr lang="en-US" sz="2400" dirty="0"/>
              <a:t>Team plays short for 4 minutes</a:t>
            </a:r>
          </a:p>
        </p:txBody>
      </p:sp>
      <p:sp>
        <p:nvSpPr>
          <p:cNvPr id="14" name="TextBox 13">
            <a:extLst>
              <a:ext uri="{FF2B5EF4-FFF2-40B4-BE49-F238E27FC236}">
                <a16:creationId xmlns:a16="http://schemas.microsoft.com/office/drawing/2014/main" id="{188F3997-973E-1E4E-B29F-4E5C215489C2}"/>
              </a:ext>
            </a:extLst>
          </p:cNvPr>
          <p:cNvSpPr txBox="1"/>
          <p:nvPr/>
        </p:nvSpPr>
        <p:spPr>
          <a:xfrm>
            <a:off x="366386" y="1052481"/>
            <a:ext cx="11507113" cy="1323632"/>
          </a:xfrm>
          <a:prstGeom prst="rect">
            <a:avLst/>
          </a:prstGeom>
          <a:noFill/>
        </p:spPr>
        <p:txBody>
          <a:bodyPr wrap="square" rtlCol="0">
            <a:spAutoFit/>
          </a:bodyPr>
          <a:lstStyle/>
          <a:p>
            <a:r>
              <a:rPr lang="en-US" sz="2667" dirty="0"/>
              <a:t>The head coach is responsible for all persons connected with the team, including assistant coaches, and shall receive any card assessed related to  bench decorum.</a:t>
            </a:r>
          </a:p>
          <a:p>
            <a:r>
              <a:rPr lang="en-US" sz="2667" dirty="0"/>
              <a:t>Any card given to a head coach will count towards the team’s cumulative total.</a:t>
            </a:r>
          </a:p>
        </p:txBody>
      </p:sp>
      <p:sp>
        <p:nvSpPr>
          <p:cNvPr id="15" name="Text Placeholder 2">
            <a:extLst>
              <a:ext uri="{FF2B5EF4-FFF2-40B4-BE49-F238E27FC236}">
                <a16:creationId xmlns:a16="http://schemas.microsoft.com/office/drawing/2014/main" id="{98BAE118-DE4C-7145-ABE7-9CF5F3EC779B}"/>
              </a:ext>
            </a:extLst>
          </p:cNvPr>
          <p:cNvSpPr txBox="1">
            <a:spLocks/>
          </p:cNvSpPr>
          <p:nvPr/>
        </p:nvSpPr>
        <p:spPr>
          <a:xfrm>
            <a:off x="1416127" y="5153418"/>
            <a:ext cx="2850716" cy="501257"/>
          </a:xfrm>
          <a:prstGeom prst="rect">
            <a:avLst/>
          </a:prstGeom>
        </p:spPr>
        <p:txBody>
          <a:bodyPr vert="horz" lIns="121920" tIns="60960" rIns="121920" bIns="60960" rtlCol="0" anchor="b">
            <a:noAutofit/>
          </a:bodyPr>
          <a:lstStyle>
            <a:lvl1pPr marL="0" indent="0" algn="l" defTabSz="914400" rtl="0" eaLnBrk="1" latinLnBrk="0" hangingPunct="1">
              <a:spcBef>
                <a:spcPct val="20000"/>
              </a:spcBef>
              <a:buFont typeface="Wingdings" panose="05000000000000000000" pitchFamily="2" charset="2"/>
              <a:buNone/>
              <a:defRPr sz="2000" b="1" kern="1200">
                <a:solidFill>
                  <a:schemeClr val="tx1"/>
                </a:solidFill>
                <a:latin typeface="Helvetica" panose="020B0604020202020204" pitchFamily="34" charset="0"/>
                <a:ea typeface="+mn-ea"/>
                <a:cs typeface="Helvetica"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Helvetica" panose="020B0604020202020204" pitchFamily="34" charset="0"/>
                <a:ea typeface="+mn-ea"/>
                <a:cs typeface="Helvetica"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Helvetica" panose="020B0604020202020204" pitchFamily="34" charset="0"/>
                <a:ea typeface="+mn-ea"/>
                <a:cs typeface="Helvetica"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Helvetica" panose="020B0604020202020204" pitchFamily="34" charset="0"/>
                <a:ea typeface="+mn-ea"/>
                <a:cs typeface="Helvetica"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Helvetica" panose="020B0604020202020204" pitchFamily="34" charset="0"/>
                <a:ea typeface="+mn-ea"/>
                <a:cs typeface="Helvetica"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3200" dirty="0">
                <a:highlight>
                  <a:srgbClr val="FFFF00"/>
                </a:highlight>
                <a:latin typeface="+mn-lt"/>
              </a:rPr>
              <a:t>2</a:t>
            </a:r>
            <a:r>
              <a:rPr lang="en-US" sz="3200" baseline="30000" dirty="0">
                <a:highlight>
                  <a:srgbClr val="FFFF00"/>
                </a:highlight>
                <a:latin typeface="+mn-lt"/>
              </a:rPr>
              <a:t>nd</a:t>
            </a:r>
            <a:r>
              <a:rPr lang="en-US" sz="3200" dirty="0">
                <a:highlight>
                  <a:srgbClr val="FFFF00"/>
                </a:highlight>
                <a:latin typeface="+mn-lt"/>
              </a:rPr>
              <a:t> Yellow Card </a:t>
            </a:r>
          </a:p>
        </p:txBody>
      </p:sp>
      <p:sp>
        <p:nvSpPr>
          <p:cNvPr id="16" name="TextBox 15">
            <a:extLst>
              <a:ext uri="{FF2B5EF4-FFF2-40B4-BE49-F238E27FC236}">
                <a16:creationId xmlns:a16="http://schemas.microsoft.com/office/drawing/2014/main" id="{5231D025-3B9F-484E-8BB2-D23759E5A3DB}"/>
              </a:ext>
            </a:extLst>
          </p:cNvPr>
          <p:cNvSpPr txBox="1"/>
          <p:nvPr/>
        </p:nvSpPr>
        <p:spPr>
          <a:xfrm>
            <a:off x="1416127" y="5641086"/>
            <a:ext cx="2439111" cy="461665"/>
          </a:xfrm>
          <a:prstGeom prst="rect">
            <a:avLst/>
          </a:prstGeom>
          <a:noFill/>
        </p:spPr>
        <p:txBody>
          <a:bodyPr wrap="square" rtlCol="0">
            <a:spAutoFit/>
          </a:bodyPr>
          <a:lstStyle/>
          <a:p>
            <a:r>
              <a:rPr lang="en-US" sz="2400" dirty="0"/>
              <a:t>Same as </a:t>
            </a:r>
            <a:r>
              <a:rPr lang="en-US" sz="2400" b="1" dirty="0">
                <a:solidFill>
                  <a:srgbClr val="FF0000"/>
                </a:solidFill>
              </a:rPr>
              <a:t>red card</a:t>
            </a:r>
            <a:endParaRPr lang="en-US" sz="2400" dirty="0">
              <a:solidFill>
                <a:srgbClr val="FF0000"/>
              </a:solidFill>
            </a:endParaRPr>
          </a:p>
        </p:txBody>
      </p:sp>
      <p:sp>
        <p:nvSpPr>
          <p:cNvPr id="17" name="TextBox 16">
            <a:extLst>
              <a:ext uri="{FF2B5EF4-FFF2-40B4-BE49-F238E27FC236}">
                <a16:creationId xmlns:a16="http://schemas.microsoft.com/office/drawing/2014/main" id="{2F0C4810-7B07-5F45-82E1-03E153F62BD6}"/>
              </a:ext>
            </a:extLst>
          </p:cNvPr>
          <p:cNvSpPr txBox="1"/>
          <p:nvPr/>
        </p:nvSpPr>
        <p:spPr>
          <a:xfrm>
            <a:off x="371959" y="272365"/>
            <a:ext cx="7596384"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Coach Misconduct Penalties</a:t>
            </a:r>
          </a:p>
        </p:txBody>
      </p:sp>
    </p:spTree>
    <p:custDataLst>
      <p:tags r:id="rId1"/>
    </p:custDataLst>
    <p:extLst>
      <p:ext uri="{BB962C8B-B14F-4D97-AF65-F5344CB8AC3E}">
        <p14:creationId xmlns:p14="http://schemas.microsoft.com/office/powerpoint/2010/main" val="2546426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1.staticflickr.com/1/871/40250988105_afe393f5cd_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09" t="1" r="19377" b="1"/>
          <a:stretch/>
        </p:blipFill>
        <p:spPr bwMode="auto">
          <a:xfrm>
            <a:off x="8338088" y="820956"/>
            <a:ext cx="3590781" cy="48438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37272B-B72A-D642-8EE6-2534E9786409}"/>
              </a:ext>
            </a:extLst>
          </p:cNvPr>
          <p:cNvSpPr txBox="1"/>
          <p:nvPr/>
        </p:nvSpPr>
        <p:spPr>
          <a:xfrm>
            <a:off x="627606" y="1193228"/>
            <a:ext cx="6966563" cy="5119415"/>
          </a:xfrm>
          <a:prstGeom prst="rect">
            <a:avLst/>
          </a:prstGeom>
          <a:noFill/>
        </p:spPr>
        <p:txBody>
          <a:bodyPr wrap="square" rtlCol="0">
            <a:spAutoFit/>
          </a:bodyPr>
          <a:lstStyle/>
          <a:p>
            <a:pPr>
              <a:buFont typeface="+mj-lt"/>
              <a:buAutoNum type="arabicPeriod"/>
            </a:pPr>
            <a:r>
              <a:rPr lang="en-US" sz="2000" dirty="0">
                <a:solidFill>
                  <a:srgbClr val="00205B"/>
                </a:solidFill>
              </a:rPr>
              <a:t>Call timeout.</a:t>
            </a:r>
          </a:p>
          <a:p>
            <a:pPr>
              <a:buFont typeface="+mj-lt"/>
              <a:buAutoNum type="arabicPeriod"/>
            </a:pPr>
            <a:endParaRPr lang="en-US" sz="2000" dirty="0">
              <a:solidFill>
                <a:srgbClr val="00205B"/>
              </a:solidFill>
            </a:endParaRPr>
          </a:p>
          <a:p>
            <a:pPr>
              <a:buFont typeface="+mj-lt"/>
              <a:buAutoNum type="arabicPeriod"/>
            </a:pPr>
            <a:r>
              <a:rPr lang="en-US" sz="2000" dirty="0">
                <a:solidFill>
                  <a:srgbClr val="00205B"/>
                </a:solidFill>
              </a:rPr>
              <a:t>Beckon the offender to you.</a:t>
            </a:r>
          </a:p>
          <a:p>
            <a:pPr>
              <a:buFont typeface="+mj-lt"/>
              <a:buAutoNum type="arabicPeriod"/>
            </a:pPr>
            <a:endParaRPr lang="en-US" sz="2000" dirty="0">
              <a:solidFill>
                <a:srgbClr val="00205B"/>
              </a:solidFill>
            </a:endParaRPr>
          </a:p>
          <a:p>
            <a:pPr>
              <a:buFont typeface="+mj-lt"/>
              <a:buAutoNum type="arabicPeriod"/>
            </a:pPr>
            <a:r>
              <a:rPr lang="en-US" sz="2000" dirty="0">
                <a:solidFill>
                  <a:srgbClr val="00205B"/>
                </a:solidFill>
              </a:rPr>
              <a:t>Face the scorer’s table and display the card.</a:t>
            </a:r>
          </a:p>
          <a:p>
            <a:pPr>
              <a:buFont typeface="+mj-lt"/>
              <a:buAutoNum type="arabicPeriod"/>
            </a:pPr>
            <a:endParaRPr lang="en-US" sz="2000" dirty="0">
              <a:solidFill>
                <a:srgbClr val="00205B"/>
              </a:solidFill>
            </a:endParaRPr>
          </a:p>
          <a:p>
            <a:pPr>
              <a:buFont typeface="+mj-lt"/>
              <a:buAutoNum type="arabicPeriod"/>
            </a:pPr>
            <a:r>
              <a:rPr lang="en-US" sz="2000" dirty="0">
                <a:solidFill>
                  <a:srgbClr val="00205B"/>
                </a:solidFill>
              </a:rPr>
              <a:t>Signal the cardable foul.</a:t>
            </a:r>
          </a:p>
          <a:p>
            <a:pPr lvl="1">
              <a:buFont typeface="+mj-lt"/>
              <a:buAutoNum type="arabicPeriod"/>
            </a:pPr>
            <a:endParaRPr lang="en-US" sz="2000" dirty="0">
              <a:solidFill>
                <a:srgbClr val="00205B"/>
              </a:solidFill>
            </a:endParaRPr>
          </a:p>
          <a:p>
            <a:pPr>
              <a:buFont typeface="+mj-lt"/>
              <a:buAutoNum type="arabicPeriod"/>
            </a:pPr>
            <a:r>
              <a:rPr lang="en-US" sz="2000" dirty="0">
                <a:solidFill>
                  <a:srgbClr val="00205B"/>
                </a:solidFill>
              </a:rPr>
              <a:t>Make sure your partner(s) are aware of the card.</a:t>
            </a:r>
          </a:p>
          <a:p>
            <a:pPr>
              <a:buFont typeface="+mj-lt"/>
              <a:buAutoNum type="arabicPeriod"/>
            </a:pPr>
            <a:endParaRPr lang="en-US" sz="2000" dirty="0">
              <a:solidFill>
                <a:srgbClr val="00205B"/>
              </a:solidFill>
            </a:endParaRPr>
          </a:p>
          <a:p>
            <a:pPr>
              <a:buFont typeface="+mj-lt"/>
              <a:buAutoNum type="arabicPeriod"/>
            </a:pPr>
            <a:r>
              <a:rPr lang="en-US" sz="2000" dirty="0">
                <a:solidFill>
                  <a:srgbClr val="00205B"/>
                </a:solidFill>
              </a:rPr>
              <a:t>Record the card: Player number, type of card/foul, and time of card.</a:t>
            </a:r>
          </a:p>
          <a:p>
            <a:pPr>
              <a:buFont typeface="+mj-lt"/>
              <a:buAutoNum type="arabicPeriod"/>
            </a:pPr>
            <a:endParaRPr lang="en-US" sz="2000" dirty="0">
              <a:solidFill>
                <a:srgbClr val="00205B"/>
              </a:solidFill>
            </a:endParaRPr>
          </a:p>
          <a:p>
            <a:pPr>
              <a:buFont typeface="+mj-lt"/>
              <a:buAutoNum type="arabicPeriod"/>
            </a:pPr>
            <a:r>
              <a:rPr lang="en-US" sz="2000" dirty="0">
                <a:solidFill>
                  <a:srgbClr val="00205B"/>
                </a:solidFill>
              </a:rPr>
              <a:t>Official closest to the table reports the card to the official scorer.</a:t>
            </a:r>
          </a:p>
          <a:p>
            <a:pPr>
              <a:buFont typeface="+mj-lt"/>
              <a:buAutoNum type="arabicPeriod"/>
            </a:pPr>
            <a:endParaRPr lang="en-US" sz="2667" dirty="0"/>
          </a:p>
        </p:txBody>
      </p:sp>
      <p:sp>
        <p:nvSpPr>
          <p:cNvPr id="6" name="TextBox 5">
            <a:extLst>
              <a:ext uri="{FF2B5EF4-FFF2-40B4-BE49-F238E27FC236}">
                <a16:creationId xmlns:a16="http://schemas.microsoft.com/office/drawing/2014/main" id="{BD41380D-FB98-884B-8865-5578398D89C5}"/>
              </a:ext>
            </a:extLst>
          </p:cNvPr>
          <p:cNvSpPr txBox="1"/>
          <p:nvPr/>
        </p:nvSpPr>
        <p:spPr>
          <a:xfrm>
            <a:off x="371959" y="272365"/>
            <a:ext cx="6261315"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Administering a Card</a:t>
            </a:r>
          </a:p>
        </p:txBody>
      </p:sp>
    </p:spTree>
    <p:custDataLst>
      <p:tags r:id="rId1"/>
    </p:custDataLst>
    <p:extLst>
      <p:ext uri="{BB962C8B-B14F-4D97-AF65-F5344CB8AC3E}">
        <p14:creationId xmlns:p14="http://schemas.microsoft.com/office/powerpoint/2010/main" val="375233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women's lacrosse officials"/>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241" r="41819"/>
          <a:stretch/>
        </p:blipFill>
        <p:spPr bwMode="auto">
          <a:xfrm>
            <a:off x="6837363" y="428625"/>
            <a:ext cx="5354637" cy="6127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4294967295"/>
          </p:nvPr>
        </p:nvSpPr>
        <p:spPr>
          <a:xfrm>
            <a:off x="899770" y="1158507"/>
            <a:ext cx="4962525" cy="4975225"/>
          </a:xfrm>
        </p:spPr>
        <p:txBody>
          <a:bodyPr>
            <a:normAutofit/>
          </a:bodyPr>
          <a:lstStyle/>
          <a:p>
            <a:endParaRPr lang="en-US" sz="2667" dirty="0"/>
          </a:p>
          <a:p>
            <a:r>
              <a:rPr lang="en-US" sz="2667" dirty="0">
                <a:solidFill>
                  <a:srgbClr val="00205B"/>
                </a:solidFill>
              </a:rPr>
              <a:t>Misconduct rulings are never easy.</a:t>
            </a:r>
          </a:p>
          <a:p>
            <a:endParaRPr lang="en-US" sz="2667" dirty="0">
              <a:solidFill>
                <a:srgbClr val="00205B"/>
              </a:solidFill>
            </a:endParaRPr>
          </a:p>
          <a:p>
            <a:r>
              <a:rPr lang="en-US" sz="2667" dirty="0">
                <a:solidFill>
                  <a:srgbClr val="00205B"/>
                </a:solidFill>
              </a:rPr>
              <a:t>The more games you work, the more confident you will be.</a:t>
            </a:r>
          </a:p>
          <a:p>
            <a:endParaRPr lang="en-US" sz="2667" dirty="0">
              <a:solidFill>
                <a:srgbClr val="00205B"/>
              </a:solidFill>
            </a:endParaRPr>
          </a:p>
          <a:p>
            <a:r>
              <a:rPr lang="en-US" sz="2667" dirty="0">
                <a:solidFill>
                  <a:srgbClr val="00205B"/>
                </a:solidFill>
              </a:rPr>
              <a:t>Don’t be afraid to ask your partner for help.</a:t>
            </a:r>
          </a:p>
          <a:p>
            <a:pPr marL="457189" indent="-457189">
              <a:buFont typeface="Arial" panose="020B0604020202020204" pitchFamily="34" charset="0"/>
              <a:buChar char="•"/>
            </a:pPr>
            <a:endParaRPr lang="en-US" sz="3200" dirty="0"/>
          </a:p>
        </p:txBody>
      </p:sp>
      <p:sp>
        <p:nvSpPr>
          <p:cNvPr id="5" name="TextBox 4">
            <a:extLst>
              <a:ext uri="{FF2B5EF4-FFF2-40B4-BE49-F238E27FC236}">
                <a16:creationId xmlns:a16="http://schemas.microsoft.com/office/drawing/2014/main" id="{CD7E2A11-7322-8E43-A6AB-F619FC4A2476}"/>
              </a:ext>
            </a:extLst>
          </p:cNvPr>
          <p:cNvSpPr txBox="1"/>
          <p:nvPr/>
        </p:nvSpPr>
        <p:spPr>
          <a:xfrm>
            <a:off x="371960" y="220058"/>
            <a:ext cx="3874576"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Misconduct</a:t>
            </a:r>
          </a:p>
        </p:txBody>
      </p:sp>
    </p:spTree>
    <p:custDataLst>
      <p:tags r:id="rId1"/>
    </p:custDataLst>
    <p:extLst>
      <p:ext uri="{BB962C8B-B14F-4D97-AF65-F5344CB8AC3E}">
        <p14:creationId xmlns:p14="http://schemas.microsoft.com/office/powerpoint/2010/main" val="1304823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01EE0-1C99-AA43-A29D-5E0BE256227F}"/>
              </a:ext>
            </a:extLst>
          </p:cNvPr>
          <p:cNvSpPr txBox="1"/>
          <p:nvPr/>
        </p:nvSpPr>
        <p:spPr>
          <a:xfrm>
            <a:off x="3128075" y="2644170"/>
            <a:ext cx="5935850" cy="784830"/>
          </a:xfrm>
          <a:prstGeom prst="rect">
            <a:avLst/>
          </a:prstGeom>
          <a:noFill/>
        </p:spPr>
        <p:txBody>
          <a:bodyPr wrap="square" rtlCol="0">
            <a:spAutoFit/>
          </a:bodyPr>
          <a:lstStyle/>
          <a:p>
            <a:pPr algn="ctr"/>
            <a:r>
              <a:rPr lang="en-US" sz="4500" b="1" spc="600" dirty="0">
                <a:solidFill>
                  <a:schemeClr val="bg1"/>
                </a:solidFill>
                <a:latin typeface="Alt Gothic Comp ATF" panose="020B0608040502040204" pitchFamily="34" charset="77"/>
              </a:rPr>
              <a:t>Questions?</a:t>
            </a:r>
          </a:p>
        </p:txBody>
      </p:sp>
    </p:spTree>
    <p:custDataLst>
      <p:tags r:id="rId1"/>
    </p:custDataLst>
    <p:extLst>
      <p:ext uri="{BB962C8B-B14F-4D97-AF65-F5344CB8AC3E}">
        <p14:creationId xmlns:p14="http://schemas.microsoft.com/office/powerpoint/2010/main" val="301628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864540050"/>
              </p:ext>
            </p:extLst>
          </p:nvPr>
        </p:nvGraphicFramePr>
        <p:xfrm>
          <a:off x="1219200" y="1382713"/>
          <a:ext cx="10972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CB6A4BB-03BE-674C-E669-67BF2670D031}"/>
              </a:ext>
            </a:extLst>
          </p:cNvPr>
          <p:cNvSpPr txBox="1"/>
          <p:nvPr/>
        </p:nvSpPr>
        <p:spPr>
          <a:xfrm>
            <a:off x="371959" y="272365"/>
            <a:ext cx="6912244"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Misconduct/Suspension Fouls</a:t>
            </a:r>
          </a:p>
        </p:txBody>
      </p:sp>
    </p:spTree>
    <p:extLst>
      <p:ext uri="{BB962C8B-B14F-4D97-AF65-F5344CB8AC3E}">
        <p14:creationId xmlns:p14="http://schemas.microsoft.com/office/powerpoint/2010/main" val="388669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fosters.com/storyimage/FD/20160519/SPORTS/160519209/AR/0/AR-160519209.jpg"/>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bwMode="auto">
          <a:xfrm>
            <a:off x="6219825" y="1057275"/>
            <a:ext cx="5972175" cy="4699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rot="21055689">
            <a:off x="9767539" y="4981352"/>
            <a:ext cx="914400" cy="13208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rot="600270">
            <a:off x="10667795" y="4975795"/>
            <a:ext cx="914400" cy="13208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2B6769C3-4EB0-9B42-8EBD-8D3031BB2472}"/>
              </a:ext>
            </a:extLst>
          </p:cNvPr>
          <p:cNvSpPr txBox="1"/>
          <p:nvPr/>
        </p:nvSpPr>
        <p:spPr>
          <a:xfrm>
            <a:off x="631874" y="969863"/>
            <a:ext cx="4916520" cy="5099538"/>
          </a:xfrm>
          <a:prstGeom prst="rect">
            <a:avLst/>
          </a:prstGeom>
          <a:noFill/>
        </p:spPr>
        <p:txBody>
          <a:bodyPr wrap="square" rtlCol="0">
            <a:spAutoFit/>
          </a:bodyPr>
          <a:lstStyle/>
          <a:p>
            <a:r>
              <a:rPr lang="en-US" sz="3200" dirty="0">
                <a:solidFill>
                  <a:srgbClr val="00205B"/>
                </a:solidFill>
              </a:rPr>
              <a:t>A player must not: </a:t>
            </a:r>
          </a:p>
          <a:p>
            <a:pPr marL="380990" indent="-380990">
              <a:buFont typeface="Arial" panose="020B0604020202020204" pitchFamily="34" charset="0"/>
              <a:buChar char="•"/>
            </a:pPr>
            <a:r>
              <a:rPr lang="en-US" sz="2667" dirty="0">
                <a:solidFill>
                  <a:srgbClr val="00205B"/>
                </a:solidFill>
              </a:rPr>
              <a:t>Act in a rough, dangerous, or unsportsmanlike manner.</a:t>
            </a:r>
          </a:p>
          <a:p>
            <a:endParaRPr lang="en-US" sz="2667" dirty="0">
              <a:solidFill>
                <a:srgbClr val="00205B"/>
              </a:solidFill>
            </a:endParaRPr>
          </a:p>
          <a:p>
            <a:pPr marL="380990" indent="-380990">
              <a:buFont typeface="Arial" panose="020B0604020202020204" pitchFamily="34" charset="0"/>
              <a:buChar char="•"/>
            </a:pPr>
            <a:r>
              <a:rPr lang="en-US" sz="2667" dirty="0">
                <a:solidFill>
                  <a:srgbClr val="00205B"/>
                </a:solidFill>
              </a:rPr>
              <a:t>Deliberately endanger the safety of an opposing player.</a:t>
            </a:r>
          </a:p>
          <a:p>
            <a:endParaRPr lang="en-US" sz="2667" dirty="0">
              <a:solidFill>
                <a:srgbClr val="00205B"/>
              </a:solidFill>
            </a:endParaRPr>
          </a:p>
          <a:p>
            <a:pPr marL="380990" indent="-380990">
              <a:buFont typeface="Arial" panose="020B0604020202020204" pitchFamily="34" charset="0"/>
              <a:buChar char="•"/>
            </a:pPr>
            <a:r>
              <a:rPr lang="en-US" sz="2667" dirty="0">
                <a:solidFill>
                  <a:srgbClr val="00205B"/>
                </a:solidFill>
              </a:rPr>
              <a:t>Be involved in baiting or taunting that is intended or designed to embarrass, ridicule, or demean others.</a:t>
            </a:r>
          </a:p>
          <a:p>
            <a:pPr marL="380990" indent="-380990">
              <a:buFont typeface="Arial" panose="020B0604020202020204" pitchFamily="34" charset="0"/>
              <a:buChar char="•"/>
            </a:pPr>
            <a:endParaRPr lang="en-US" sz="2667" dirty="0"/>
          </a:p>
        </p:txBody>
      </p:sp>
      <p:sp>
        <p:nvSpPr>
          <p:cNvPr id="9" name="TextBox 8">
            <a:extLst>
              <a:ext uri="{FF2B5EF4-FFF2-40B4-BE49-F238E27FC236}">
                <a16:creationId xmlns:a16="http://schemas.microsoft.com/office/drawing/2014/main" id="{93ED1BA2-5A60-9A4F-A0C8-654EE19C7D7A}"/>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a:t>
            </a:r>
          </a:p>
        </p:txBody>
      </p:sp>
    </p:spTree>
    <p:custDataLst>
      <p:tags r:id="rId1"/>
    </p:custDataLst>
    <p:extLst>
      <p:ext uri="{BB962C8B-B14F-4D97-AF65-F5344CB8AC3E}">
        <p14:creationId xmlns:p14="http://schemas.microsoft.com/office/powerpoint/2010/main" val="85691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a:srcRect l="44697" t="38382" r="16504" b="33035"/>
          <a:stretch/>
        </p:blipFill>
        <p:spPr>
          <a:xfrm>
            <a:off x="7293628" y="4572913"/>
            <a:ext cx="4244716" cy="1759072"/>
          </a:xfrm>
          <a:prstGeom prst="rect">
            <a:avLst/>
          </a:prstGeom>
        </p:spPr>
      </p:pic>
      <p:pic>
        <p:nvPicPr>
          <p:cNvPr id="9" name="Picture 8"/>
          <p:cNvPicPr>
            <a:picLocks noChangeAspect="1"/>
          </p:cNvPicPr>
          <p:nvPr/>
        </p:nvPicPr>
        <p:blipFill rotWithShape="1">
          <a:blip r:embed="rId5"/>
          <a:srcRect l="43363" t="40041" r="16293" b="29042"/>
          <a:stretch/>
        </p:blipFill>
        <p:spPr>
          <a:xfrm>
            <a:off x="6641723" y="2447792"/>
            <a:ext cx="4244716" cy="1829713"/>
          </a:xfrm>
          <a:prstGeom prst="rect">
            <a:avLst/>
          </a:prstGeom>
        </p:spPr>
      </p:pic>
      <p:pic>
        <p:nvPicPr>
          <p:cNvPr id="8" name="Content Placeholder 7"/>
          <p:cNvPicPr>
            <a:picLocks noGrp="1" noChangeAspect="1"/>
          </p:cNvPicPr>
          <p:nvPr>
            <p:ph sz="half" idx="4294967295"/>
          </p:nvPr>
        </p:nvPicPr>
        <p:blipFill rotWithShape="1">
          <a:blip r:embed="rId6"/>
          <a:srcRect l="44394" t="54923" r="17713" b="17132"/>
          <a:stretch/>
        </p:blipFill>
        <p:spPr>
          <a:xfrm>
            <a:off x="7947025" y="458788"/>
            <a:ext cx="4244975" cy="1758950"/>
          </a:xfrm>
          <a:prstGeom prst="rect">
            <a:avLst/>
          </a:prstGeom>
        </p:spPr>
      </p:pic>
      <p:sp>
        <p:nvSpPr>
          <p:cNvPr id="11" name="Oval 10"/>
          <p:cNvSpPr/>
          <p:nvPr/>
        </p:nvSpPr>
        <p:spPr>
          <a:xfrm>
            <a:off x="8571501" y="2743200"/>
            <a:ext cx="1347414" cy="136381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9074697" y="822731"/>
            <a:ext cx="1189046" cy="127125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8571501" y="4863498"/>
            <a:ext cx="1474702" cy="130482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9C05C6B6-5C8E-134E-ACF6-01A4DED36642}"/>
              </a:ext>
            </a:extLst>
          </p:cNvPr>
          <p:cNvSpPr txBox="1"/>
          <p:nvPr/>
        </p:nvSpPr>
        <p:spPr>
          <a:xfrm>
            <a:off x="1305561" y="1847059"/>
            <a:ext cx="4244716" cy="3539430"/>
          </a:xfrm>
          <a:prstGeom prst="rect">
            <a:avLst/>
          </a:prstGeom>
          <a:noFill/>
        </p:spPr>
        <p:txBody>
          <a:bodyPr wrap="square" rtlCol="0">
            <a:spAutoFit/>
          </a:bodyPr>
          <a:lstStyle/>
          <a:p>
            <a:r>
              <a:rPr lang="en-US" sz="3200" dirty="0">
                <a:solidFill>
                  <a:srgbClr val="00205B"/>
                </a:solidFill>
              </a:rPr>
              <a:t>A player must not persistently or flagrantly violate the rules.</a:t>
            </a:r>
          </a:p>
          <a:p>
            <a:endParaRPr lang="en-US" sz="3200" dirty="0">
              <a:solidFill>
                <a:srgbClr val="00205B"/>
              </a:solidFill>
            </a:endParaRPr>
          </a:p>
          <a:p>
            <a:r>
              <a:rPr lang="en-US" sz="3200" dirty="0">
                <a:solidFill>
                  <a:srgbClr val="00205B"/>
                </a:solidFill>
              </a:rPr>
              <a:t>Repetitive fouls by the same player or team can be misconduct.</a:t>
            </a:r>
          </a:p>
        </p:txBody>
      </p:sp>
      <p:sp>
        <p:nvSpPr>
          <p:cNvPr id="15" name="TextBox 14">
            <a:extLst>
              <a:ext uri="{FF2B5EF4-FFF2-40B4-BE49-F238E27FC236}">
                <a16:creationId xmlns:a16="http://schemas.microsoft.com/office/drawing/2014/main" id="{513F4513-3D8C-E84D-9090-34979EFB118B}"/>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a:t>
            </a:r>
          </a:p>
        </p:txBody>
      </p:sp>
      <p:sp>
        <p:nvSpPr>
          <p:cNvPr id="2" name="Rounded Rectangle 1">
            <a:extLst>
              <a:ext uri="{FF2B5EF4-FFF2-40B4-BE49-F238E27FC236}">
                <a16:creationId xmlns:a16="http://schemas.microsoft.com/office/drawing/2014/main" id="{E06B254A-0017-A262-D401-A68A7880F594}"/>
              </a:ext>
            </a:extLst>
          </p:cNvPr>
          <p:cNvSpPr/>
          <p:nvPr/>
        </p:nvSpPr>
        <p:spPr>
          <a:xfrm>
            <a:off x="11016691" y="1653235"/>
            <a:ext cx="1175309" cy="564503"/>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2959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914400" y="1405738"/>
            <a:ext cx="5384800" cy="3505200"/>
          </a:xfrm>
        </p:spPr>
        <p:txBody>
          <a:bodyPr>
            <a:normAutofit/>
          </a:bodyPr>
          <a:lstStyle/>
          <a:p>
            <a:pPr marL="0" indent="0">
              <a:buNone/>
            </a:pPr>
            <a:endParaRPr lang="en-US" sz="2667" dirty="0"/>
          </a:p>
          <a:p>
            <a:pPr marL="0" indent="0">
              <a:buNone/>
            </a:pPr>
            <a:r>
              <a:rPr lang="en-US" sz="2667" dirty="0">
                <a:solidFill>
                  <a:srgbClr val="00205B"/>
                </a:solidFill>
              </a:rPr>
              <a:t>Officials may issue either a yellow (warning) or red (ejection) card for misconduct. </a:t>
            </a:r>
          </a:p>
          <a:p>
            <a:pPr marL="0" indent="0">
              <a:buNone/>
            </a:pPr>
            <a:endParaRPr lang="en-US" sz="2667" dirty="0">
              <a:solidFill>
                <a:srgbClr val="00205B"/>
              </a:solidFill>
            </a:endParaRPr>
          </a:p>
          <a:p>
            <a:pPr marL="0" indent="0">
              <a:buNone/>
            </a:pPr>
            <a:r>
              <a:rPr lang="en-US" sz="2667" dirty="0">
                <a:solidFill>
                  <a:srgbClr val="00205B"/>
                </a:solidFill>
              </a:rPr>
              <a:t>Issuance of a card should be considered a warning to ALL players.</a:t>
            </a:r>
          </a:p>
        </p:txBody>
      </p:sp>
      <p:pic>
        <p:nvPicPr>
          <p:cNvPr id="6"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6848475" y="893763"/>
            <a:ext cx="5343525" cy="5070475"/>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1D8F9857-6892-024F-B59A-48C979379A45}"/>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a:t>
            </a:r>
          </a:p>
        </p:txBody>
      </p:sp>
    </p:spTree>
    <p:custDataLst>
      <p:tags r:id="rId1"/>
    </p:custDataLst>
    <p:extLst>
      <p:ext uri="{BB962C8B-B14F-4D97-AF65-F5344CB8AC3E}">
        <p14:creationId xmlns:p14="http://schemas.microsoft.com/office/powerpoint/2010/main" val="74195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53619" y="1484615"/>
            <a:ext cx="5340350" cy="5080000"/>
          </a:xfrm>
        </p:spPr>
        <p:txBody>
          <a:bodyPr>
            <a:normAutofit/>
          </a:bodyPr>
          <a:lstStyle/>
          <a:p>
            <a:pPr marL="0" indent="0">
              <a:buNone/>
            </a:pPr>
            <a:r>
              <a:rPr lang="en-US" sz="2400" b="1" u="sng" dirty="0">
                <a:solidFill>
                  <a:srgbClr val="00205B"/>
                </a:solidFill>
                <a:highlight>
                  <a:srgbClr val="FFFF00"/>
                </a:highlight>
              </a:rPr>
              <a:t>Yellow Card</a:t>
            </a:r>
          </a:p>
          <a:p>
            <a:pPr marL="0" indent="0">
              <a:buNone/>
            </a:pPr>
            <a:endParaRPr lang="en-US" sz="2400" b="1" u="sng" dirty="0">
              <a:solidFill>
                <a:srgbClr val="00205B"/>
              </a:solidFill>
              <a:highlight>
                <a:srgbClr val="FFFF00"/>
              </a:highlight>
            </a:endParaRPr>
          </a:p>
          <a:p>
            <a:pPr lvl="1">
              <a:buFont typeface="Wingdings" panose="05000000000000000000" pitchFamily="2" charset="2"/>
              <a:buChar char="ü"/>
            </a:pPr>
            <a:r>
              <a:rPr lang="en-US" dirty="0">
                <a:solidFill>
                  <a:srgbClr val="00205B"/>
                </a:solidFill>
              </a:rPr>
              <a:t>Time = 2 minutes</a:t>
            </a:r>
          </a:p>
          <a:p>
            <a:pPr lvl="1">
              <a:buFont typeface="Wingdings" panose="05000000000000000000" pitchFamily="2" charset="2"/>
              <a:buChar char="ü"/>
            </a:pPr>
            <a:r>
              <a:rPr lang="en-US" dirty="0">
                <a:solidFill>
                  <a:srgbClr val="00205B"/>
                </a:solidFill>
              </a:rPr>
              <a:t>Player must sit or kneel in the penalty area </a:t>
            </a:r>
          </a:p>
          <a:p>
            <a:pPr marL="0" indent="0">
              <a:buNone/>
            </a:pPr>
            <a:endParaRPr lang="en-US" sz="2400" u="sng" dirty="0">
              <a:solidFill>
                <a:srgbClr val="00205B"/>
              </a:solidFill>
            </a:endParaRPr>
          </a:p>
          <a:p>
            <a:pPr marL="0" indent="0">
              <a:buNone/>
            </a:pPr>
            <a:r>
              <a:rPr lang="en-US" sz="2400" u="sng" dirty="0">
                <a:solidFill>
                  <a:srgbClr val="00205B"/>
                </a:solidFill>
              </a:rPr>
              <a:t>End of Penalty</a:t>
            </a:r>
          </a:p>
          <a:p>
            <a:pPr lvl="1">
              <a:buFont typeface="Wingdings" panose="05000000000000000000" pitchFamily="2" charset="2"/>
              <a:buChar char="ü"/>
            </a:pPr>
            <a:r>
              <a:rPr lang="en-US" dirty="0">
                <a:solidFill>
                  <a:srgbClr val="00205B"/>
                </a:solidFill>
              </a:rPr>
              <a:t>Player may return to the field </a:t>
            </a:r>
          </a:p>
          <a:p>
            <a:pPr lvl="1">
              <a:buFont typeface="Wingdings" panose="05000000000000000000" pitchFamily="2" charset="2"/>
              <a:buChar char="ü"/>
            </a:pPr>
            <a:r>
              <a:rPr lang="en-US" dirty="0">
                <a:solidFill>
                  <a:srgbClr val="00205B"/>
                </a:solidFill>
              </a:rPr>
              <a:t>Player may be replaced by a substitute</a:t>
            </a:r>
          </a:p>
        </p:txBody>
      </p:sp>
      <p:pic>
        <p:nvPicPr>
          <p:cNvPr id="4098" name="Picture 2" descr="http://cache4.asset-cache.net/xr/615234536.jpg?v=1&amp;c=IWSAsset&amp;k=3&amp;d=77BFBA49EF878921A343B2C87A49D8F55EA7BE579DE85028C08262099D3A6E8417628271B0BDDFA4A55A1E4F32AD3138"/>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853238" y="814388"/>
            <a:ext cx="5338762" cy="52292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C6DD3E-F955-4347-40BA-0D193C6755CC}"/>
              </a:ext>
            </a:extLst>
          </p:cNvPr>
          <p:cNvSpPr txBox="1"/>
          <p:nvPr/>
        </p:nvSpPr>
        <p:spPr>
          <a:xfrm>
            <a:off x="366215" y="293385"/>
            <a:ext cx="3456123"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Penalty Time</a:t>
            </a:r>
            <a:endParaRPr lang="en-US" sz="4500" b="1" i="0" spc="600" dirty="0">
              <a:solidFill>
                <a:srgbClr val="00205B"/>
              </a:solidFill>
              <a:latin typeface="Alt Gothic Comp ATF" panose="020B0608040502040204" pitchFamily="34" charset="77"/>
            </a:endParaRPr>
          </a:p>
        </p:txBody>
      </p:sp>
      <p:sp>
        <p:nvSpPr>
          <p:cNvPr id="2" name="TextBox 1">
            <a:extLst>
              <a:ext uri="{FF2B5EF4-FFF2-40B4-BE49-F238E27FC236}">
                <a16:creationId xmlns:a16="http://schemas.microsoft.com/office/drawing/2014/main" id="{E841C7F6-4E46-2849-9DFA-AD67A03CD175}"/>
              </a:ext>
            </a:extLst>
          </p:cNvPr>
          <p:cNvSpPr txBox="1"/>
          <p:nvPr/>
        </p:nvSpPr>
        <p:spPr>
          <a:xfrm>
            <a:off x="3822338" y="6189057"/>
            <a:ext cx="2921362" cy="375558"/>
          </a:xfrm>
          <a:prstGeom prst="rect">
            <a:avLst/>
          </a:prstGeom>
          <a:solidFill>
            <a:srgbClr val="FF7E79"/>
          </a:solidFill>
        </p:spPr>
        <p:txBody>
          <a:bodyPr wrap="square" rtlCol="0">
            <a:spAutoFit/>
          </a:bodyPr>
          <a:lstStyle/>
          <a:p>
            <a:r>
              <a:rPr lang="en-US" dirty="0"/>
              <a:t>ALL cards are non-releasable</a:t>
            </a:r>
          </a:p>
        </p:txBody>
      </p:sp>
    </p:spTree>
    <p:extLst>
      <p:ext uri="{BB962C8B-B14F-4D97-AF65-F5344CB8AC3E}">
        <p14:creationId xmlns:p14="http://schemas.microsoft.com/office/powerpoint/2010/main" val="225268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EP-16052982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653" y="331857"/>
            <a:ext cx="3238680" cy="33209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2" name="Picture 2" descr="Image result for kennebunk girls lacrosse"/>
          <p:cNvPicPr>
            <a:picLocks noGrp="1" noChangeAspect="1" noChangeArrowheads="1"/>
          </p:cNvPicPr>
          <p:nvPr>
            <p:ph sz="half" idx="4294967295"/>
          </p:nvPr>
        </p:nvPicPr>
        <p:blipFill>
          <a:blip r:embed="rId5" cstate="print">
            <a:extLst>
              <a:ext uri="{28A0092B-C50C-407E-A947-70E740481C1C}">
                <a14:useLocalDpi xmlns:a14="http://schemas.microsoft.com/office/drawing/2010/main" val="0"/>
              </a:ext>
            </a:extLst>
          </a:blip>
          <a:stretch>
            <a:fillRect/>
          </a:stretch>
        </p:blipFill>
        <p:spPr bwMode="auto">
          <a:xfrm>
            <a:off x="9440863" y="2136775"/>
            <a:ext cx="2751137" cy="42291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rot="20236622">
            <a:off x="9037289" y="4748159"/>
            <a:ext cx="914400" cy="13208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ounded Rectangle 8"/>
          <p:cNvSpPr/>
          <p:nvPr/>
        </p:nvSpPr>
        <p:spPr>
          <a:xfrm rot="1618389">
            <a:off x="7197776" y="2695039"/>
            <a:ext cx="914400" cy="13208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rot="1788119" flipH="1">
            <a:off x="7420322" y="3098346"/>
            <a:ext cx="496199" cy="461665"/>
          </a:xfrm>
          <a:prstGeom prst="rect">
            <a:avLst/>
          </a:prstGeom>
          <a:noFill/>
          <a:ln>
            <a:noFill/>
          </a:ln>
        </p:spPr>
        <p:txBody>
          <a:bodyPr wrap="square" rtlCol="0">
            <a:spAutoFit/>
          </a:bodyPr>
          <a:lstStyle/>
          <a:p>
            <a:r>
              <a:rPr lang="en-US" sz="2400" dirty="0"/>
              <a:t>1</a:t>
            </a:r>
          </a:p>
        </p:txBody>
      </p:sp>
      <p:sp>
        <p:nvSpPr>
          <p:cNvPr id="7" name="TextBox 6"/>
          <p:cNvSpPr txBox="1"/>
          <p:nvPr/>
        </p:nvSpPr>
        <p:spPr>
          <a:xfrm rot="20214021">
            <a:off x="9238911" y="5177726"/>
            <a:ext cx="511156" cy="461665"/>
          </a:xfrm>
          <a:prstGeom prst="rect">
            <a:avLst/>
          </a:prstGeom>
          <a:noFill/>
          <a:ln>
            <a:noFill/>
          </a:ln>
        </p:spPr>
        <p:txBody>
          <a:bodyPr wrap="square" rtlCol="0">
            <a:spAutoFit/>
          </a:bodyPr>
          <a:lstStyle/>
          <a:p>
            <a:r>
              <a:rPr lang="en-US" sz="2400" dirty="0"/>
              <a:t>2</a:t>
            </a:r>
          </a:p>
        </p:txBody>
      </p:sp>
      <p:sp>
        <p:nvSpPr>
          <p:cNvPr id="10" name="TextBox 9">
            <a:extLst>
              <a:ext uri="{FF2B5EF4-FFF2-40B4-BE49-F238E27FC236}">
                <a16:creationId xmlns:a16="http://schemas.microsoft.com/office/drawing/2014/main" id="{A029AA2B-EC5F-EB4E-8DA7-E4CFD35177C1}"/>
              </a:ext>
            </a:extLst>
          </p:cNvPr>
          <p:cNvSpPr txBox="1"/>
          <p:nvPr/>
        </p:nvSpPr>
        <p:spPr>
          <a:xfrm>
            <a:off x="657315" y="1472228"/>
            <a:ext cx="4974956" cy="4893647"/>
          </a:xfrm>
          <a:prstGeom prst="rect">
            <a:avLst/>
          </a:prstGeom>
          <a:noFill/>
        </p:spPr>
        <p:txBody>
          <a:bodyPr wrap="square" rtlCol="0">
            <a:spAutoFit/>
          </a:bodyPr>
          <a:lstStyle/>
          <a:p>
            <a:pPr marL="380990" indent="-380990">
              <a:buFont typeface="Arial" panose="020B0604020202020204" pitchFamily="34" charset="0"/>
              <a:buChar char="•"/>
            </a:pPr>
            <a:r>
              <a:rPr lang="en-US" sz="2400" dirty="0">
                <a:solidFill>
                  <a:srgbClr val="00205B"/>
                </a:solidFill>
              </a:rPr>
              <a:t>A suspended player has received a </a:t>
            </a:r>
            <a:r>
              <a:rPr lang="en-US" sz="2400" b="1" dirty="0">
                <a:solidFill>
                  <a:srgbClr val="00205B"/>
                </a:solidFill>
              </a:rPr>
              <a:t>second</a:t>
            </a:r>
            <a:r>
              <a:rPr lang="en-US" sz="2400" dirty="0">
                <a:solidFill>
                  <a:srgbClr val="00205B"/>
                </a:solidFill>
              </a:rPr>
              <a:t> yellow card in the same game.</a:t>
            </a:r>
          </a:p>
          <a:p>
            <a:endParaRPr lang="en-US" sz="2400" dirty="0">
              <a:solidFill>
                <a:srgbClr val="00205B"/>
              </a:solidFill>
            </a:endParaRPr>
          </a:p>
          <a:p>
            <a:pPr marL="380990" indent="-380990">
              <a:buFont typeface="Arial" panose="020B0604020202020204" pitchFamily="34" charset="0"/>
              <a:buChar char="•"/>
            </a:pPr>
            <a:r>
              <a:rPr lang="en-US" sz="2400" dirty="0">
                <a:solidFill>
                  <a:srgbClr val="00205B"/>
                </a:solidFill>
              </a:rPr>
              <a:t>She has “fouled out” and may NOT return to the game.</a:t>
            </a:r>
          </a:p>
          <a:p>
            <a:endParaRPr lang="en-US" sz="2400" dirty="0">
              <a:solidFill>
                <a:srgbClr val="00205B"/>
              </a:solidFill>
            </a:endParaRPr>
          </a:p>
          <a:p>
            <a:pPr marL="380990" indent="-380990">
              <a:buFont typeface="Arial" panose="020B0604020202020204" pitchFamily="34" charset="0"/>
              <a:buChar char="•"/>
            </a:pPr>
            <a:r>
              <a:rPr lang="en-US" sz="2400" dirty="0">
                <a:solidFill>
                  <a:srgbClr val="00205B"/>
                </a:solidFill>
              </a:rPr>
              <a:t>A substitute may take her place at the end of the 2-minute penalty time.</a:t>
            </a:r>
          </a:p>
          <a:p>
            <a:endParaRPr lang="en-US" sz="2400" dirty="0">
              <a:solidFill>
                <a:srgbClr val="00205B"/>
              </a:solidFill>
            </a:endParaRPr>
          </a:p>
          <a:p>
            <a:pPr marL="380990" indent="-380990">
              <a:buFont typeface="Arial" panose="020B0604020202020204" pitchFamily="34" charset="0"/>
              <a:buChar char="•"/>
            </a:pPr>
            <a:r>
              <a:rPr lang="en-US" sz="2400" dirty="0">
                <a:solidFill>
                  <a:srgbClr val="00205B"/>
                </a:solidFill>
              </a:rPr>
              <a:t>She MAY play in her team’s next game.</a:t>
            </a:r>
          </a:p>
        </p:txBody>
      </p:sp>
      <p:sp>
        <p:nvSpPr>
          <p:cNvPr id="11" name="TextBox 10">
            <a:extLst>
              <a:ext uri="{FF2B5EF4-FFF2-40B4-BE49-F238E27FC236}">
                <a16:creationId xmlns:a16="http://schemas.microsoft.com/office/drawing/2014/main" id="{6E60D37C-CF5F-1247-A638-29D3713CFBF6}"/>
              </a:ext>
            </a:extLst>
          </p:cNvPr>
          <p:cNvSpPr txBox="1"/>
          <p:nvPr/>
        </p:nvSpPr>
        <p:spPr>
          <a:xfrm>
            <a:off x="371959" y="272365"/>
            <a:ext cx="485097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Suspended Player</a:t>
            </a:r>
          </a:p>
        </p:txBody>
      </p:sp>
    </p:spTree>
    <p:custDataLst>
      <p:tags r:id="rId1"/>
    </p:custDataLst>
    <p:extLst>
      <p:ext uri="{BB962C8B-B14F-4D97-AF65-F5344CB8AC3E}">
        <p14:creationId xmlns:p14="http://schemas.microsoft.com/office/powerpoint/2010/main" val="299792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545105" y="1459942"/>
            <a:ext cx="4959350" cy="5080000"/>
          </a:xfrm>
        </p:spPr>
        <p:txBody>
          <a:bodyPr>
            <a:normAutofit/>
          </a:bodyPr>
          <a:lstStyle/>
          <a:p>
            <a:pPr marL="0" indent="0">
              <a:buNone/>
            </a:pPr>
            <a:r>
              <a:rPr lang="en-US" sz="2000" b="1" u="sng" dirty="0">
                <a:solidFill>
                  <a:srgbClr val="00205B"/>
                </a:solidFill>
                <a:highlight>
                  <a:srgbClr val="FF0000"/>
                </a:highlight>
              </a:rPr>
              <a:t>Red Card</a:t>
            </a:r>
          </a:p>
          <a:p>
            <a:pPr marL="0" indent="0">
              <a:buNone/>
            </a:pPr>
            <a:r>
              <a:rPr lang="en-US" sz="2000" dirty="0">
                <a:solidFill>
                  <a:srgbClr val="00205B"/>
                </a:solidFill>
              </a:rPr>
              <a:t>Time = 4 minutes</a:t>
            </a:r>
          </a:p>
          <a:p>
            <a:pPr marL="0" indent="0">
              <a:buNone/>
            </a:pPr>
            <a:r>
              <a:rPr lang="en-US" sz="2000" dirty="0">
                <a:solidFill>
                  <a:srgbClr val="00205B"/>
                </a:solidFill>
              </a:rPr>
              <a:t>Player must sit or kneel in the penalty area</a:t>
            </a:r>
          </a:p>
          <a:p>
            <a:pPr marL="0" indent="0">
              <a:buNone/>
            </a:pPr>
            <a:endParaRPr lang="en-US" sz="2000" dirty="0">
              <a:solidFill>
                <a:srgbClr val="00205B"/>
              </a:solidFill>
            </a:endParaRPr>
          </a:p>
          <a:p>
            <a:pPr marL="457200" lvl="1" indent="0">
              <a:buNone/>
            </a:pPr>
            <a:endParaRPr lang="en-US" sz="2000" dirty="0">
              <a:solidFill>
                <a:srgbClr val="00205B"/>
              </a:solidFill>
            </a:endParaRPr>
          </a:p>
          <a:p>
            <a:pPr marL="0" indent="0">
              <a:buNone/>
            </a:pPr>
            <a:r>
              <a:rPr lang="en-US" sz="2000" u="sng" dirty="0">
                <a:solidFill>
                  <a:srgbClr val="00205B"/>
                </a:solidFill>
              </a:rPr>
              <a:t>End of Penalty</a:t>
            </a:r>
          </a:p>
          <a:p>
            <a:pPr marL="0" indent="0">
              <a:buNone/>
            </a:pPr>
            <a:r>
              <a:rPr lang="en-US" sz="2000" dirty="0">
                <a:solidFill>
                  <a:srgbClr val="00205B"/>
                </a:solidFill>
              </a:rPr>
              <a:t>Player MUST return to team’s bench</a:t>
            </a:r>
          </a:p>
          <a:p>
            <a:pPr marL="0" indent="0">
              <a:buNone/>
            </a:pPr>
            <a:r>
              <a:rPr lang="en-US" sz="2000" dirty="0">
                <a:solidFill>
                  <a:srgbClr val="00205B"/>
                </a:solidFill>
              </a:rPr>
              <a:t>Player may NOT return to the game</a:t>
            </a:r>
          </a:p>
          <a:p>
            <a:pPr marL="0" indent="0">
              <a:buNone/>
            </a:pPr>
            <a:r>
              <a:rPr lang="en-US" sz="2000" dirty="0">
                <a:solidFill>
                  <a:srgbClr val="00205B"/>
                </a:solidFill>
              </a:rPr>
              <a:t>Player may be replaced by a substitute</a:t>
            </a:r>
          </a:p>
        </p:txBody>
      </p:sp>
      <p:sp>
        <p:nvSpPr>
          <p:cNvPr id="7" name="TextBox 6"/>
          <p:cNvSpPr txBox="1"/>
          <p:nvPr/>
        </p:nvSpPr>
        <p:spPr>
          <a:xfrm>
            <a:off x="6096000" y="460512"/>
            <a:ext cx="5937504" cy="2862322"/>
          </a:xfrm>
          <a:prstGeom prst="rect">
            <a:avLst/>
          </a:prstGeom>
          <a:solidFill>
            <a:schemeClr val="bg1">
              <a:lumMod val="95000"/>
            </a:schemeClr>
          </a:solidFill>
        </p:spPr>
        <p:txBody>
          <a:bodyPr wrap="square" rtlCol="0">
            <a:spAutoFit/>
          </a:bodyPr>
          <a:lstStyle/>
          <a:p>
            <a:pPr algn="ctr"/>
            <a:r>
              <a:rPr lang="en-US" sz="2000" b="1" dirty="0">
                <a:solidFill>
                  <a:srgbClr val="FF0000"/>
                </a:solidFill>
              </a:rPr>
              <a:t>Ejected Player</a:t>
            </a:r>
            <a:endParaRPr lang="en-US" sz="2000" dirty="0">
              <a:solidFill>
                <a:srgbClr val="FF0000"/>
              </a:solidFill>
            </a:endParaRPr>
          </a:p>
          <a:p>
            <a:pPr algn="ctr"/>
            <a:endParaRPr lang="en-US" sz="2000" dirty="0">
              <a:solidFill>
                <a:srgbClr val="00205B"/>
              </a:solidFill>
            </a:endParaRPr>
          </a:p>
          <a:p>
            <a:pPr algn="ctr"/>
            <a:r>
              <a:rPr lang="en-US" sz="2000" dirty="0">
                <a:solidFill>
                  <a:srgbClr val="00205B"/>
                </a:solidFill>
              </a:rPr>
              <a:t>Prohibited from playing in next game</a:t>
            </a:r>
          </a:p>
          <a:p>
            <a:pPr algn="ctr"/>
            <a:endParaRPr lang="en-US" sz="2000" dirty="0">
              <a:solidFill>
                <a:srgbClr val="00205B"/>
              </a:solidFill>
            </a:endParaRPr>
          </a:p>
          <a:p>
            <a:pPr algn="ctr"/>
            <a:r>
              <a:rPr lang="en-US" sz="2000" dirty="0">
                <a:solidFill>
                  <a:srgbClr val="00205B"/>
                </a:solidFill>
              </a:rPr>
              <a:t>Must serve her next game suspension as determined by her state association</a:t>
            </a:r>
          </a:p>
          <a:p>
            <a:pPr algn="ctr"/>
            <a:endParaRPr lang="en-US" sz="2000" dirty="0">
              <a:solidFill>
                <a:srgbClr val="00205B"/>
              </a:solidFill>
            </a:endParaRPr>
          </a:p>
          <a:p>
            <a:pPr algn="ctr"/>
            <a:r>
              <a:rPr lang="en-US" sz="2000" dirty="0">
                <a:solidFill>
                  <a:srgbClr val="00205B"/>
                </a:solidFill>
              </a:rPr>
              <a:t>All officials should be familiar with their own State associations’ “red card” rules.</a:t>
            </a:r>
          </a:p>
        </p:txBody>
      </p:sp>
      <p:sp>
        <p:nvSpPr>
          <p:cNvPr id="8" name="TextBox 7">
            <a:extLst>
              <a:ext uri="{FF2B5EF4-FFF2-40B4-BE49-F238E27FC236}">
                <a16:creationId xmlns:a16="http://schemas.microsoft.com/office/drawing/2014/main" id="{CD7A3312-B117-4946-98A6-C90651B8437D}"/>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Penalty Time</a:t>
            </a:r>
          </a:p>
        </p:txBody>
      </p:sp>
      <p:pic>
        <p:nvPicPr>
          <p:cNvPr id="9" name="Content Placeholder 5">
            <a:extLst>
              <a:ext uri="{FF2B5EF4-FFF2-40B4-BE49-F238E27FC236}">
                <a16:creationId xmlns:a16="http://schemas.microsoft.com/office/drawing/2014/main" id="{083C4715-FFD4-8143-92D6-BD83DFAEA481}"/>
              </a:ext>
            </a:extLst>
          </p:cNvPr>
          <p:cNvPicPr>
            <a:picLocks/>
          </p:cNvPicPr>
          <p:nvPr/>
        </p:nvPicPr>
        <p:blipFill rotWithShape="1">
          <a:blip r:embed="rId4"/>
          <a:srcRect l="38573" t="65522" r="29968" b="3535"/>
          <a:stretch/>
        </p:blipFill>
        <p:spPr bwMode="auto">
          <a:xfrm>
            <a:off x="7222210" y="3429000"/>
            <a:ext cx="4123665" cy="308028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5212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6218dcc-f06c-44ff-a9bf-2cb8a2baea82" xsi:nil="true"/>
    <lcf76f155ced4ddcb4097134ff3c332f xmlns="e388dfff-96bd-44b0-9abc-e874b4608d57">
      <Terms xmlns="http://schemas.microsoft.com/office/infopath/2007/PartnerControls"/>
    </lcf76f155ced4ddcb4097134ff3c332f>
    <Grant xmlns="e388dfff-96bd-44b0-9abc-e874b4608d57" xsi:nil="true"/>
    <State xmlns="e388dfff-96bd-44b0-9abc-e874b4608d57" xsi:nil="true"/>
    <LastName xmlns="e388dfff-96bd-44b0-9abc-e874b4608d57" xsi:nil="true"/>
    <ApplicationID xmlns="e388dfff-96bd-44b0-9abc-e874b4608d57" xsi:nil="true"/>
    <LOO xmlns="e388dfff-96bd-44b0-9abc-e874b4608d57" xsi:nil="true"/>
    <FirstName xmlns="e388dfff-96bd-44b0-9abc-e874b4608d57" xsi:nil="true"/>
    <Phone xmlns="e388dfff-96bd-44b0-9abc-e874b4608d57" xsi:nil="true"/>
    <Email xmlns="e388dfff-96bd-44b0-9abc-e874b4608d5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ED29C1EBCA434CBAA2F950CC44D763" ma:contentTypeVersion="27" ma:contentTypeDescription="Create a new document." ma:contentTypeScope="" ma:versionID="48378d4ec6c39d0328a4aba9436c1b94">
  <xsd:schema xmlns:xsd="http://www.w3.org/2001/XMLSchema" xmlns:xs="http://www.w3.org/2001/XMLSchema" xmlns:p="http://schemas.microsoft.com/office/2006/metadata/properties" xmlns:ns2="e388dfff-96bd-44b0-9abc-e874b4608d57" xmlns:ns3="c6218dcc-f06c-44ff-a9bf-2cb8a2baea82" targetNamespace="http://schemas.microsoft.com/office/2006/metadata/properties" ma:root="true" ma:fieldsID="df42f55c1b4b5e81d6d370d7dc8566bf" ns2:_="" ns3:_="">
    <xsd:import namespace="e388dfff-96bd-44b0-9abc-e874b4608d57"/>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ApplicationID" minOccurs="0"/>
                <xsd:element ref="ns2:State" minOccurs="0"/>
                <xsd:element ref="ns2:FirstName" minOccurs="0"/>
                <xsd:element ref="ns2:LastName" minOccurs="0"/>
                <xsd:element ref="ns2:Email" minOccurs="0"/>
                <xsd:element ref="ns2:Phone" minOccurs="0"/>
                <xsd:element ref="ns2:LOO" minOccurs="0"/>
                <xsd:element ref="ns2:Gran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fff-96bd-44b0-9abc-e874b4608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pplicationID" ma:index="20" nillable="true" ma:displayName="Application ID" ma:format="Dropdown" ma:internalName="ApplicationID">
      <xsd:simpleType>
        <xsd:restriction base="dms:Text">
          <xsd:maxLength value="255"/>
        </xsd:restriction>
      </xsd:simpleType>
    </xsd:element>
    <xsd:element name="State" ma:index="21" nillable="true" ma:displayName="State" ma:format="Dropdown" ma:internalName="State">
      <xsd:simpleType>
        <xsd:restriction base="dms:Text">
          <xsd:maxLength value="255"/>
        </xsd:restriction>
      </xsd:simpleType>
    </xsd:element>
    <xsd:element name="FirstName" ma:index="22" nillable="true" ma:displayName="First Name" ma:format="Dropdown" ma:internalName="FirstName">
      <xsd:simpleType>
        <xsd:restriction base="dms:Text">
          <xsd:maxLength value="255"/>
        </xsd:restriction>
      </xsd:simpleType>
    </xsd:element>
    <xsd:element name="LastName" ma:index="23" nillable="true" ma:displayName="Last Name" ma:format="Dropdown" ma:internalName="LastName">
      <xsd:simpleType>
        <xsd:restriction base="dms:Text">
          <xsd:maxLength value="255"/>
        </xsd:restriction>
      </xsd:simpleType>
    </xsd:element>
    <xsd:element name="Email" ma:index="24" nillable="true" ma:displayName="Email" ma:format="Dropdown" ma:internalName="Email">
      <xsd:simpleType>
        <xsd:restriction base="dms:Text">
          <xsd:maxLength value="255"/>
        </xsd:restriction>
      </xsd:simpleType>
    </xsd:element>
    <xsd:element name="Phone" ma:index="25" nillable="true" ma:displayName="Phone" ma:format="Dropdown" ma:internalName="Phone">
      <xsd:simpleType>
        <xsd:restriction base="dms:Text">
          <xsd:maxLength value="255"/>
        </xsd:restriction>
      </xsd:simpleType>
    </xsd:element>
    <xsd:element name="LOO" ma:index="26" nillable="true" ma:displayName="LOO" ma:format="Dropdown" ma:internalName="LOO">
      <xsd:simpleType>
        <xsd:restriction base="dms:Text">
          <xsd:maxLength value="255"/>
        </xsd:restriction>
      </xsd:simpleType>
    </xsd:element>
    <xsd:element name="Grant" ma:index="27" nillable="true" ma:displayName="Grant" ma:format="Dropdown" ma:internalName="Grant">
      <xsd:simpleType>
        <xsd:restriction base="dms:Text">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5E185A-0405-4A20-BECF-0E4BABEC212F}">
  <ds:schemaRefs>
    <ds:schemaRef ds:uri="http://www.w3.org/XML/1998/namespace"/>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c6218dcc-f06c-44ff-a9bf-2cb8a2baea82"/>
    <ds:schemaRef ds:uri="e388dfff-96bd-44b0-9abc-e874b4608d57"/>
    <ds:schemaRef ds:uri="http://schemas.microsoft.com/office/2006/metadata/properties"/>
  </ds:schemaRefs>
</ds:datastoreItem>
</file>

<file path=customXml/itemProps2.xml><?xml version="1.0" encoding="utf-8"?>
<ds:datastoreItem xmlns:ds="http://schemas.openxmlformats.org/officeDocument/2006/customXml" ds:itemID="{D1E23643-FF33-4716-BD77-F8DA8793B30A}"/>
</file>

<file path=customXml/itemProps3.xml><?xml version="1.0" encoding="utf-8"?>
<ds:datastoreItem xmlns:ds="http://schemas.openxmlformats.org/officeDocument/2006/customXml" ds:itemID="{BA57BD7D-1B2A-4460-8BC7-D347C66110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5522</TotalTime>
  <Words>2521</Words>
  <Application>Microsoft Macintosh PowerPoint</Application>
  <PresentationFormat>Widescreen</PresentationFormat>
  <Paragraphs>282</Paragraphs>
  <Slides>24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Alt Gothic Comp ATF</vt:lpstr>
      <vt:lpstr>Helvetica</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63</cp:revision>
  <dcterms:created xsi:type="dcterms:W3CDTF">2021-08-11T16:38:25Z</dcterms:created>
  <dcterms:modified xsi:type="dcterms:W3CDTF">2025-10-07T15:14:33Z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0x010100DCED29C1EBCA434CBAA2F950CC44D763</vt:lpwstr>
  </property>
</Properties>
</file>