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B5_6810613B.xml" ContentType="application/vnd.ms-powerpoint.comment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omments/modernComment_178_FD0452FF.xml" ContentType="application/vnd.ms-powerpoint.comment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comments/modernComment_1B1_D7AEDD.xml" ContentType="application/vnd.ms-powerpoint.comments+xml"/>
  <Override PartName="/ppt/tags/tag11.xml" ContentType="application/vnd.openxmlformats-officedocument.presentationml.tags+xml"/>
  <Override PartName="/ppt/notesSlides/notesSlide9.xml" ContentType="application/vnd.openxmlformats-officedocument.presentationml.notesSlide+xml"/>
  <Override PartName="/ppt/comments/modernComment_1B2_331D978.xml" ContentType="application/vnd.ms-powerpoint.comments+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B7_409B3FD1.xml" ContentType="application/vnd.ms-powerpoint.comments+xml"/>
  <Override PartName="/ppt/tags/tag13.xml" ContentType="application/vnd.openxmlformats-officedocument.presentationml.tags+xml"/>
  <Override PartName="/ppt/notesSlides/notesSlide12.xml" ContentType="application/vnd.openxmlformats-officedocument.presentationml.notesSlide+xml"/>
  <Override PartName="/ppt/comments/modernComment_174_F9329751.xml" ContentType="application/vnd.ms-powerpoint.comments+xml"/>
  <Override PartName="/ppt/tags/tag14.xml" ContentType="application/vnd.openxmlformats-officedocument.presentationml.tags+xml"/>
  <Override PartName="/ppt/notesSlides/notesSlide13.xml" ContentType="application/vnd.openxmlformats-officedocument.presentationml.notesSlide+xml"/>
  <Override PartName="/ppt/comments/modernComment_1B9_36E39E8C.xml" ContentType="application/vnd.ms-powerpoint.comments+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2"/>
  </p:notesMasterIdLst>
  <p:handoutMasterIdLst>
    <p:handoutMasterId r:id="rId23"/>
  </p:handoutMasterIdLst>
  <p:sldIdLst>
    <p:sldId id="443" r:id="rId5"/>
    <p:sldId id="370" r:id="rId6"/>
    <p:sldId id="437" r:id="rId7"/>
    <p:sldId id="438" r:id="rId8"/>
    <p:sldId id="373" r:id="rId9"/>
    <p:sldId id="272" r:id="rId10"/>
    <p:sldId id="376" r:id="rId11"/>
    <p:sldId id="432" r:id="rId12"/>
    <p:sldId id="433" r:id="rId13"/>
    <p:sldId id="434" r:id="rId14"/>
    <p:sldId id="435" r:id="rId15"/>
    <p:sldId id="439" r:id="rId16"/>
    <p:sldId id="372" r:id="rId17"/>
    <p:sldId id="441" r:id="rId18"/>
    <p:sldId id="442" r:id="rId19"/>
    <p:sldId id="406" r:id="rId20"/>
    <p:sldId id="414" r:id="rId21"/>
  </p:sldIdLst>
  <p:sldSz cx="12192000" cy="6858000"/>
  <p:notesSz cx="6858000" cy="9144000"/>
  <p:embeddedFontLst>
    <p:embeddedFont>
      <p:font typeface="Montserrat" pitchFamily="2" charset="77"/>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FCE318-12F9-4F0B-6FD7-8574B24DCA06}" name="Kristy Sligar" initials="KS" userId="abbc4e7505279a3a" providerId="Windows Live"/>
  <p188:author id="{5E7F8136-BB9A-8F20-EF1E-6BE21E353F52}" name="Tsering Short" initials="TS" userId="8f892eeefea9fca1" providerId="Windows Live"/>
  <p188:author id="{4074C2E3-70D8-FD72-8384-7DFB327BDB04}" name="Brush, Liz" initials="LB" userId="S::lbrush@usalacrosse.com::e02c65b0-7445-4603-9641-668588acec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en Blaine" initials="KB" lastIdx="1" clrIdx="0">
    <p:extLst>
      <p:ext uri="{19B8F6BF-5375-455C-9EA6-DF929625EA0E}">
        <p15:presenceInfo xmlns:p15="http://schemas.microsoft.com/office/powerpoint/2012/main" userId="7a7ee4a84c2fe5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4472C4"/>
    <a:srgbClr val="FF0000"/>
    <a:srgbClr val="FF3300"/>
    <a:srgbClr val="97999B"/>
    <a:srgbClr val="53565A"/>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FD548-C0E7-384D-BBA7-ADD8E310A18A}" v="49" dt="2025-10-07T14:49:43.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5"/>
    <p:restoredTop sz="71566" autoAdjust="0"/>
  </p:normalViewPr>
  <p:slideViewPr>
    <p:cSldViewPr snapToGrid="0">
      <p:cViewPr varScale="1">
        <p:scale>
          <a:sx n="144" d="100"/>
          <a:sy n="144" d="100"/>
        </p:scale>
        <p:origin x="872"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4.xml"/></Relationships>
</file>

<file path=ppt/comments/modernComment_174_F9329751.xml><?xml version="1.0" encoding="utf-8"?>
<p188:cmLst xmlns:a="http://schemas.openxmlformats.org/drawingml/2006/main" xmlns:r="http://schemas.openxmlformats.org/officeDocument/2006/relationships" xmlns:p188="http://schemas.microsoft.com/office/powerpoint/2018/8/main">
  <p188:cm id="{15BABA34-57C8-D744-86E3-63D28B03094F}" authorId="{5E7F8136-BB9A-8F20-EF1E-6BE21E353F52}" status="resolved" created="2023-10-06T07:29:24.369" complete="100000">
    <pc:sldMkLst xmlns:pc="http://schemas.microsoft.com/office/powerpoint/2013/main/command">
      <pc:docMk/>
      <pc:sldMk cId="4180842321" sldId="372"/>
    </pc:sldMkLst>
    <p188:txBody>
      <a:bodyPr/>
      <a:lstStyle/>
      <a:p>
        <a:r>
          <a:rPr lang="en-US"/>
          <a:t>In the presenter’s notes: might want to indicate that the rule doesn’t force a team to always play 4 back - - they could have fewer. </a:t>
        </a:r>
      </a:p>
    </p188:txBody>
  </p188:cm>
  <p188:cm id="{412D8685-028B-6E49-B4B7-A8AC20E81944}" authorId="{5E7F8136-BB9A-8F20-EF1E-6BE21E353F52}" status="resolved" created="2023-10-06T07:38:13.255" complete="100000">
    <pc:sldMkLst xmlns:pc="http://schemas.microsoft.com/office/powerpoint/2013/main/command">
      <pc:docMk/>
      <pc:sldMk cId="4180842321" sldId="372"/>
    </pc:sldMkLst>
    <p188:replyLst>
      <p188:reply id="{8812E4E7-B522-4EC9-B9C0-5E0FBD8C39A4}" authorId="{1EFCE318-12F9-4F0B-6FD7-8574B24DCA06}" created="2023-10-19T00:14:26.252">
        <p188:txBody>
          <a:bodyPr/>
          <a:lstStyle/>
          <a:p>
            <a:r>
              <a:rPr lang="en-US"/>
              <a:t>Ha ha</a:t>
            </a:r>
          </a:p>
        </p188:txBody>
      </p188:reply>
    </p188:replyLst>
    <p188:txBody>
      <a:bodyPr/>
      <a:lstStyle/>
      <a:p>
        <a:r>
          <a:rPr lang="en-US"/>
          <a:t>I made the red colored team light orange so it didn’t make my eyes bleed </a:t>
        </a:r>
      </a:p>
    </p188:txBody>
    <p188:extLst>
      <p:ext xmlns:p="http://schemas.openxmlformats.org/presentationml/2006/main" uri="{57CB4572-C831-44C2-8A1C-0ADB6CCDFE69}">
        <p223:reactions xmlns:p223="http://schemas.microsoft.com/office/powerpoint/2022/03/main">
          <p223:rxn type="👍">
            <p223:instance time="2023-10-19T00:14:27.404" authorId="{1EFCE318-12F9-4F0B-6FD7-8574B24DCA06}"/>
          </p223:rxn>
        </p223:reactions>
      </p:ext>
    </p188:extLst>
  </p188:cm>
</p188:cmLst>
</file>

<file path=ppt/comments/modernComment_178_FD0452FF.xml><?xml version="1.0" encoding="utf-8"?>
<p188:cmLst xmlns:a="http://schemas.openxmlformats.org/drawingml/2006/main" xmlns:r="http://schemas.openxmlformats.org/officeDocument/2006/relationships" xmlns:p188="http://schemas.microsoft.com/office/powerpoint/2018/8/main">
  <p188:cm id="{28B0329C-37FE-A049-849A-FECA1245D6E9}" authorId="{5E7F8136-BB9A-8F20-EF1E-6BE21E353F52}" status="resolved" created="2023-10-06T07:00:44.597" complete="100000">
    <pc:sldMkLst xmlns:pc="http://schemas.microsoft.com/office/powerpoint/2013/main/command">
      <pc:docMk/>
      <pc:sldMk cId="4244919039" sldId="376"/>
    </pc:sldMkLst>
    <p188:replyLst>
      <p188:reply id="{2BB6FB16-BB75-4025-AC4C-B136D84BDCAF}" authorId="{1EFCE318-12F9-4F0B-6FD7-8574B24DCA06}" created="2023-10-18T23:18:54.959">
        <p188:txBody>
          <a:bodyPr/>
          <a:lstStyle/>
          <a:p>
            <a:r>
              <a:rPr lang="en-US"/>
              <a:t>Okay . . Think I fixed</a:t>
            </a:r>
          </a:p>
        </p188:txBody>
      </p188:reply>
    </p188:replyLst>
    <p188:txBody>
      <a:bodyPr/>
      <a:lstStyle/>
      <a:p>
        <a:r>
          <a:rPr lang="en-US"/>
          <a:t>It looks like X (defense) was in violation, then O shoots on her same color Goalie!  Also, if X is in violation as defense, I don’t see how they had too many folks (counting X there are 7 field players and one goalie, albeit wearing the wrong color). We should add another X if the idea is that they are Offside?</a:t>
        </a:r>
      </a:p>
    </p188:txBody>
  </p188:cm>
</p188:cmLst>
</file>

<file path=ppt/comments/modernComment_1B1_D7AEDD.xml><?xml version="1.0" encoding="utf-8"?>
<p188:cmLst xmlns:a="http://schemas.openxmlformats.org/drawingml/2006/main" xmlns:r="http://schemas.openxmlformats.org/officeDocument/2006/relationships" xmlns:p188="http://schemas.microsoft.com/office/powerpoint/2018/8/main">
  <p188:cm id="{16A282C8-CED1-504E-AF31-2072A207A397}" authorId="{5E7F8136-BB9A-8F20-EF1E-6BE21E353F52}" status="resolved" created="2023-10-06T07:04:07.180" complete="100000">
    <pc:sldMkLst xmlns:pc="http://schemas.microsoft.com/office/powerpoint/2013/main/command">
      <pc:docMk/>
      <pc:sldMk cId="14135005" sldId="433"/>
    </pc:sldMkLst>
    <p188:replyLst>
      <p188:reply id="{708A6635-1DE2-4B31-AF35-FF619A3560CB}" authorId="{1EFCE318-12F9-4F0B-6FD7-8574B24DCA06}" created="2023-10-18T23:42:30.070">
        <p188:txBody>
          <a:bodyPr/>
          <a:lstStyle/>
          <a:p>
            <a:r>
              <a:rPr lang="en-US"/>
              <a:t>fixed</a:t>
            </a:r>
          </a:p>
        </p188:txBody>
      </p188:reply>
    </p188:replyLst>
    <p188:txBody>
      <a:bodyPr/>
      <a:lstStyle/>
      <a:p>
        <a:r>
          <a:rPr lang="en-US"/>
          <a:t>Title: OFFENSE</a:t>
        </a:r>
      </a:p>
    </p188:txBody>
    <p188:extLst>
      <p:ext xmlns:p="http://schemas.openxmlformats.org/presentationml/2006/main" uri="{57CB4572-C831-44C2-8A1C-0ADB6CCDFE69}">
        <p223:reactions xmlns:p223="http://schemas.microsoft.com/office/powerpoint/2022/03/main">
          <p223:rxn type="👍">
            <p223:instance time="2023-10-18T23:42:26.217" authorId="{1EFCE318-12F9-4F0B-6FD7-8574B24DCA06}"/>
          </p223:rxn>
        </p223:reactions>
      </p:ext>
    </p188:extLst>
  </p188:cm>
  <p188:cm id="{5B6D0A9E-6009-D34C-8D8A-C9EC2C539D0B}" authorId="{5E7F8136-BB9A-8F20-EF1E-6BE21E353F52}" status="resolved" created="2023-10-06T07:05:20.421" complete="100000">
    <ac:deMkLst xmlns:ac="http://schemas.microsoft.com/office/drawing/2013/main/command">
      <pc:docMk xmlns:pc="http://schemas.microsoft.com/office/powerpoint/2013/main/command"/>
      <pc:sldMk xmlns:pc="http://schemas.microsoft.com/office/powerpoint/2013/main/command" cId="14135005" sldId="433"/>
      <ac:spMk id="2" creationId="{4667FE6D-16B4-AC27-D081-2FD99B9D9F8E}"/>
    </ac:deMkLst>
    <p188:replyLst>
      <p188:reply id="{34916C9C-9515-439A-A8C1-DD34513F177C}" authorId="{1EFCE318-12F9-4F0B-6FD7-8574B24DCA06}" created="2023-10-18T23:42:24.675">
        <p188:txBody>
          <a:bodyPr/>
          <a:lstStyle/>
          <a:p>
            <a:r>
              <a:rPr lang="en-US"/>
              <a:t>fixed</a:t>
            </a:r>
          </a:p>
        </p188:txBody>
      </p188:reply>
    </p188:replyLst>
    <p188:txBody>
      <a:bodyPr/>
      <a:lstStyle/>
      <a:p>
        <a:r>
          <a:rPr lang="en-US"/>
          <a:t>Instead of “Attack awarded free position at the spot of the ball” should it be “non-offending team awarded …”?</a:t>
        </a:r>
      </a:p>
    </p188:txBody>
    <p188:extLst>
      <p:ext xmlns:p="http://schemas.openxmlformats.org/presentationml/2006/main" uri="{57CB4572-C831-44C2-8A1C-0ADB6CCDFE69}">
        <p223:reactions xmlns:p223="http://schemas.microsoft.com/office/powerpoint/2022/03/main">
          <p223:rxn type="👍">
            <p223:instance time="2023-10-18T23:42:15.878" authorId="{1EFCE318-12F9-4F0B-6FD7-8574B24DCA06}"/>
          </p223:rxn>
        </p223:reactions>
      </p:ext>
    </p188:extLst>
  </p188:cm>
</p188:cmLst>
</file>

<file path=ppt/comments/modernComment_1B2_331D978.xml><?xml version="1.0" encoding="utf-8"?>
<p188:cmLst xmlns:a="http://schemas.openxmlformats.org/drawingml/2006/main" xmlns:r="http://schemas.openxmlformats.org/officeDocument/2006/relationships" xmlns:p188="http://schemas.microsoft.com/office/powerpoint/2018/8/main">
  <p188:cm id="{03859B02-E4C4-3D46-9EE2-7D576BE67053}" authorId="{5E7F8136-BB9A-8F20-EF1E-6BE21E353F52}" status="resolved" created="2023-10-06T07:09:15.590" complete="100000">
    <pc:sldMkLst xmlns:pc="http://schemas.microsoft.com/office/powerpoint/2013/main/command">
      <pc:docMk/>
      <pc:sldMk cId="53598584" sldId="434"/>
    </pc:sldMkLst>
    <p188:replyLst>
      <p188:reply id="{D780F77F-D94E-46A2-BD90-625C009B553F}" authorId="{1EFCE318-12F9-4F0B-6FD7-8574B24DCA06}" created="2023-10-18T23:43:47.229">
        <p188:txBody>
          <a:bodyPr/>
          <a:lstStyle/>
          <a:p>
            <a:r>
              <a:rPr lang="en-US"/>
              <a:t>fixed</a:t>
            </a:r>
          </a:p>
        </p188:txBody>
      </p188:reply>
    </p188:replyLst>
    <p188:txBody>
      <a:bodyPr/>
      <a:lstStyle/>
      <a:p>
        <a:r>
          <a:rPr lang="en-US"/>
          <a:t>Here’s another slide where it would help to know if it’s ok for a defender awarded the ball to Self Start when there is a 10 goal differential.  Is it confirmed that if there is not a 10GD, that the defender would have to wait for a whistle start? (making it different than most other penalties where D wins the ball in the CSA above GLE?</a:t>
        </a:r>
      </a:p>
    </p188:txBody>
    <p188:extLst>
      <p:ext xmlns:p="http://schemas.openxmlformats.org/presentationml/2006/main" uri="{57CB4572-C831-44C2-8A1C-0ADB6CCDFE69}">
        <p223:reactions xmlns:p223="http://schemas.microsoft.com/office/powerpoint/2022/03/main">
          <p223:rxn type="👍">
            <p223:instance time="2023-10-18T23:43:43.536" authorId="{1EFCE318-12F9-4F0B-6FD7-8574B24DCA06}"/>
          </p223:rxn>
        </p223:reactions>
      </p:ext>
    </p188:extLst>
  </p188:cm>
</p188:cmLst>
</file>

<file path=ppt/comments/modernComment_1B5_6810613B.xml><?xml version="1.0" encoding="utf-8"?>
<p188:cmLst xmlns:a="http://schemas.openxmlformats.org/drawingml/2006/main" xmlns:r="http://schemas.openxmlformats.org/officeDocument/2006/relationships" xmlns:p188="http://schemas.microsoft.com/office/powerpoint/2018/8/main">
  <p188:cm id="{B0AE71FE-25DE-524F-82C0-184E573B1CAE}" authorId="{5E7F8136-BB9A-8F20-EF1E-6BE21E353F52}" status="resolved" created="2023-10-06T06:25:10.476" complete="100000">
    <pc:sldMkLst xmlns:pc="http://schemas.microsoft.com/office/powerpoint/2013/main/command">
      <pc:docMk/>
      <pc:sldMk cId="1745903931" sldId="437"/>
    </pc:sldMkLst>
    <p188:txBody>
      <a:bodyPr/>
      <a:lstStyle/>
      <a:p>
        <a:r>
          <a:rPr lang="en-US"/>
          <a:t>I love this slide to nail down the terms.  Suggestion: where it says “This is orange’s restraining line.”  I think it is one of their two RLs, right?  So this might say: “This is orange’s restraining line when play is in offensive end”  Or maybe we can put in the title: RESTRAINING LINE: BALL IN OFFENSIVE END. And change the next one accordingly (RESTRAINING LINE: BALL IN DEFENSIVE END).</a:t>
        </a:r>
      </a:p>
    </p188:txBody>
  </p188:cm>
</p188:cmLst>
</file>

<file path=ppt/comments/modernComment_1B7_409B3FD1.xml><?xml version="1.0" encoding="utf-8"?>
<p188:cmLst xmlns:a="http://schemas.openxmlformats.org/drawingml/2006/main" xmlns:r="http://schemas.openxmlformats.org/officeDocument/2006/relationships" xmlns:p188="http://schemas.microsoft.com/office/powerpoint/2018/8/main">
  <p188:cm id="{71A1D243-D376-EE40-A1D4-0919E7520489}" authorId="{5E7F8136-BB9A-8F20-EF1E-6BE21E353F52}" status="resolved" created="2023-10-06T07:21:20.303" complete="100000">
    <pc:sldMkLst xmlns:pc="http://schemas.microsoft.com/office/powerpoint/2013/main/command">
      <pc:docMk/>
      <pc:sldMk cId="1083916241" sldId="439"/>
    </pc:sldMkLst>
    <p188:replyLst>
      <p188:reply id="{769F2886-9074-4D0D-BC06-0361217578D3}" authorId="{1EFCE318-12F9-4F0B-6FD7-8574B24DCA06}" created="2023-10-19T00:12:25.775">
        <p188:txBody>
          <a:bodyPr/>
          <a:lstStyle/>
          <a:p>
            <a:r>
              <a:rPr lang="en-US"/>
              <a:t>fixed</a:t>
            </a:r>
          </a:p>
        </p188:txBody>
      </p188:reply>
    </p188:replyLst>
    <p188:txBody>
      <a:bodyPr/>
      <a:lstStyle/>
      <a:p>
        <a:r>
          <a:rPr lang="en-US"/>
          <a:t>INADVERT*E*NT WHISTLE</a:t>
        </a:r>
      </a:p>
    </p188:txBody>
    <p188:extLst>
      <p:ext xmlns:p="http://schemas.openxmlformats.org/presentationml/2006/main" uri="{57CB4572-C831-44C2-8A1C-0ADB6CCDFE69}">
        <p223:reactions xmlns:p223="http://schemas.microsoft.com/office/powerpoint/2022/03/main">
          <p223:rxn type="👍">
            <p223:instance time="2023-10-18T23:44:28.364" authorId="{1EFCE318-12F9-4F0B-6FD7-8574B24DCA06}"/>
          </p223:rxn>
        </p223:reactions>
      </p:ext>
    </p188:extLst>
  </p188:cm>
</p188:cmLst>
</file>

<file path=ppt/comments/modernComment_1B9_36E39E8C.xml><?xml version="1.0" encoding="utf-8"?>
<p188:cmLst xmlns:a="http://schemas.openxmlformats.org/drawingml/2006/main" xmlns:r="http://schemas.openxmlformats.org/officeDocument/2006/relationships" xmlns:p188="http://schemas.microsoft.com/office/powerpoint/2018/8/main">
  <p188:cm id="{67B08FAD-71BD-6B4A-9234-9D561D6D762F}" authorId="{5E7F8136-BB9A-8F20-EF1E-6BE21E353F52}" status="resolved" created="2023-10-06T07:30:32.570" complete="100000">
    <pc:sldMkLst xmlns:pc="http://schemas.microsoft.com/office/powerpoint/2013/main/command">
      <pc:docMk/>
      <pc:sldMk cId="920886924" sldId="441"/>
    </pc:sldMkLst>
    <p188:replyLst>
      <p188:reply id="{A6982DA3-BAF8-4CA5-944C-B8B62130EB28}" authorId="{1EFCE318-12F9-4F0B-6FD7-8574B24DCA06}" created="2023-10-19T00:18:36.775">
        <p188:txBody>
          <a:bodyPr/>
          <a:lstStyle/>
          <a:p>
            <a:r>
              <a:rPr lang="en-US"/>
              <a:t>fixed</a:t>
            </a:r>
          </a:p>
        </p188:txBody>
      </p188:reply>
    </p188:replyLst>
    <p188:txBody>
      <a:bodyPr/>
      <a:lstStyle/>
      <a:p>
        <a:r>
          <a:rPr lang="en-US"/>
          <a:t>Wouldn’t we signal T.O. after whistling to stop play? Unless there is a 10GD?
And feel free to remove all those asterisks I added to show you where I made a change or had a question! ;)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10/7/25</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2F19E-FDE9-4FFE-9D36-2B109B0F1202}"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CC983-638D-420E-95C6-3AA9A1B506DB}" type="slidenum">
              <a:rPr lang="en-US" smtClean="0"/>
              <a:t>‹#›</a:t>
            </a:fld>
            <a:endParaRPr lang="en-US"/>
          </a:p>
        </p:txBody>
      </p:sp>
    </p:spTree>
    <p:extLst>
      <p:ext uri="{BB962C8B-B14F-4D97-AF65-F5344CB8AC3E}">
        <p14:creationId xmlns:p14="http://schemas.microsoft.com/office/powerpoint/2010/main" val="3937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“Below the Restraining Line” refers to the area between the end line and the restraining line, as soon as the ball crosses into that area. </a:t>
            </a:r>
          </a:p>
          <a:p>
            <a:pPr marL="0" indent="0">
              <a:buFontTx/>
              <a:buNone/>
            </a:pPr>
            <a:endParaRPr lang="en-US" dirty="0"/>
          </a:p>
          <a:p>
            <a:pPr marL="0" indent="0">
              <a:buFontTx/>
              <a:buNone/>
            </a:pPr>
            <a:r>
              <a:rPr lang="en-US" dirty="0"/>
              <a:t>When </a:t>
            </a:r>
            <a:r>
              <a:rPr lang="en-US" baseline="0" dirty="0"/>
              <a:t>the ball is in either end, the players remaining “Above” (sometimes called “behind”) the restraining line (whether defense or attack) MAY NOT touch or step over the line with their feet/body, but MAY reach over with their sticks and even touch the ground to pick up a ball.</a:t>
            </a:r>
          </a:p>
          <a:p>
            <a:endParaRPr lang="en-US" dirty="0"/>
          </a:p>
          <a:p>
            <a:r>
              <a:rPr lang="en-US" dirty="0"/>
              <a:t>8 Players in Defensive end = maximum limit (usually comprised of 7 plus the goalie); or fewer, depending on number of players serving a card, if any.</a:t>
            </a:r>
          </a:p>
          <a:p>
            <a:r>
              <a:rPr lang="en-US" dirty="0"/>
              <a:t>7 Players in the Offensive end = maximum limit; or fewer, depending on number of players serving a card, if any.</a:t>
            </a:r>
          </a:p>
          <a:p>
            <a:endParaRPr lang="en-US" dirty="0"/>
          </a:p>
          <a:p>
            <a:r>
              <a:rPr lang="en-US" dirty="0"/>
              <a:t>Note: If a team has </a:t>
            </a:r>
            <a:r>
              <a:rPr lang="en-US" b="1" u="sng" dirty="0"/>
              <a:t>elected</a:t>
            </a:r>
            <a:r>
              <a:rPr lang="en-US" dirty="0"/>
              <a:t> to play with fewer than 12 players, they may have fewer players *behind* the</a:t>
            </a:r>
          </a:p>
          <a:p>
            <a:r>
              <a:rPr lang="en-US" dirty="0"/>
              <a:t>restraining line (meaning in the end of the field without the ball). </a:t>
            </a:r>
          </a:p>
          <a:p>
            <a:endParaRPr lang="en-US"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2</a:t>
            </a:fld>
            <a:endParaRPr lang="en-US"/>
          </a:p>
        </p:txBody>
      </p:sp>
    </p:spTree>
    <p:extLst>
      <p:ext uri="{BB962C8B-B14F-4D97-AF65-F5344CB8AC3E}">
        <p14:creationId xmlns:p14="http://schemas.microsoft.com/office/powerpoint/2010/main" val="229730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Tx/>
              <a:buNone/>
            </a:pPr>
            <a:r>
              <a:rPr lang="en-US" baseline="0" dirty="0"/>
              <a:t>Call time out (unless 10 Goal Differential).</a:t>
            </a:r>
          </a:p>
          <a:p>
            <a:pPr marL="0" lvl="0" indent="0" rtl="0">
              <a:buFontTx/>
              <a:buNone/>
            </a:pPr>
            <a:endParaRPr lang="en-US" baseline="0" dirty="0"/>
          </a:p>
          <a:p>
            <a:pPr marL="0" lvl="0" indent="0" rtl="0">
              <a:buFontTx/>
              <a:buNone/>
            </a:pPr>
            <a:r>
              <a:rPr lang="en-US" baseline="0" dirty="0"/>
              <a:t>Correct the offside first (nearest player to the RL goes back)</a:t>
            </a:r>
          </a:p>
          <a:p>
            <a:pPr marL="0" lvl="0" indent="0" rtl="0">
              <a:buFontTx/>
              <a:buNone/>
            </a:pPr>
            <a:endParaRPr lang="en-US" baseline="0" dirty="0"/>
          </a:p>
          <a:p>
            <a:pPr marL="0" lvl="0" indent="0" rtl="0">
              <a:buFontTx/>
              <a:buNone/>
            </a:pPr>
            <a:r>
              <a:rPr lang="en-US" baseline="0" dirty="0"/>
              <a:t>Below GLE – set up on nearest dot </a:t>
            </a:r>
          </a:p>
          <a:p>
            <a:pPr marL="0" lvl="0" indent="0" rtl="0">
              <a:buFontTx/>
              <a:buNone/>
            </a:pPr>
            <a:endParaRPr lang="en-US" baseline="0" dirty="0"/>
          </a:p>
          <a:p>
            <a:pPr marL="0" lvl="0" indent="0" rtl="0">
              <a:buFontTx/>
              <a:buNone/>
            </a:pPr>
            <a:r>
              <a:rPr lang="en-US" baseline="0" dirty="0"/>
              <a:t>Whistle Start</a:t>
            </a:r>
          </a:p>
          <a:p>
            <a:pPr marL="0" lvl="0" indent="0" rtl="0">
              <a:buFontTx/>
              <a:buNone/>
            </a:pPr>
            <a:endParaRPr lang="en-US" baseline="0" dirty="0"/>
          </a:p>
          <a:p>
            <a:pPr marL="0" lvl="0" indent="0" rtl="0">
              <a:buFontTx/>
              <a:buNone/>
            </a:pPr>
            <a:endParaRPr lang="en-US" baseline="0" dirty="0"/>
          </a:p>
        </p:txBody>
      </p:sp>
      <p:sp>
        <p:nvSpPr>
          <p:cNvPr id="4" name="Slide Number Placeholder 3"/>
          <p:cNvSpPr>
            <a:spLocks noGrp="1"/>
          </p:cNvSpPr>
          <p:nvPr>
            <p:ph type="sldNum" sz="quarter" idx="10"/>
          </p:nvPr>
        </p:nvSpPr>
        <p:spPr/>
        <p:txBody>
          <a:bodyPr/>
          <a:lstStyle/>
          <a:p>
            <a:fld id="{299BC4E7-9C93-418D-8FFB-44F24D5E02CB}" type="slidenum">
              <a:rPr lang="en-US" smtClean="0"/>
              <a:pPr/>
              <a:t>11</a:t>
            </a:fld>
            <a:endParaRPr lang="en-US"/>
          </a:p>
        </p:txBody>
      </p:sp>
    </p:spTree>
    <p:extLst>
      <p:ext uri="{BB962C8B-B14F-4D97-AF65-F5344CB8AC3E}">
        <p14:creationId xmlns:p14="http://schemas.microsoft.com/office/powerpoint/2010/main" val="219114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two players are equidistant from the ball, AP will be used to determine which team receives possession.</a:t>
            </a:r>
            <a:endParaRPr lang="en-US" dirty="0"/>
          </a:p>
          <a:p>
            <a:endParaRPr lang="en-US" dirty="0"/>
          </a:p>
          <a:p>
            <a:r>
              <a:rPr lang="en-US" dirty="0"/>
              <a:t>An offsetting foul situation can also arise if, for instance, the defense has a player offside and, while you are holding the</a:t>
            </a:r>
          </a:p>
          <a:p>
            <a:r>
              <a:rPr lang="en-US" dirty="0"/>
              <a:t>whistle, the attack commits some other foul. The spot of the ball at the time play was stopped will determine where</a:t>
            </a:r>
          </a:p>
          <a:p>
            <a:r>
              <a:rPr lang="en-US" dirty="0"/>
              <a:t>alternate possession will be awarded.</a:t>
            </a:r>
          </a:p>
          <a:p>
            <a:endParaRPr lang="en-US" dirty="0"/>
          </a:p>
          <a:p>
            <a:r>
              <a:rPr lang="en-US" dirty="0"/>
              <a:t>Time out will be called for Alternate Possessions (except for a 10 goal differential). Play will always be restarted with the official’s whistle. Self-starts are not permitted (even with a 10 GD).</a:t>
            </a:r>
          </a:p>
          <a:p>
            <a:endParaRPr lang="en-US" dirty="0"/>
          </a:p>
          <a:p>
            <a:r>
              <a:rPr lang="en-US" dirty="0"/>
              <a:t>If a whistle has been blown for an offside foul, and it is discovered that no one is in fact offside, it is considered an inadvertent</a:t>
            </a:r>
          </a:p>
          <a:p>
            <a:r>
              <a:rPr lang="en-US" dirty="0"/>
              <a:t>whistle and time out is called (unless there is a 10 GD).</a:t>
            </a:r>
          </a:p>
          <a:p>
            <a:endParaRPr lang="en-US" dirty="0"/>
          </a:p>
          <a:p>
            <a:r>
              <a:rPr lang="en-US" dirty="0"/>
              <a:t>The player who was in possession of, or nearest to, the ball at the time play was stopped will be awarded the ball. Play is</a:t>
            </a:r>
          </a:p>
          <a:p>
            <a:r>
              <a:rPr lang="en-US" dirty="0"/>
              <a:t>restarted at the spot of the ball when the ball is outside the CSA. If the ball is inside the CSA, play will resume at the dot. In</a:t>
            </a:r>
          </a:p>
          <a:p>
            <a:r>
              <a:rPr lang="en-US" dirty="0"/>
              <a:t>both instances, all other players are no closer than 4m to the ball carrier. If two players are equidistant from the ball, the</a:t>
            </a:r>
          </a:p>
          <a:p>
            <a:r>
              <a:rPr lang="en-US" dirty="0"/>
              <a:t>alternate possession procedure (AP) will be used to determine which team receives possession.</a:t>
            </a:r>
          </a:p>
          <a:p>
            <a:endParaRPr lang="en-US" dirty="0"/>
          </a:p>
          <a:p>
            <a:r>
              <a:rPr lang="en-US" dirty="0"/>
              <a:t>Play will be restarted with the official’s whistle. Self-starts are not permitted following an Inadvertent whistle.</a:t>
            </a:r>
          </a:p>
        </p:txBody>
      </p:sp>
      <p:sp>
        <p:nvSpPr>
          <p:cNvPr id="4" name="Slide Number Placeholder 3"/>
          <p:cNvSpPr>
            <a:spLocks noGrp="1"/>
          </p:cNvSpPr>
          <p:nvPr>
            <p:ph type="sldNum" sz="quarter" idx="5"/>
          </p:nvPr>
        </p:nvSpPr>
        <p:spPr/>
        <p:txBody>
          <a:bodyPr/>
          <a:lstStyle/>
          <a:p>
            <a:fld id="{EEACC983-638D-420E-95C6-3AA9A1B506DB}" type="slidenum">
              <a:rPr lang="en-US" smtClean="0"/>
              <a:t>12</a:t>
            </a:fld>
            <a:endParaRPr lang="en-US"/>
          </a:p>
        </p:txBody>
      </p:sp>
    </p:spTree>
    <p:extLst>
      <p:ext uri="{BB962C8B-B14F-4D97-AF65-F5344CB8AC3E}">
        <p14:creationId xmlns:p14="http://schemas.microsoft.com/office/powerpoint/2010/main" val="475781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i="1" baseline="0" dirty="0"/>
              <a:t>Click to start animation</a:t>
            </a:r>
          </a:p>
          <a:p>
            <a:pPr>
              <a:buFontTx/>
              <a:buNone/>
            </a:pPr>
            <a:endParaRPr lang="en-US" baseline="0" dirty="0"/>
          </a:p>
          <a:p>
            <a:pPr>
              <a:buFontTx/>
              <a:buNone/>
            </a:pPr>
            <a:r>
              <a:rPr lang="en-US" baseline="0" dirty="0"/>
              <a:t>IN ATTACKING END: Attack team “playing down” (one) will only be allowed six field players</a:t>
            </a:r>
          </a:p>
          <a:p>
            <a:pPr>
              <a:buFontTx/>
              <a:buNone/>
            </a:pPr>
            <a:endParaRPr lang="en-US" baseline="0" dirty="0"/>
          </a:p>
          <a:p>
            <a:pPr>
              <a:buFontTx/>
              <a:buNone/>
            </a:pPr>
            <a:r>
              <a:rPr lang="en-US" baseline="0" dirty="0"/>
              <a:t>IN DEFENDING END: Defense team “playing down” (one) will only be allowed seven players (usually goalie plus six) </a:t>
            </a:r>
          </a:p>
          <a:p>
            <a:pPr>
              <a:buFontTx/>
              <a:buNone/>
            </a:pPr>
            <a:endParaRPr lang="en-US" baseline="0" dirty="0"/>
          </a:p>
          <a:p>
            <a:pPr marL="0" indent="0">
              <a:buFontTx/>
              <a:buNone/>
            </a:pPr>
            <a:r>
              <a:rPr lang="en-US" baseline="0" dirty="0"/>
              <a:t>On the other side of the field… there are usually (in the non-ball end of the field):</a:t>
            </a:r>
          </a:p>
          <a:p>
            <a:pPr marL="457200" lvl="1" indent="0">
              <a:buFontTx/>
              <a:buNone/>
            </a:pPr>
            <a:r>
              <a:rPr lang="en-US" baseline="0" dirty="0"/>
              <a:t>4 field players from defending team</a:t>
            </a:r>
          </a:p>
          <a:p>
            <a:pPr marL="457200" lvl="1" indent="0">
              <a:buFontTx/>
              <a:buNone/>
            </a:pPr>
            <a:r>
              <a:rPr lang="en-US" baseline="0" dirty="0"/>
              <a:t>4 field players and their goalie from team on attack</a:t>
            </a:r>
          </a:p>
          <a:p>
            <a:pPr marL="0" lvl="0" indent="0">
              <a:buFontTx/>
              <a:buNone/>
            </a:pPr>
            <a:r>
              <a:rPr lang="en-US" baseline="0" dirty="0"/>
              <a:t> But this number could be lower if the teams agreed to play with fewer players.</a:t>
            </a:r>
          </a:p>
          <a:p>
            <a:pPr marL="0" lvl="0" indent="0">
              <a:buFontTx/>
              <a:buNone/>
            </a:pPr>
            <a:endParaRPr lang="en-US" baseline="0" dirty="0"/>
          </a:p>
          <a:p>
            <a:endParaRPr lang="en-US" b="0" baseline="0"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13</a:t>
            </a:fld>
            <a:endParaRPr lang="en-US"/>
          </a:p>
        </p:txBody>
      </p:sp>
    </p:spTree>
    <p:extLst>
      <p:ext uri="{BB962C8B-B14F-4D97-AF65-F5344CB8AC3E}">
        <p14:creationId xmlns:p14="http://schemas.microsoft.com/office/powerpoint/2010/main" val="2637409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holding the whistle on an offside foul by the defense and another foul is called on either team, you must step in</a:t>
            </a:r>
          </a:p>
          <a:p>
            <a:r>
              <a:rPr lang="en-US" dirty="0"/>
              <a:t>and indicate the offside foul and correct the offside situation.</a:t>
            </a:r>
          </a:p>
          <a:p>
            <a:endParaRPr lang="en-US" dirty="0"/>
          </a:p>
          <a:p>
            <a:r>
              <a:rPr lang="en-US" dirty="0"/>
              <a:t>If the defense has committed the additional foul, determine if the foul is major or minor, and position of ball</a:t>
            </a:r>
          </a:p>
          <a:p>
            <a:r>
              <a:rPr lang="en-US" dirty="0"/>
              <a:t>You will always correct the Offsides if still necessary, but the Penalty depends on what kind (location and/or severity) of additional Defensive foul it is… (see next slide)</a:t>
            </a:r>
          </a:p>
        </p:txBody>
      </p:sp>
      <p:sp>
        <p:nvSpPr>
          <p:cNvPr id="4" name="Slide Number Placeholder 3"/>
          <p:cNvSpPr>
            <a:spLocks noGrp="1"/>
          </p:cNvSpPr>
          <p:nvPr>
            <p:ph type="sldNum" sz="quarter" idx="5"/>
          </p:nvPr>
        </p:nvSpPr>
        <p:spPr/>
        <p:txBody>
          <a:bodyPr/>
          <a:lstStyle/>
          <a:p>
            <a:fld id="{EEACC983-638D-420E-95C6-3AA9A1B506DB}" type="slidenum">
              <a:rPr lang="en-US" smtClean="0"/>
              <a:t>14</a:t>
            </a:fld>
            <a:endParaRPr lang="en-US"/>
          </a:p>
        </p:txBody>
      </p:sp>
    </p:spTree>
    <p:extLst>
      <p:ext uri="{BB962C8B-B14F-4D97-AF65-F5344CB8AC3E}">
        <p14:creationId xmlns:p14="http://schemas.microsoft.com/office/powerpoint/2010/main" val="130234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Ball is outside the CSA</a:t>
            </a:r>
          </a:p>
          <a:p>
            <a:r>
              <a:rPr lang="en-US" dirty="0"/>
              <a:t>1. If additional defense foul was a major foul: whistle to stop play. Correct the offsides, closest defense player goes</a:t>
            </a:r>
          </a:p>
          <a:p>
            <a:r>
              <a:rPr lang="en-US" dirty="0"/>
              <a:t>4m behind the free position.</a:t>
            </a:r>
          </a:p>
          <a:p>
            <a:r>
              <a:rPr lang="en-US" dirty="0"/>
              <a:t>2. If additional defense foul was a minor foul: whistle to stop play. Correct the offsides, closest defense player goes</a:t>
            </a:r>
          </a:p>
          <a:p>
            <a:r>
              <a:rPr lang="en-US" dirty="0"/>
              <a:t>4m </a:t>
            </a:r>
            <a:r>
              <a:rPr lang="en-US" strike="sngStrike" dirty="0"/>
              <a:t>away</a:t>
            </a:r>
            <a:r>
              <a:rPr lang="en-US" dirty="0"/>
              <a:t> from the free position.</a:t>
            </a:r>
          </a:p>
          <a:p>
            <a:endParaRPr lang="en-US" dirty="0"/>
          </a:p>
          <a:p>
            <a:r>
              <a:rPr lang="en-US" dirty="0"/>
              <a:t>b. Ball is outside the 8m arc, but inside the 12m fan</a:t>
            </a:r>
          </a:p>
          <a:p>
            <a:r>
              <a:rPr lang="en-US" dirty="0"/>
              <a:t>If additional foul is a major foul or a minor foul: whistle to stop play. Correct the offsides. Free position for closest attack</a:t>
            </a:r>
          </a:p>
          <a:p>
            <a:r>
              <a:rPr lang="en-US" dirty="0"/>
              <a:t>player at the top of the 12m fan. Closest defense player 4m behind. Clear the lane.</a:t>
            </a:r>
          </a:p>
          <a:p>
            <a:endParaRPr lang="en-US" dirty="0"/>
          </a:p>
          <a:p>
            <a:r>
              <a:rPr lang="en-US" dirty="0"/>
              <a:t>c. Ball is inside the 8m arc</a:t>
            </a:r>
          </a:p>
          <a:p>
            <a:r>
              <a:rPr lang="en-US" dirty="0"/>
              <a:t>1. If additional defense foul was a major foul: whistle to stop play. Correct the offsides. Free position for closest</a:t>
            </a:r>
          </a:p>
          <a:p>
            <a:r>
              <a:rPr lang="en-US" dirty="0"/>
              <a:t>attack player at the 8m hash closest to the spot of the foul. Closest defense player 4m behind.</a:t>
            </a:r>
          </a:p>
          <a:p>
            <a:r>
              <a:rPr lang="en-US" dirty="0"/>
              <a:t>2. If defense foul was a minor foul: whistle to stop play. Correct the offsides. Free position for closest attack player</a:t>
            </a:r>
          </a:p>
          <a:p>
            <a:r>
              <a:rPr lang="en-US" dirty="0"/>
              <a:t>at the top of the 12m fan. Closest defense player 4m behind. Clear the lane.</a:t>
            </a:r>
          </a:p>
          <a:p>
            <a:endParaRPr lang="en-US" dirty="0"/>
          </a:p>
          <a:p>
            <a:r>
              <a:rPr lang="en-US" dirty="0"/>
              <a:t>Note: When an official blows the whistle for a foul by the defense, and another defender is found to be offside, the official</a:t>
            </a:r>
          </a:p>
          <a:p>
            <a:r>
              <a:rPr lang="en-US" dirty="0"/>
              <a:t>must first determine if the defensive foul is a major or a minor. If the foul is minor, penalize the major offside foul. If the foul</a:t>
            </a:r>
          </a:p>
          <a:p>
            <a:r>
              <a:rPr lang="en-US" dirty="0"/>
              <a:t>is major, penalize according to Rule 10, Penalties.</a:t>
            </a:r>
          </a:p>
        </p:txBody>
      </p:sp>
      <p:sp>
        <p:nvSpPr>
          <p:cNvPr id="4" name="Slide Number Placeholder 3"/>
          <p:cNvSpPr>
            <a:spLocks noGrp="1"/>
          </p:cNvSpPr>
          <p:nvPr>
            <p:ph type="sldNum" sz="quarter" idx="5"/>
          </p:nvPr>
        </p:nvSpPr>
        <p:spPr/>
        <p:txBody>
          <a:bodyPr/>
          <a:lstStyle/>
          <a:p>
            <a:fld id="{EEACC983-638D-420E-95C6-3AA9A1B506DB}" type="slidenum">
              <a:rPr lang="en-US" smtClean="0"/>
              <a:t>15</a:t>
            </a:fld>
            <a:endParaRPr lang="en-US"/>
          </a:p>
        </p:txBody>
      </p:sp>
    </p:spTree>
    <p:extLst>
      <p:ext uri="{BB962C8B-B14F-4D97-AF65-F5344CB8AC3E}">
        <p14:creationId xmlns:p14="http://schemas.microsoft.com/office/powerpoint/2010/main" val="1651285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1" dirty="0"/>
              <a:t>Three clicks to bring up questions</a:t>
            </a:r>
          </a:p>
          <a:p>
            <a:pPr marL="228600" indent="-228600">
              <a:buAutoNum type="arabicPeriod"/>
            </a:pPr>
            <a:endParaRPr lang="en-US" dirty="0"/>
          </a:p>
          <a:p>
            <a:pPr marL="228600" indent="-228600">
              <a:buAutoNum type="arabicPeriod"/>
            </a:pPr>
            <a:r>
              <a:rPr lang="en-US" dirty="0"/>
              <a:t>First check to be sure of player counts.  If no cards and no players down on either team and</a:t>
            </a:r>
            <a:r>
              <a:rPr lang="en-US" baseline="0" dirty="0"/>
              <a:t> both teams do not have illegal number of players Below the restraining line (i.e. in the end where the ball is) do not make this call.  </a:t>
            </a:r>
          </a:p>
          <a:p>
            <a:pPr marL="228600" indent="-228600">
              <a:buAutoNum type="arabicPeriod"/>
            </a:pPr>
            <a:endParaRPr lang="en-US" dirty="0"/>
          </a:p>
          <a:p>
            <a:pPr marL="228600" indent="-228600">
              <a:buAutoNum type="arabicPeriod"/>
            </a:pPr>
            <a:r>
              <a:rPr lang="en-US" baseline="0" dirty="0"/>
              <a:t>Officials’ Discretion – not required to call if they are not influencing play at all.</a:t>
            </a:r>
          </a:p>
          <a:p>
            <a:pPr marL="228600" indent="-228600">
              <a:buAutoNum type="arabicPeriod"/>
            </a:pPr>
            <a:endParaRPr lang="en-US" baseline="0" dirty="0"/>
          </a:p>
          <a:p>
            <a:pPr marL="228600" indent="-228600">
              <a:buAutoNum type="arabicPeriod"/>
            </a:pPr>
            <a:r>
              <a:rPr lang="en-US" baseline="0" dirty="0"/>
              <a:t>No. If the next draw has been taken, then a goal stands: it’s considered too late to “not count” or take it back.  But if the Attack Offside is discovered before that draw occurs, then the goal is disallowed.  **Someone’s going to ask about the Penalty set up here: just penalize the </a:t>
            </a:r>
            <a:r>
              <a:rPr lang="en-US" baseline="0" dirty="0" err="1"/>
              <a:t>Att</a:t>
            </a:r>
            <a:r>
              <a:rPr lang="en-US" baseline="0" dirty="0"/>
              <a:t> Offside by correcting </a:t>
            </a:r>
            <a:r>
              <a:rPr lang="en-US" baseline="0" dirty="0" err="1"/>
              <a:t>Att</a:t>
            </a:r>
            <a:r>
              <a:rPr lang="en-US" baseline="0" dirty="0"/>
              <a:t> players, then giving ball to Defense (location determined by location of ball closest to time of discovery (in goal or 12M?) at the 8m or 12m and nearest </a:t>
            </a:r>
            <a:r>
              <a:rPr lang="en-US" baseline="0" dirty="0" err="1"/>
              <a:t>Att</a:t>
            </a:r>
            <a:r>
              <a:rPr lang="en-US" baseline="0" dirty="0"/>
              <a:t> 4 m behind.</a:t>
            </a:r>
            <a:endParaRPr lang="en-US" dirty="0"/>
          </a:p>
        </p:txBody>
      </p:sp>
      <p:sp>
        <p:nvSpPr>
          <p:cNvPr id="4" name="Slide Number Placeholder 3"/>
          <p:cNvSpPr>
            <a:spLocks noGrp="1"/>
          </p:cNvSpPr>
          <p:nvPr>
            <p:ph type="sldNum" sz="quarter" idx="10"/>
          </p:nvPr>
        </p:nvSpPr>
        <p:spPr/>
        <p:txBody>
          <a:bodyPr/>
          <a:lstStyle/>
          <a:p>
            <a:fld id="{B87BCE93-F59F-43D0-A5FC-D4E8671850E2}" type="slidenum">
              <a:rPr lang="en-US" smtClean="0"/>
              <a:pPr/>
              <a:t>16</a:t>
            </a:fld>
            <a:endParaRPr lang="en-US"/>
          </a:p>
        </p:txBody>
      </p:sp>
    </p:spTree>
    <p:extLst>
      <p:ext uri="{BB962C8B-B14F-4D97-AF65-F5344CB8AC3E}">
        <p14:creationId xmlns:p14="http://schemas.microsoft.com/office/powerpoint/2010/main" val="124733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orange goalie is here </a:t>
            </a:r>
            <a:r>
              <a:rPr lang="en-US"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Orange’s offensive restraining line </a:t>
            </a:r>
            <a:r>
              <a:rPr lang="en-US" b="1" dirty="0"/>
              <a:t>(Click)</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Orange has 7 players in their offensive end </a:t>
            </a:r>
            <a:r>
              <a:rPr lang="en-US" b="1" dirty="0"/>
              <a:t>(Click)</a:t>
            </a:r>
            <a:endParaRPr lang="en-US" b="0" dirty="0"/>
          </a:p>
          <a:p>
            <a:r>
              <a:rPr lang="en-US" b="0" dirty="0"/>
              <a:t>And orange has 5 players (1 goalie and 4 field players) in their defensive end</a:t>
            </a:r>
          </a:p>
        </p:txBody>
      </p:sp>
      <p:sp>
        <p:nvSpPr>
          <p:cNvPr id="4" name="Slide Number Placeholder 3"/>
          <p:cNvSpPr>
            <a:spLocks noGrp="1"/>
          </p:cNvSpPr>
          <p:nvPr>
            <p:ph type="sldNum" sz="quarter" idx="5"/>
          </p:nvPr>
        </p:nvSpPr>
        <p:spPr/>
        <p:txBody>
          <a:bodyPr/>
          <a:lstStyle/>
          <a:p>
            <a:fld id="{EEACC983-638D-420E-95C6-3AA9A1B506DB}" type="slidenum">
              <a:rPr lang="en-US" smtClean="0"/>
              <a:t>3</a:t>
            </a:fld>
            <a:endParaRPr lang="en-US"/>
          </a:p>
        </p:txBody>
      </p:sp>
    </p:spTree>
    <p:extLst>
      <p:ext uri="{BB962C8B-B14F-4D97-AF65-F5344CB8AC3E}">
        <p14:creationId xmlns:p14="http://schemas.microsoft.com/office/powerpoint/2010/main" val="334108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Orange goalie is still here </a:t>
            </a:r>
            <a:r>
              <a:rPr lang="en-US" b="1" dirty="0"/>
              <a:t>(Click)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orange’s defensive restraining line, Orange has 8 players in their defensive end </a:t>
            </a:r>
            <a:r>
              <a:rPr lang="en-US" b="1" dirty="0"/>
              <a:t>(Click)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orange has 4 players in their offensive end</a:t>
            </a:r>
          </a:p>
        </p:txBody>
      </p:sp>
      <p:sp>
        <p:nvSpPr>
          <p:cNvPr id="4" name="Slide Number Placeholder 3"/>
          <p:cNvSpPr>
            <a:spLocks noGrp="1"/>
          </p:cNvSpPr>
          <p:nvPr>
            <p:ph type="sldNum" sz="quarter" idx="5"/>
          </p:nvPr>
        </p:nvSpPr>
        <p:spPr/>
        <p:txBody>
          <a:bodyPr/>
          <a:lstStyle/>
          <a:p>
            <a:fld id="{EEACC983-638D-420E-95C6-3AA9A1B506DB}" type="slidenum">
              <a:rPr lang="en-US" smtClean="0"/>
              <a:t>4</a:t>
            </a:fld>
            <a:endParaRPr lang="en-US"/>
          </a:p>
        </p:txBody>
      </p:sp>
    </p:spTree>
    <p:extLst>
      <p:ext uri="{BB962C8B-B14F-4D97-AF65-F5344CB8AC3E}">
        <p14:creationId xmlns:p14="http://schemas.microsoft.com/office/powerpoint/2010/main" val="242411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part of the foot on or over the line or touching the ground beyond the line is considered a violation. </a:t>
            </a:r>
          </a:p>
          <a:p>
            <a:r>
              <a:rPr lang="en-US" dirty="0"/>
              <a:t>Players may reach over with their stick (which may be touching the ground) to play the ball if no part of the foot is on or over the line.</a:t>
            </a:r>
          </a:p>
          <a:p>
            <a:endParaRPr lang="en-US" dirty="0"/>
          </a:p>
          <a:p>
            <a:r>
              <a:rPr lang="en-US" dirty="0"/>
              <a:t>Violation of the restraining line rule is considered a major foul. Officials indicate a violation by raising the arm straight up</a:t>
            </a:r>
          </a:p>
          <a:p>
            <a:r>
              <a:rPr lang="en-US" dirty="0"/>
              <a:t>over the head with the palm open. </a:t>
            </a:r>
          </a:p>
          <a:p>
            <a:endParaRPr lang="en-US" dirty="0"/>
          </a:p>
          <a:p>
            <a:r>
              <a:rPr lang="en-US" dirty="0"/>
              <a:t>When the whistle is sounded to make the call, the open palm should be closed into a fist.</a:t>
            </a:r>
          </a:p>
          <a:p>
            <a:endParaRPr lang="en-US" dirty="0"/>
          </a:p>
          <a:p>
            <a:r>
              <a:rPr lang="en-US" dirty="0"/>
              <a:t>Players may exchange places on either side of the restraining line during play, but a player *switching places* must have both feet above the restraining line before a teammate can go below it.</a:t>
            </a:r>
          </a:p>
        </p:txBody>
      </p:sp>
      <p:sp>
        <p:nvSpPr>
          <p:cNvPr id="4" name="Slide Number Placeholder 3"/>
          <p:cNvSpPr>
            <a:spLocks noGrp="1"/>
          </p:cNvSpPr>
          <p:nvPr>
            <p:ph type="sldNum" sz="quarter" idx="5"/>
          </p:nvPr>
        </p:nvSpPr>
        <p:spPr/>
        <p:txBody>
          <a:bodyPr/>
          <a:lstStyle/>
          <a:p>
            <a:fld id="{EEACC983-638D-420E-95C6-3AA9A1B506DB}" type="slidenum">
              <a:rPr lang="en-US" smtClean="0"/>
              <a:t>5</a:t>
            </a:fld>
            <a:endParaRPr lang="en-US"/>
          </a:p>
        </p:txBody>
      </p:sp>
    </p:spTree>
    <p:extLst>
      <p:ext uri="{BB962C8B-B14F-4D97-AF65-F5344CB8AC3E}">
        <p14:creationId xmlns:p14="http://schemas.microsoft.com/office/powerpoint/2010/main" val="59219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signal.  Different foul.  Different administration!</a:t>
            </a:r>
          </a:p>
          <a:p>
            <a:endParaRPr lang="en-US" dirty="0"/>
          </a:p>
        </p:txBody>
      </p:sp>
      <p:sp>
        <p:nvSpPr>
          <p:cNvPr id="4" name="Slide Number Placeholder 3"/>
          <p:cNvSpPr>
            <a:spLocks noGrp="1"/>
          </p:cNvSpPr>
          <p:nvPr>
            <p:ph type="sldNum" sz="quarter" idx="10"/>
          </p:nvPr>
        </p:nvSpPr>
        <p:spPr/>
        <p:txBody>
          <a:bodyPr/>
          <a:lstStyle/>
          <a:p>
            <a:fld id="{C031A17F-ADE7-4125-9F8F-0DB4A7CC75DC}" type="slidenum">
              <a:rPr lang="en-US" smtClean="0"/>
              <a:t>6</a:t>
            </a:fld>
            <a:endParaRPr lang="en-US"/>
          </a:p>
        </p:txBody>
      </p:sp>
    </p:spTree>
    <p:extLst>
      <p:ext uri="{BB962C8B-B14F-4D97-AF65-F5344CB8AC3E}">
        <p14:creationId xmlns:p14="http://schemas.microsoft.com/office/powerpoint/2010/main" val="192265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Tx/>
              <a:buNone/>
            </a:pPr>
            <a:r>
              <a:rPr lang="en-US" baseline="0" dirty="0"/>
              <a:t>Hand up in the air for suspected Offside – blow whistle when you see it.</a:t>
            </a:r>
          </a:p>
          <a:p>
            <a:pPr marL="0" lvl="0" indent="0" rtl="0">
              <a:buFontTx/>
              <a:buNone/>
            </a:pPr>
            <a:endParaRPr lang="en-US" baseline="0" dirty="0"/>
          </a:p>
          <a:p>
            <a:pPr marL="0" lvl="0" indent="0" rtl="0">
              <a:buFontTx/>
              <a:buNone/>
            </a:pPr>
            <a:r>
              <a:rPr lang="en-US" baseline="0" dirty="0"/>
              <a:t>Call time out (*unless 10 goal differential). (The asterisk in the slide reminds us that if a 10 goal differential exists, the 2024 rule says do not call a TO - - like for AP &amp; Official TO’s, Offside is always a whistle start. No self start).</a:t>
            </a:r>
          </a:p>
          <a:p>
            <a:pPr marL="0" lvl="0" indent="0" rtl="0">
              <a:buFontTx/>
              <a:buNone/>
            </a:pPr>
            <a:endParaRPr lang="en-US" baseline="0" dirty="0"/>
          </a:p>
          <a:p>
            <a:pPr marL="0" lvl="0" indent="0" rtl="0">
              <a:buFontTx/>
              <a:buNone/>
            </a:pPr>
            <a:r>
              <a:rPr lang="en-US" baseline="0" dirty="0"/>
              <a:t>Correct the offside first (nearest player to the RL goes back) </a:t>
            </a:r>
            <a:r>
              <a:rPr lang="en-US" b="1" baseline="0" dirty="0"/>
              <a:t>(Click)</a:t>
            </a:r>
          </a:p>
          <a:p>
            <a:pPr marL="0" lvl="0" indent="0" rtl="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dirty="0"/>
              <a:t>Attack awarded free position at the </a:t>
            </a:r>
            <a:r>
              <a:rPr lang="en-US" sz="1200" b="1" u="sng" dirty="0"/>
              <a:t>center of the 12m</a:t>
            </a:r>
            <a:r>
              <a:rPr lang="en-US" sz="1200" dirty="0"/>
              <a:t> fan </a:t>
            </a:r>
            <a:r>
              <a:rPr lang="en-US" b="1" baseline="0" dirty="0"/>
              <a:t>(Click)</a:t>
            </a:r>
          </a:p>
          <a:p>
            <a:pPr marL="0" indent="0">
              <a:buFont typeface="Arial"/>
              <a:buNone/>
            </a:pPr>
            <a:endParaRPr lang="en-US" sz="120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dirty="0"/>
              <a:t>Closest opponent 4m behind </a:t>
            </a:r>
            <a:r>
              <a:rPr lang="en-US" b="1" baseline="0" dirty="0"/>
              <a:t>(Click)</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dirty="0"/>
              <a:t>Clear penalty lane  </a:t>
            </a:r>
            <a:r>
              <a:rPr lang="en-US" b="1" baseline="0" dirty="0"/>
              <a:t>(Click)</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dirty="0">
              <a:cs typeface="Calibri" panose="020F0502020204030204"/>
            </a:endParaRPr>
          </a:p>
          <a:p>
            <a:pPr marL="0" indent="0">
              <a:buFont typeface="Arial"/>
              <a:buNone/>
            </a:pPr>
            <a:endParaRPr lang="en-US" sz="1200" dirty="0">
              <a:cs typeface="Calibri" panose="020F0502020204030204"/>
            </a:endParaRPr>
          </a:p>
          <a:p>
            <a:pPr marL="0" lvl="0" indent="0" rtl="0">
              <a:buFontTx/>
              <a:buNone/>
            </a:pPr>
            <a:endParaRPr lang="en-US" baseline="0" dirty="0"/>
          </a:p>
        </p:txBody>
      </p:sp>
      <p:sp>
        <p:nvSpPr>
          <p:cNvPr id="4" name="Slide Number Placeholder 3"/>
          <p:cNvSpPr>
            <a:spLocks noGrp="1"/>
          </p:cNvSpPr>
          <p:nvPr>
            <p:ph type="sldNum" sz="quarter" idx="10"/>
          </p:nvPr>
        </p:nvSpPr>
        <p:spPr/>
        <p:txBody>
          <a:bodyPr/>
          <a:lstStyle/>
          <a:p>
            <a:fld id="{299BC4E7-9C93-418D-8FFB-44F24D5E02CB}" type="slidenum">
              <a:rPr lang="en-US" smtClean="0"/>
              <a:pPr/>
              <a:t>7</a:t>
            </a:fld>
            <a:endParaRPr lang="en-US"/>
          </a:p>
        </p:txBody>
      </p:sp>
    </p:spTree>
    <p:extLst>
      <p:ext uri="{BB962C8B-B14F-4D97-AF65-F5344CB8AC3E}">
        <p14:creationId xmlns:p14="http://schemas.microsoft.com/office/powerpoint/2010/main" val="255679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Tx/>
              <a:buNone/>
            </a:pPr>
            <a:r>
              <a:rPr lang="en-US" baseline="0" dirty="0"/>
              <a:t>Call time out.</a:t>
            </a:r>
          </a:p>
          <a:p>
            <a:pPr marL="0" lvl="0" indent="0" rtl="0">
              <a:buFontTx/>
              <a:buNone/>
            </a:pPr>
            <a:endParaRPr lang="en-US" baseline="0" dirty="0"/>
          </a:p>
          <a:p>
            <a:pPr marL="0" lvl="0" indent="0" rtl="0">
              <a:buFontTx/>
              <a:buNone/>
            </a:pPr>
            <a:r>
              <a:rPr lang="en-US" baseline="0" dirty="0"/>
              <a:t>Correct the offside first (nearest player to the RL goes back)</a:t>
            </a:r>
          </a:p>
          <a:p>
            <a:pPr marL="0" lvl="0" indent="0" rtl="0">
              <a:buFontTx/>
              <a:buNone/>
            </a:pPr>
            <a:endParaRPr lang="en-US" baseline="0" dirty="0"/>
          </a:p>
          <a:p>
            <a:pPr marL="0" lvl="0" indent="0" rtl="0">
              <a:buFontTx/>
              <a:buNone/>
            </a:pPr>
            <a:r>
              <a:rPr lang="en-US" baseline="0" dirty="0"/>
              <a:t>Below GLE – set up on nearest dot </a:t>
            </a:r>
          </a:p>
          <a:p>
            <a:pPr marL="0" lvl="0" indent="0" rtl="0">
              <a:buFontTx/>
              <a:buNone/>
            </a:pPr>
            <a:endParaRPr lang="en-US" baseline="0" dirty="0"/>
          </a:p>
          <a:p>
            <a:pPr marL="0" lvl="0" indent="0" rtl="0">
              <a:buFontTx/>
              <a:buNone/>
            </a:pPr>
            <a:r>
              <a:rPr lang="en-US" baseline="0" dirty="0"/>
              <a:t>*The asterisk reminds us that if there is a 10 goal differential, we do not call Time Out.  (The rule book clearly states it still must be a whistle start; no self starts from Offside, AP or Official TO)</a:t>
            </a:r>
          </a:p>
        </p:txBody>
      </p:sp>
      <p:sp>
        <p:nvSpPr>
          <p:cNvPr id="4" name="Slide Number Placeholder 3"/>
          <p:cNvSpPr>
            <a:spLocks noGrp="1"/>
          </p:cNvSpPr>
          <p:nvPr>
            <p:ph type="sldNum" sz="quarter" idx="10"/>
          </p:nvPr>
        </p:nvSpPr>
        <p:spPr/>
        <p:txBody>
          <a:bodyPr/>
          <a:lstStyle/>
          <a:p>
            <a:fld id="{299BC4E7-9C93-418D-8FFB-44F24D5E02CB}" type="slidenum">
              <a:rPr lang="en-US" smtClean="0"/>
              <a:pPr/>
              <a:t>8</a:t>
            </a:fld>
            <a:endParaRPr lang="en-US"/>
          </a:p>
        </p:txBody>
      </p:sp>
    </p:spTree>
    <p:extLst>
      <p:ext uri="{BB962C8B-B14F-4D97-AF65-F5344CB8AC3E}">
        <p14:creationId xmlns:p14="http://schemas.microsoft.com/office/powerpoint/2010/main" val="35663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Tx/>
              <a:buNone/>
            </a:pPr>
            <a:r>
              <a:rPr lang="en-US" baseline="0" dirty="0"/>
              <a:t>Call time out.</a:t>
            </a:r>
          </a:p>
          <a:p>
            <a:pPr marL="0" lvl="0" indent="0" rtl="0">
              <a:buFontTx/>
              <a:buNone/>
            </a:pPr>
            <a:endParaRPr lang="en-US" baseline="0" dirty="0"/>
          </a:p>
          <a:p>
            <a:pPr marL="0" lvl="0" indent="0" rtl="0">
              <a:buFontTx/>
              <a:buNone/>
            </a:pPr>
            <a:r>
              <a:rPr lang="en-US" baseline="0" dirty="0"/>
              <a:t>Correct the offside first (nearest player to the RL goes back)</a:t>
            </a:r>
          </a:p>
          <a:p>
            <a:pPr marL="0" lvl="0" indent="0" rtl="0">
              <a:buFontTx/>
              <a:buNone/>
            </a:pPr>
            <a:endParaRPr lang="en-US" baseline="0" dirty="0"/>
          </a:p>
          <a:p>
            <a:pPr marL="0" lvl="0" indent="0" rtl="0">
              <a:buFontTx/>
              <a:buNone/>
            </a:pPr>
            <a:r>
              <a:rPr lang="en-US" baseline="0" dirty="0"/>
              <a:t>Outside the CSA – still requires a time out!  </a:t>
            </a:r>
          </a:p>
          <a:p>
            <a:pPr marL="0" lvl="0" indent="0" rtl="0">
              <a:buFontTx/>
              <a:buNone/>
            </a:pPr>
            <a:endParaRPr lang="en-US" baseline="0" dirty="0"/>
          </a:p>
          <a:p>
            <a:pPr marL="0" lvl="0" indent="0" rtl="0">
              <a:buFontTx/>
              <a:buNone/>
            </a:pPr>
            <a:r>
              <a:rPr lang="en-US" baseline="0" dirty="0"/>
              <a:t>*Unless there is a 10 goal differential…</a:t>
            </a:r>
          </a:p>
        </p:txBody>
      </p:sp>
      <p:sp>
        <p:nvSpPr>
          <p:cNvPr id="4" name="Slide Number Placeholder 3"/>
          <p:cNvSpPr>
            <a:spLocks noGrp="1"/>
          </p:cNvSpPr>
          <p:nvPr>
            <p:ph type="sldNum" sz="quarter" idx="10"/>
          </p:nvPr>
        </p:nvSpPr>
        <p:spPr/>
        <p:txBody>
          <a:bodyPr/>
          <a:lstStyle/>
          <a:p>
            <a:fld id="{299BC4E7-9C93-418D-8FFB-44F24D5E02CB}" type="slidenum">
              <a:rPr lang="en-US" smtClean="0"/>
              <a:pPr/>
              <a:t>9</a:t>
            </a:fld>
            <a:endParaRPr lang="en-US"/>
          </a:p>
        </p:txBody>
      </p:sp>
    </p:spTree>
    <p:extLst>
      <p:ext uri="{BB962C8B-B14F-4D97-AF65-F5344CB8AC3E}">
        <p14:creationId xmlns:p14="http://schemas.microsoft.com/office/powerpoint/2010/main" val="3028645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Tx/>
              <a:buNone/>
            </a:pPr>
            <a:r>
              <a:rPr lang="en-US" baseline="0" dirty="0"/>
              <a:t>Call time out (unless 10 Goal Diff.)</a:t>
            </a:r>
          </a:p>
          <a:p>
            <a:pPr marL="0" lvl="0" indent="0" rtl="0">
              <a:buFontTx/>
              <a:buNone/>
            </a:pPr>
            <a:endParaRPr lang="en-US" baseline="0" dirty="0"/>
          </a:p>
          <a:p>
            <a:pPr marL="0" lvl="0" indent="0" rtl="0">
              <a:buFontTx/>
              <a:buNone/>
            </a:pPr>
            <a:r>
              <a:rPr lang="en-US" baseline="0" dirty="0"/>
              <a:t>Correct the offside first (nearest player to the RL goes back) </a:t>
            </a:r>
            <a:r>
              <a:rPr lang="en-US" b="1" baseline="0" dirty="0"/>
              <a:t>(click)</a:t>
            </a:r>
          </a:p>
          <a:p>
            <a:pPr marL="0" lvl="0" indent="0" rtl="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Above  GLE – spot of the foul, but no closer than 8m to the GC </a:t>
            </a:r>
            <a:r>
              <a:rPr lang="en-US" b="1" baseline="0" dirty="0"/>
              <a:t>(click)</a:t>
            </a:r>
          </a:p>
          <a:p>
            <a:pPr marL="0" lvl="0" indent="0" rtl="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Closest opponent 4m behind </a:t>
            </a:r>
            <a:r>
              <a:rPr lang="en-US" b="1"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lvl="0" indent="0" rtl="0">
              <a:buFontTx/>
              <a:buNone/>
            </a:pPr>
            <a:endParaRPr lang="en-US" baseline="0" dirty="0"/>
          </a:p>
        </p:txBody>
      </p:sp>
      <p:sp>
        <p:nvSpPr>
          <p:cNvPr id="4" name="Slide Number Placeholder 3"/>
          <p:cNvSpPr>
            <a:spLocks noGrp="1"/>
          </p:cNvSpPr>
          <p:nvPr>
            <p:ph type="sldNum" sz="quarter" idx="10"/>
          </p:nvPr>
        </p:nvSpPr>
        <p:spPr/>
        <p:txBody>
          <a:bodyPr/>
          <a:lstStyle/>
          <a:p>
            <a:fld id="{299BC4E7-9C93-418D-8FFB-44F24D5E02CB}" type="slidenum">
              <a:rPr lang="en-US" smtClean="0"/>
              <a:pPr/>
              <a:t>10</a:t>
            </a:fld>
            <a:endParaRPr lang="en-US"/>
          </a:p>
        </p:txBody>
      </p:sp>
    </p:spTree>
    <p:extLst>
      <p:ext uri="{BB962C8B-B14F-4D97-AF65-F5344CB8AC3E}">
        <p14:creationId xmlns:p14="http://schemas.microsoft.com/office/powerpoint/2010/main" val="307742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Header/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9404"/>
            <a:ext cx="10972800" cy="614361"/>
          </a:xfrm>
        </p:spPr>
        <p:txBody>
          <a:bodyPr/>
          <a:lstStyle>
            <a:lvl1pPr>
              <a:defRPr>
                <a:solidFill>
                  <a:srgbClr val="003E7E"/>
                </a:solidFill>
              </a:defRPr>
            </a:lvl1pPr>
          </a:lstStyle>
          <a:p>
            <a:r>
              <a:rPr lang="en-US"/>
              <a:t>Topic Heading</a:t>
            </a:r>
          </a:p>
        </p:txBody>
      </p:sp>
      <p:sp>
        <p:nvSpPr>
          <p:cNvPr id="3" name="Content Placeholder 2"/>
          <p:cNvSpPr>
            <a:spLocks noGrp="1"/>
          </p:cNvSpPr>
          <p:nvPr>
            <p:ph idx="1"/>
          </p:nvPr>
        </p:nvSpPr>
        <p:spPr>
          <a:xfrm>
            <a:off x="812800" y="1193800"/>
            <a:ext cx="10769600" cy="4876800"/>
          </a:xfrm>
        </p:spPr>
        <p:txBody>
          <a:bodyPr/>
          <a:lstStyle>
            <a:lvl1pPr marL="457165" indent="-457165">
              <a:buFont typeface="Wingdings" panose="05000000000000000000" pitchFamily="2" charset="2"/>
              <a:buChar char="§"/>
              <a:defRPr>
                <a:solidFill>
                  <a:srgbClr val="00073B"/>
                </a:solidFill>
              </a:defRPr>
            </a:lvl1pPr>
            <a:lvl2pPr>
              <a:defRPr>
                <a:solidFill>
                  <a:srgbClr val="00073B"/>
                </a:solidFill>
              </a:defRPr>
            </a:lvl2pPr>
            <a:lvl3pPr>
              <a:defRPr>
                <a:solidFill>
                  <a:srgbClr val="00073B"/>
                </a:solidFill>
              </a:defRPr>
            </a:lvl3pPr>
            <a:lvl4pPr>
              <a:defRPr>
                <a:solidFill>
                  <a:srgbClr val="00073B"/>
                </a:solidFill>
              </a:defRPr>
            </a:lvl4pPr>
            <a:lvl5pPr>
              <a:defRPr>
                <a:solidFill>
                  <a:srgbClr val="0007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93190256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523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298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909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spTree>
    <p:extLst>
      <p:ext uri="{BB962C8B-B14F-4D97-AF65-F5344CB8AC3E}">
        <p14:creationId xmlns:p14="http://schemas.microsoft.com/office/powerpoint/2010/main" val="745838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Header/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25" y="231496"/>
            <a:ext cx="10972800" cy="614361"/>
          </a:xfrm>
        </p:spPr>
        <p:txBody>
          <a:bodyPr/>
          <a:lstStyle>
            <a:lvl1pPr>
              <a:defRPr/>
            </a:lvl1pPr>
          </a:lstStyle>
          <a:p>
            <a:r>
              <a:rPr lang="en-US"/>
              <a:t>Topic Heading</a:t>
            </a:r>
          </a:p>
        </p:txBody>
      </p:sp>
      <p:sp>
        <p:nvSpPr>
          <p:cNvPr id="3" name="Content Placeholder 2"/>
          <p:cNvSpPr>
            <a:spLocks noGrp="1"/>
          </p:cNvSpPr>
          <p:nvPr>
            <p:ph sz="half" idx="1"/>
          </p:nvPr>
        </p:nvSpPr>
        <p:spPr>
          <a:xfrm>
            <a:off x="729581" y="1092200"/>
            <a:ext cx="5340452"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9777" y="1092200"/>
            <a:ext cx="5340448"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76420056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Header/Caption/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2" y="724374"/>
            <a:ext cx="3807887" cy="701855"/>
          </a:xfrm>
        </p:spPr>
        <p:txBody>
          <a:bodyPr anchor="b">
            <a:noAutofit/>
          </a:bodyPr>
          <a:lstStyle>
            <a:lvl1pPr algn="l">
              <a:defRPr sz="3556" b="1">
                <a:solidFill>
                  <a:srgbClr val="003E7E"/>
                </a:solidFill>
              </a:defRPr>
            </a:lvl1pPr>
          </a:lstStyle>
          <a:p>
            <a:r>
              <a:rPr lang="en-US"/>
              <a:t>Topic Heading</a:t>
            </a:r>
          </a:p>
        </p:txBody>
      </p:sp>
      <p:sp>
        <p:nvSpPr>
          <p:cNvPr id="3" name="Content Placeholder 2"/>
          <p:cNvSpPr>
            <a:spLocks noGrp="1"/>
          </p:cNvSpPr>
          <p:nvPr>
            <p:ph idx="1"/>
          </p:nvPr>
        </p:nvSpPr>
        <p:spPr>
          <a:xfrm>
            <a:off x="4766735" y="733250"/>
            <a:ext cx="6815668" cy="5400385"/>
          </a:xfrm>
        </p:spPr>
        <p:txBody>
          <a:bodyPr/>
          <a:lstStyle>
            <a:lvl1pPr>
              <a:defRPr sz="3911">
                <a:solidFill>
                  <a:srgbClr val="00073B"/>
                </a:solidFill>
              </a:defRPr>
            </a:lvl1pPr>
            <a:lvl2pPr>
              <a:defRPr sz="3556">
                <a:solidFill>
                  <a:srgbClr val="00073B"/>
                </a:solidFill>
              </a:defRPr>
            </a:lvl2pPr>
            <a:lvl3pPr>
              <a:defRPr sz="3200">
                <a:solidFill>
                  <a:srgbClr val="00073B"/>
                </a:solidFill>
              </a:defRPr>
            </a:lvl3pPr>
            <a:lvl4pPr>
              <a:defRPr sz="2844">
                <a:solidFill>
                  <a:srgbClr val="00073B"/>
                </a:solidFill>
              </a:defRPr>
            </a:lvl4pPr>
            <a:lvl5pPr>
              <a:defRPr sz="2489">
                <a:solidFill>
                  <a:srgbClr val="00073B"/>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12802" y="1435106"/>
            <a:ext cx="3807887" cy="4698529"/>
          </a:xfrm>
        </p:spPr>
        <p:txBody>
          <a:bodyPr>
            <a:normAutofit/>
          </a:bodyPr>
          <a:lstStyle>
            <a:lvl1pPr marL="0" indent="0">
              <a:buNone/>
              <a:defRPr sz="2489">
                <a:solidFill>
                  <a:srgbClr val="E51937"/>
                </a:solidFill>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a:t>Sub-heading  or Text</a:t>
            </a:r>
          </a:p>
        </p:txBody>
      </p:sp>
    </p:spTree>
    <p:custDataLst>
      <p:tags r:id="rId1"/>
    </p:custDataLst>
    <p:extLst>
      <p:ext uri="{BB962C8B-B14F-4D97-AF65-F5344CB8AC3E}">
        <p14:creationId xmlns:p14="http://schemas.microsoft.com/office/powerpoint/2010/main" val="287522144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ield Lef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6" name="Content Placeholder 3"/>
          <p:cNvSpPr>
            <a:spLocks noGrp="1"/>
          </p:cNvSpPr>
          <p:nvPr>
            <p:ph sz="half" idx="2"/>
          </p:nvPr>
        </p:nvSpPr>
        <p:spPr>
          <a:xfrm>
            <a:off x="6577161" y="742002"/>
            <a:ext cx="5384800" cy="564167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pic>
        <p:nvPicPr>
          <p:cNvPr id="34" name="Picture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0"/>
          <a:stretch/>
        </p:blipFill>
        <p:spPr>
          <a:xfrm rot="10800000">
            <a:off x="628074" y="787401"/>
            <a:ext cx="5506265" cy="5664748"/>
          </a:xfrm>
          <a:prstGeom prst="rect">
            <a:avLst/>
          </a:prstGeom>
        </p:spPr>
      </p:pic>
    </p:spTree>
    <p:extLst>
      <p:ext uri="{BB962C8B-B14F-4D97-AF65-F5344CB8AC3E}">
        <p14:creationId xmlns:p14="http://schemas.microsoft.com/office/powerpoint/2010/main" val="139322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1.xml"/><Relationship Id="rId4" Type="http://schemas.microsoft.com/office/2018/10/relationships/comments" Target="../comments/modernComment_1B2_331D97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microsoft.com/office/2018/10/relationships/comments" Target="../comments/modernComment_1B7_409B3FD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 Id="rId4" Type="http://schemas.microsoft.com/office/2018/10/relationships/comments" Target="../comments/modernComment_174_F932975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7.png"/><Relationship Id="rId5" Type="http://schemas.openxmlformats.org/officeDocument/2006/relationships/image" Target="../media/image26.jpeg"/><Relationship Id="rId4" Type="http://schemas.microsoft.com/office/2018/10/relationships/comments" Target="../comments/modernComment_1B9_36E39E8C.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B5_6810613B.xm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1.jpg"/><Relationship Id="rId5" Type="http://schemas.openxmlformats.org/officeDocument/2006/relationships/image" Target="../media/image19.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8.xml"/><Relationship Id="rId4" Type="http://schemas.microsoft.com/office/2018/10/relationships/comments" Target="../comments/modernComment_178_FD0452FF.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23.jpeg"/><Relationship Id="rId4" Type="http://schemas.microsoft.com/office/2018/10/relationships/comments" Target="../comments/modernComment_1B1_D7AEDD.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poster with a couple of women wearing hats&#10;&#10;Description automatically generated">
            <a:extLst>
              <a:ext uri="{FF2B5EF4-FFF2-40B4-BE49-F238E27FC236}">
                <a16:creationId xmlns:a16="http://schemas.microsoft.com/office/drawing/2014/main" id="{12657694-470D-E99D-7D4F-ED5C43109C51}"/>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275227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42E43BF-0C7D-0516-728A-86E54701C6AC}"/>
              </a:ext>
            </a:extLst>
          </p:cNvPr>
          <p:cNvSpPr/>
          <p:nvPr/>
        </p:nvSpPr>
        <p:spPr>
          <a:xfrm>
            <a:off x="9159788" y="2995647"/>
            <a:ext cx="165253" cy="176270"/>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idx="4294967295"/>
          </p:nvPr>
        </p:nvSpPr>
        <p:spPr>
          <a:xfrm>
            <a:off x="168675" y="87389"/>
            <a:ext cx="10972800" cy="1016000"/>
          </a:xfrm>
        </p:spPr>
        <p:txBody>
          <a:bodyPr>
            <a:noAutofit/>
          </a:bodyPr>
          <a:lstStyle/>
          <a:p>
            <a:pPr algn="ctr"/>
            <a:r>
              <a:rPr lang="en-US" b="1" dirty="0">
                <a:solidFill>
                  <a:srgbClr val="00205B"/>
                </a:solidFill>
                <a:latin typeface="+mn-lt"/>
              </a:rPr>
              <a:t>OFFSIDE PENALTY ADMINISTRATION: OFFENSE</a:t>
            </a:r>
          </a:p>
        </p:txBody>
      </p:sp>
      <p:sp>
        <p:nvSpPr>
          <p:cNvPr id="7" name="Rectangle 6">
            <a:extLst>
              <a:ext uri="{FF2B5EF4-FFF2-40B4-BE49-F238E27FC236}">
                <a16:creationId xmlns:a16="http://schemas.microsoft.com/office/drawing/2014/main" id="{16397AD5-2E22-1076-2C5B-7F8AE5DEDDDD}"/>
              </a:ext>
            </a:extLst>
          </p:cNvPr>
          <p:cNvSpPr/>
          <p:nvPr/>
        </p:nvSpPr>
        <p:spPr>
          <a:xfrm>
            <a:off x="402224" y="5364538"/>
            <a:ext cx="9287081" cy="992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Reminder: Call Time Out to administer the penalty unless there is a 10 goal differential</a:t>
            </a:r>
          </a:p>
        </p:txBody>
      </p:sp>
      <p:sp>
        <p:nvSpPr>
          <p:cNvPr id="6" name="TextBox 5">
            <a:extLst>
              <a:ext uri="{FF2B5EF4-FFF2-40B4-BE49-F238E27FC236}">
                <a16:creationId xmlns:a16="http://schemas.microsoft.com/office/drawing/2014/main" id="{EE4D521E-0FE3-BF67-B1A4-D698DCDF35A2}"/>
              </a:ext>
            </a:extLst>
          </p:cNvPr>
          <p:cNvSpPr txBox="1"/>
          <p:nvPr/>
        </p:nvSpPr>
        <p:spPr>
          <a:xfrm>
            <a:off x="236483" y="1384525"/>
            <a:ext cx="6117022" cy="3231654"/>
          </a:xfrm>
          <a:prstGeom prst="rect">
            <a:avLst/>
          </a:prstGeom>
          <a:solidFill>
            <a:schemeClr val="accent1">
              <a:lumMod val="40000"/>
              <a:lumOff val="60000"/>
            </a:schemeClr>
          </a:solidFill>
        </p:spPr>
        <p:txBody>
          <a:bodyPr wrap="square" rtlCol="0">
            <a:spAutoFit/>
          </a:bodyPr>
          <a:lstStyle/>
          <a:p>
            <a:pPr lvl="0"/>
            <a:r>
              <a:rPr lang="en-US" sz="2800" b="1" u="sng" dirty="0">
                <a:solidFill>
                  <a:srgbClr val="00205B"/>
                </a:solidFill>
              </a:rPr>
              <a:t>INSIDE THE CSA, ABOVE THE GLE</a:t>
            </a:r>
          </a:p>
          <a:p>
            <a:pPr lvl="0"/>
            <a:endParaRPr lang="en-US" sz="1400" b="1" u="sng" dirty="0">
              <a:solidFill>
                <a:srgbClr val="00205B"/>
              </a:solidFill>
            </a:endParaRPr>
          </a:p>
          <a:p>
            <a:pPr lvl="0"/>
            <a:r>
              <a:rPr lang="en-US" sz="2400" dirty="0">
                <a:solidFill>
                  <a:srgbClr val="00205B"/>
                </a:solidFill>
              </a:rPr>
              <a:t>Correct the offside</a:t>
            </a:r>
          </a:p>
          <a:p>
            <a:pPr lvl="0"/>
            <a:endParaRPr lang="en-US" sz="800" dirty="0">
              <a:solidFill>
                <a:srgbClr val="00205B"/>
              </a:solidFill>
            </a:endParaRPr>
          </a:p>
          <a:p>
            <a:pPr lvl="0"/>
            <a:r>
              <a:rPr lang="en-US" sz="2400" dirty="0">
                <a:solidFill>
                  <a:srgbClr val="00205B"/>
                </a:solidFill>
              </a:rPr>
              <a:t>Defense awarded free position at </a:t>
            </a:r>
            <a:r>
              <a:rPr lang="en-US" sz="2400" b="1" u="sng" dirty="0">
                <a:solidFill>
                  <a:srgbClr val="00205B"/>
                </a:solidFill>
              </a:rPr>
              <a:t>spot of the ball</a:t>
            </a:r>
            <a:r>
              <a:rPr lang="en-US" sz="2400" dirty="0">
                <a:solidFill>
                  <a:srgbClr val="00205B"/>
                </a:solidFill>
              </a:rPr>
              <a:t> (no closer than 8m to the goal circle)</a:t>
            </a:r>
          </a:p>
          <a:p>
            <a:pPr lvl="0"/>
            <a:endParaRPr lang="en-US" sz="800" dirty="0">
              <a:solidFill>
                <a:srgbClr val="00205B"/>
              </a:solidFill>
            </a:endParaRPr>
          </a:p>
          <a:p>
            <a:pPr lvl="0"/>
            <a:r>
              <a:rPr lang="en-US" sz="2400" dirty="0">
                <a:solidFill>
                  <a:srgbClr val="00205B"/>
                </a:solidFill>
              </a:rPr>
              <a:t>Closest opponent 4m behind</a:t>
            </a:r>
          </a:p>
          <a:p>
            <a:pPr lvl="0"/>
            <a:endParaRPr lang="en-US" sz="800" dirty="0">
              <a:solidFill>
                <a:srgbClr val="00205B"/>
              </a:solidFill>
              <a:cs typeface="Calibri"/>
            </a:endParaRPr>
          </a:p>
          <a:p>
            <a:pPr lvl="0"/>
            <a:r>
              <a:rPr lang="en-US" sz="2400" dirty="0">
                <a:solidFill>
                  <a:srgbClr val="00205B"/>
                </a:solidFill>
                <a:cs typeface="Calibri"/>
              </a:rPr>
              <a:t>Whistle start</a:t>
            </a:r>
          </a:p>
          <a:p>
            <a:endParaRPr lang="en-US" dirty="0"/>
          </a:p>
        </p:txBody>
      </p:sp>
      <p:sp>
        <p:nvSpPr>
          <p:cNvPr id="3" name="TextBox 2">
            <a:extLst>
              <a:ext uri="{FF2B5EF4-FFF2-40B4-BE49-F238E27FC236}">
                <a16:creationId xmlns:a16="http://schemas.microsoft.com/office/drawing/2014/main" id="{D4E3476B-C29D-982F-7BE6-78950DA9374E}"/>
              </a:ext>
            </a:extLst>
          </p:cNvPr>
          <p:cNvSpPr txBox="1"/>
          <p:nvPr/>
        </p:nvSpPr>
        <p:spPr>
          <a:xfrm>
            <a:off x="7881937" y="881062"/>
            <a:ext cx="9524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5B"/>
                </a:solidFill>
                <a:cs typeface="Calibri"/>
              </a:rPr>
              <a:t>Offsides called</a:t>
            </a:r>
            <a:endParaRPr lang="en-US" dirty="0">
              <a:solidFill>
                <a:srgbClr val="00205B"/>
              </a:solidFill>
            </a:endParaRPr>
          </a:p>
        </p:txBody>
      </p:sp>
      <p:sp>
        <p:nvSpPr>
          <p:cNvPr id="5" name="TextBox 4">
            <a:extLst>
              <a:ext uri="{FF2B5EF4-FFF2-40B4-BE49-F238E27FC236}">
                <a16:creationId xmlns:a16="http://schemas.microsoft.com/office/drawing/2014/main" id="{B7D3DCAD-8D84-7CEC-478F-6C4B0038160E}"/>
              </a:ext>
            </a:extLst>
          </p:cNvPr>
          <p:cNvSpPr txBox="1"/>
          <p:nvPr/>
        </p:nvSpPr>
        <p:spPr>
          <a:xfrm>
            <a:off x="7177087" y="2021681"/>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8" name="TextBox 7">
            <a:extLst>
              <a:ext uri="{FF2B5EF4-FFF2-40B4-BE49-F238E27FC236}">
                <a16:creationId xmlns:a16="http://schemas.microsoft.com/office/drawing/2014/main" id="{FA199B3C-7843-7D2D-46F8-403D99AB3D64}"/>
              </a:ext>
            </a:extLst>
          </p:cNvPr>
          <p:cNvSpPr txBox="1"/>
          <p:nvPr/>
        </p:nvSpPr>
        <p:spPr>
          <a:xfrm>
            <a:off x="8974931" y="1676400"/>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0" name="TextBox 9">
            <a:extLst>
              <a:ext uri="{FF2B5EF4-FFF2-40B4-BE49-F238E27FC236}">
                <a16:creationId xmlns:a16="http://schemas.microsoft.com/office/drawing/2014/main" id="{4A1E4E28-7998-F0B8-FDD8-AC3EE523B7C4}"/>
              </a:ext>
            </a:extLst>
          </p:cNvPr>
          <p:cNvSpPr txBox="1"/>
          <p:nvPr/>
        </p:nvSpPr>
        <p:spPr>
          <a:xfrm>
            <a:off x="8070056" y="3474244"/>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1" name="TextBox 10">
            <a:extLst>
              <a:ext uri="{FF2B5EF4-FFF2-40B4-BE49-F238E27FC236}">
                <a16:creationId xmlns:a16="http://schemas.microsoft.com/office/drawing/2014/main" id="{CD14A5DA-E3FE-235A-4BD7-72EBC507F9CC}"/>
              </a:ext>
            </a:extLst>
          </p:cNvPr>
          <p:cNvSpPr txBox="1"/>
          <p:nvPr/>
        </p:nvSpPr>
        <p:spPr>
          <a:xfrm>
            <a:off x="9689306" y="1164431"/>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12" name="TextBox 11">
            <a:extLst>
              <a:ext uri="{FF2B5EF4-FFF2-40B4-BE49-F238E27FC236}">
                <a16:creationId xmlns:a16="http://schemas.microsoft.com/office/drawing/2014/main" id="{3BF4B898-1B36-9F47-81E2-97852E44F1BD}"/>
              </a:ext>
            </a:extLst>
          </p:cNvPr>
          <p:cNvSpPr txBox="1"/>
          <p:nvPr/>
        </p:nvSpPr>
        <p:spPr>
          <a:xfrm>
            <a:off x="8974931" y="4700587"/>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13" name="TextBox 12">
            <a:extLst>
              <a:ext uri="{FF2B5EF4-FFF2-40B4-BE49-F238E27FC236}">
                <a16:creationId xmlns:a16="http://schemas.microsoft.com/office/drawing/2014/main" id="{DB9146BC-CA5D-7B77-BFD3-E880D27DED72}"/>
              </a:ext>
            </a:extLst>
          </p:cNvPr>
          <p:cNvSpPr txBox="1"/>
          <p:nvPr/>
        </p:nvSpPr>
        <p:spPr>
          <a:xfrm>
            <a:off x="9229334" y="3346785"/>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4" name="TextBox 13">
            <a:extLst>
              <a:ext uri="{FF2B5EF4-FFF2-40B4-BE49-F238E27FC236}">
                <a16:creationId xmlns:a16="http://schemas.microsoft.com/office/drawing/2014/main" id="{664A58E8-049B-5CB2-011D-D5D966A91DD4}"/>
              </a:ext>
            </a:extLst>
          </p:cNvPr>
          <p:cNvSpPr txBox="1"/>
          <p:nvPr/>
        </p:nvSpPr>
        <p:spPr>
          <a:xfrm>
            <a:off x="8070056" y="1795462"/>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5" name="TextBox 14">
            <a:extLst>
              <a:ext uri="{FF2B5EF4-FFF2-40B4-BE49-F238E27FC236}">
                <a16:creationId xmlns:a16="http://schemas.microsoft.com/office/drawing/2014/main" id="{84FE9A55-2AA4-7256-0E7E-01EB25D6F1D1}"/>
              </a:ext>
            </a:extLst>
          </p:cNvPr>
          <p:cNvSpPr txBox="1"/>
          <p:nvPr/>
        </p:nvSpPr>
        <p:spPr>
          <a:xfrm>
            <a:off x="9616968" y="3127204"/>
            <a:ext cx="4929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4472C4"/>
                </a:solidFill>
                <a:cs typeface="Calibri"/>
              </a:rPr>
              <a:t>G</a:t>
            </a:r>
            <a:endParaRPr lang="en-US" dirty="0">
              <a:solidFill>
                <a:srgbClr val="4472C4"/>
              </a:solidFill>
            </a:endParaRPr>
          </a:p>
        </p:txBody>
      </p:sp>
      <p:sp>
        <p:nvSpPr>
          <p:cNvPr id="16" name="TextBox 15">
            <a:extLst>
              <a:ext uri="{FF2B5EF4-FFF2-40B4-BE49-F238E27FC236}">
                <a16:creationId xmlns:a16="http://schemas.microsoft.com/office/drawing/2014/main" id="{7E1EC24F-3D60-38F5-6280-AE5D48E80960}"/>
              </a:ext>
            </a:extLst>
          </p:cNvPr>
          <p:cNvSpPr txBox="1"/>
          <p:nvPr/>
        </p:nvSpPr>
        <p:spPr>
          <a:xfrm>
            <a:off x="8355806" y="2224087"/>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17" name="TextBox 16">
            <a:extLst>
              <a:ext uri="{FF2B5EF4-FFF2-40B4-BE49-F238E27FC236}">
                <a16:creationId xmlns:a16="http://schemas.microsoft.com/office/drawing/2014/main" id="{9E77BE01-0F0D-0515-D4BB-269E1EC232C5}"/>
              </a:ext>
            </a:extLst>
          </p:cNvPr>
          <p:cNvSpPr txBox="1"/>
          <p:nvPr/>
        </p:nvSpPr>
        <p:spPr>
          <a:xfrm>
            <a:off x="9844088" y="1450181"/>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18" name="TextBox 17">
            <a:extLst>
              <a:ext uri="{FF2B5EF4-FFF2-40B4-BE49-F238E27FC236}">
                <a16:creationId xmlns:a16="http://schemas.microsoft.com/office/drawing/2014/main" id="{D3173771-5C2A-6A05-A618-623A06895EA4}"/>
              </a:ext>
            </a:extLst>
          </p:cNvPr>
          <p:cNvSpPr txBox="1"/>
          <p:nvPr/>
        </p:nvSpPr>
        <p:spPr>
          <a:xfrm>
            <a:off x="9003895" y="2589466"/>
            <a:ext cx="2091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19" name="TextBox 18">
            <a:extLst>
              <a:ext uri="{FF2B5EF4-FFF2-40B4-BE49-F238E27FC236}">
                <a16:creationId xmlns:a16="http://schemas.microsoft.com/office/drawing/2014/main" id="{BF858BF8-67D7-271A-6F32-3E0A5700B1D5}"/>
              </a:ext>
            </a:extLst>
          </p:cNvPr>
          <p:cNvSpPr txBox="1"/>
          <p:nvPr/>
        </p:nvSpPr>
        <p:spPr>
          <a:xfrm>
            <a:off x="8257494" y="3714178"/>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0" name="TextBox 19">
            <a:extLst>
              <a:ext uri="{FF2B5EF4-FFF2-40B4-BE49-F238E27FC236}">
                <a16:creationId xmlns:a16="http://schemas.microsoft.com/office/drawing/2014/main" id="{51BA0D3A-4E5D-94D6-0CDC-61B4BE98FA72}"/>
              </a:ext>
            </a:extLst>
          </p:cNvPr>
          <p:cNvSpPr txBox="1"/>
          <p:nvPr/>
        </p:nvSpPr>
        <p:spPr>
          <a:xfrm>
            <a:off x="9011655" y="3452568"/>
            <a:ext cx="3361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1" name="TextBox 20">
            <a:extLst>
              <a:ext uri="{FF2B5EF4-FFF2-40B4-BE49-F238E27FC236}">
                <a16:creationId xmlns:a16="http://schemas.microsoft.com/office/drawing/2014/main" id="{D59A5447-3C75-76CA-D1AD-DFC85389CA8D}"/>
              </a:ext>
            </a:extLst>
          </p:cNvPr>
          <p:cNvSpPr txBox="1"/>
          <p:nvPr/>
        </p:nvSpPr>
        <p:spPr>
          <a:xfrm>
            <a:off x="8748713" y="4867275"/>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2" name="TextBox 21">
            <a:extLst>
              <a:ext uri="{FF2B5EF4-FFF2-40B4-BE49-F238E27FC236}">
                <a16:creationId xmlns:a16="http://schemas.microsoft.com/office/drawing/2014/main" id="{E827B434-99FF-5CE4-69F1-32801DA15A95}"/>
              </a:ext>
            </a:extLst>
          </p:cNvPr>
          <p:cNvSpPr txBox="1"/>
          <p:nvPr/>
        </p:nvSpPr>
        <p:spPr>
          <a:xfrm>
            <a:off x="9213056" y="1854994"/>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3" name="TextBox 22">
            <a:extLst>
              <a:ext uri="{FF2B5EF4-FFF2-40B4-BE49-F238E27FC236}">
                <a16:creationId xmlns:a16="http://schemas.microsoft.com/office/drawing/2014/main" id="{66659B4C-F261-9E65-9168-C0ADEDDF61C9}"/>
              </a:ext>
            </a:extLst>
          </p:cNvPr>
          <p:cNvSpPr txBox="1"/>
          <p:nvPr/>
        </p:nvSpPr>
        <p:spPr>
          <a:xfrm>
            <a:off x="9479754" y="2795376"/>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24" name="TextBox 23">
            <a:extLst>
              <a:ext uri="{FF2B5EF4-FFF2-40B4-BE49-F238E27FC236}">
                <a16:creationId xmlns:a16="http://schemas.microsoft.com/office/drawing/2014/main" id="{FC7C23F1-B506-448F-EC3C-FA89AE494702}"/>
              </a:ext>
            </a:extLst>
          </p:cNvPr>
          <p:cNvSpPr txBox="1"/>
          <p:nvPr/>
        </p:nvSpPr>
        <p:spPr>
          <a:xfrm>
            <a:off x="6945079" y="3986060"/>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25" name="TextBox 24">
            <a:extLst>
              <a:ext uri="{FF2B5EF4-FFF2-40B4-BE49-F238E27FC236}">
                <a16:creationId xmlns:a16="http://schemas.microsoft.com/office/drawing/2014/main" id="{C7EE6BD3-CBA7-BF8E-6901-7C29B7C9B8FC}"/>
              </a:ext>
            </a:extLst>
          </p:cNvPr>
          <p:cNvSpPr txBox="1"/>
          <p:nvPr/>
        </p:nvSpPr>
        <p:spPr>
          <a:xfrm>
            <a:off x="7820189" y="2583954"/>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6" name="Oval 25">
            <a:extLst>
              <a:ext uri="{FF2B5EF4-FFF2-40B4-BE49-F238E27FC236}">
                <a16:creationId xmlns:a16="http://schemas.microsoft.com/office/drawing/2014/main" id="{4E1E7F5E-FAE4-06B3-F857-057A83E53508}"/>
              </a:ext>
            </a:extLst>
          </p:cNvPr>
          <p:cNvSpPr/>
          <p:nvPr/>
        </p:nvSpPr>
        <p:spPr>
          <a:xfrm>
            <a:off x="8758704" y="3204177"/>
            <a:ext cx="165253" cy="176270"/>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359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29167E-6 -4.81481E-6 L -0.03867 0.03264 " pathEditMode="relative" rAng="0" ptsTypes="AA">
                                      <p:cBhvr>
                                        <p:cTn id="10" dur="2000" fill="hold"/>
                                        <p:tgtEl>
                                          <p:spTgt spid="25"/>
                                        </p:tgtEl>
                                        <p:attrNameLst>
                                          <p:attrName>ppt_x</p:attrName>
                                          <p:attrName>ppt_y</p:attrName>
                                        </p:attrNameLst>
                                      </p:cBhvr>
                                      <p:rCtr x="-1940" y="162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48148E-6 L -0.06237 0.03704 " pathEditMode="relative" rAng="0" ptsTypes="AA">
                                      <p:cBhvr>
                                        <p:cTn id="14" dur="2000" fill="hold"/>
                                        <p:tgtEl>
                                          <p:spTgt spid="23"/>
                                        </p:tgtEl>
                                        <p:attrNameLst>
                                          <p:attrName>ppt_x</p:attrName>
                                          <p:attrName>ppt_y</p:attrName>
                                        </p:attrNameLst>
                                      </p:cBhvr>
                                      <p:rCtr x="-3125" y="1852"/>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42" presetClass="path" presetSubtype="0" accel="50000" decel="50000" fill="hold" grpId="0" nodeType="withEffect">
                                  <p:stCondLst>
                                    <p:cond delay="0"/>
                                  </p:stCondLst>
                                  <p:childTnLst>
                                    <p:animMotion origin="layout" path="M 0.00612 0.01366 L 0.00312 0.06875 " pathEditMode="relative" rAng="0" ptsTypes="AA">
                                      <p:cBhvr>
                                        <p:cTn id="23" dur="2000" fill="hold"/>
                                        <p:tgtEl>
                                          <p:spTgt spid="18"/>
                                        </p:tgtEl>
                                        <p:attrNameLst>
                                          <p:attrName>ppt_x</p:attrName>
                                          <p:attrName>ppt_y</p:attrName>
                                        </p:attrNameLst>
                                      </p:cBhvr>
                                      <p:rCtr x="-156" y="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8" grpId="0"/>
      <p:bldP spid="23" grpId="0"/>
      <p:bldP spid="25" grpId="0"/>
      <p:bldP spid="26" grpId="0" animBg="1"/>
    </p:bldLst>
  </p:timing>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609600" y="187430"/>
            <a:ext cx="10972800" cy="1016000"/>
          </a:xfrm>
        </p:spPr>
        <p:txBody>
          <a:bodyPr>
            <a:noAutofit/>
          </a:bodyPr>
          <a:lstStyle/>
          <a:p>
            <a:pPr algn="ctr"/>
            <a:r>
              <a:rPr lang="en-US" b="1" dirty="0">
                <a:solidFill>
                  <a:srgbClr val="00205B"/>
                </a:solidFill>
                <a:latin typeface="+mn-lt"/>
              </a:rPr>
              <a:t>OFFSIDE PENALTY ADMINISTRATION: OFFENSE</a:t>
            </a:r>
          </a:p>
        </p:txBody>
      </p:sp>
      <p:pic>
        <p:nvPicPr>
          <p:cNvPr id="2050" name="Picture 2">
            <a:extLst>
              <a:ext uri="{FF2B5EF4-FFF2-40B4-BE49-F238E27FC236}">
                <a16:creationId xmlns:a16="http://schemas.microsoft.com/office/drawing/2014/main" id="{9EFDB4DA-C1C0-D8B8-1D5A-51E284815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8947" y="1035584"/>
            <a:ext cx="6726569" cy="44843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6397AD5-2E22-1076-2C5B-7F8AE5DEDDDD}"/>
              </a:ext>
            </a:extLst>
          </p:cNvPr>
          <p:cNvSpPr/>
          <p:nvPr/>
        </p:nvSpPr>
        <p:spPr>
          <a:xfrm>
            <a:off x="236483" y="5756170"/>
            <a:ext cx="1141751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Reminder: Call Time Out to administer the penalty (unless there is a 10 goal differential)</a:t>
            </a:r>
          </a:p>
        </p:txBody>
      </p:sp>
      <p:sp>
        <p:nvSpPr>
          <p:cNvPr id="6" name="TextBox 5">
            <a:extLst>
              <a:ext uri="{FF2B5EF4-FFF2-40B4-BE49-F238E27FC236}">
                <a16:creationId xmlns:a16="http://schemas.microsoft.com/office/drawing/2014/main" id="{EE4D521E-0FE3-BF67-B1A4-D698DCDF35A2}"/>
              </a:ext>
            </a:extLst>
          </p:cNvPr>
          <p:cNvSpPr txBox="1"/>
          <p:nvPr/>
        </p:nvSpPr>
        <p:spPr>
          <a:xfrm>
            <a:off x="236483" y="1384525"/>
            <a:ext cx="4335517" cy="3877985"/>
          </a:xfrm>
          <a:prstGeom prst="rect">
            <a:avLst/>
          </a:prstGeom>
          <a:solidFill>
            <a:schemeClr val="tx2">
              <a:lumMod val="60000"/>
              <a:lumOff val="40000"/>
            </a:schemeClr>
          </a:solidFill>
        </p:spPr>
        <p:txBody>
          <a:bodyPr wrap="square" rtlCol="0">
            <a:spAutoFit/>
          </a:bodyPr>
          <a:lstStyle/>
          <a:p>
            <a:pPr lvl="0"/>
            <a:r>
              <a:rPr lang="en-US" sz="2800" b="1" u="sng" dirty="0">
                <a:solidFill>
                  <a:srgbClr val="00205B"/>
                </a:solidFill>
              </a:rPr>
              <a:t>INSIDE THE CSA, BELOW THE GLE</a:t>
            </a:r>
          </a:p>
          <a:p>
            <a:pPr lvl="0"/>
            <a:endParaRPr lang="en-US" sz="2800" b="1" u="sng" dirty="0">
              <a:solidFill>
                <a:srgbClr val="00205B"/>
              </a:solidFill>
            </a:endParaRPr>
          </a:p>
          <a:p>
            <a:pPr lvl="0"/>
            <a:r>
              <a:rPr lang="en-US" sz="2400" dirty="0">
                <a:solidFill>
                  <a:srgbClr val="00205B"/>
                </a:solidFill>
              </a:rPr>
              <a:t>Correct the offside</a:t>
            </a:r>
          </a:p>
          <a:p>
            <a:pPr lvl="0"/>
            <a:endParaRPr lang="en-US" sz="800" dirty="0">
              <a:solidFill>
                <a:srgbClr val="00205B"/>
              </a:solidFill>
            </a:endParaRPr>
          </a:p>
          <a:p>
            <a:pPr lvl="0"/>
            <a:r>
              <a:rPr lang="en-US" sz="2400" dirty="0">
                <a:solidFill>
                  <a:srgbClr val="00205B"/>
                </a:solidFill>
              </a:rPr>
              <a:t>Defense awarded free position at the </a:t>
            </a:r>
            <a:r>
              <a:rPr lang="en-US" sz="2400" b="1" u="sng" dirty="0">
                <a:solidFill>
                  <a:srgbClr val="00205B"/>
                </a:solidFill>
              </a:rPr>
              <a:t>nearest dot</a:t>
            </a:r>
          </a:p>
          <a:p>
            <a:pPr lvl="0"/>
            <a:endParaRPr lang="en-US" sz="800" dirty="0">
              <a:solidFill>
                <a:srgbClr val="00205B"/>
              </a:solidFill>
            </a:endParaRPr>
          </a:p>
          <a:p>
            <a:pPr lvl="0"/>
            <a:r>
              <a:rPr lang="en-US" sz="2400" dirty="0">
                <a:solidFill>
                  <a:srgbClr val="00205B"/>
                </a:solidFill>
              </a:rPr>
              <a:t>Closest opponent 4m behind</a:t>
            </a:r>
          </a:p>
          <a:p>
            <a:pPr lvl="0"/>
            <a:endParaRPr lang="en-US" sz="800" dirty="0">
              <a:solidFill>
                <a:srgbClr val="00205B"/>
              </a:solidFill>
              <a:cs typeface="Calibri"/>
            </a:endParaRPr>
          </a:p>
          <a:p>
            <a:pPr lvl="0"/>
            <a:r>
              <a:rPr lang="en-US" sz="2400" dirty="0">
                <a:solidFill>
                  <a:srgbClr val="00205B"/>
                </a:solidFill>
                <a:cs typeface="Calibri"/>
              </a:rPr>
              <a:t>Whistle start</a:t>
            </a:r>
          </a:p>
          <a:p>
            <a:endParaRPr lang="en-US" dirty="0"/>
          </a:p>
        </p:txBody>
      </p:sp>
    </p:spTree>
    <p:custDataLst>
      <p:tags r:id="rId1"/>
    </p:custDataLst>
    <p:extLst>
      <p:ext uri="{BB962C8B-B14F-4D97-AF65-F5344CB8AC3E}">
        <p14:creationId xmlns:p14="http://schemas.microsoft.com/office/powerpoint/2010/main" val="364397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BF5E-934A-7A8E-1957-D22721E3660A}"/>
              </a:ext>
            </a:extLst>
          </p:cNvPr>
          <p:cNvSpPr txBox="1">
            <a:spLocks/>
          </p:cNvSpPr>
          <p:nvPr/>
        </p:nvSpPr>
        <p:spPr>
          <a:xfrm>
            <a:off x="459969" y="565713"/>
            <a:ext cx="6487885" cy="1016000"/>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5B"/>
                </a:solidFill>
              </a:rPr>
              <a:t>OFFSETTING OFFSIDE FOULS</a:t>
            </a:r>
          </a:p>
        </p:txBody>
      </p:sp>
      <p:pic>
        <p:nvPicPr>
          <p:cNvPr id="3074" name="Picture 2" descr="No photo description available.">
            <a:extLst>
              <a:ext uri="{FF2B5EF4-FFF2-40B4-BE49-F238E27FC236}">
                <a16:creationId xmlns:a16="http://schemas.microsoft.com/office/drawing/2014/main" id="{DFB232CA-6C24-6A1D-2642-A7006D0D4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734" y="411705"/>
            <a:ext cx="4742266" cy="52275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8DE9D5C-B5DB-8C9B-97D5-366883A4A188}"/>
              </a:ext>
            </a:extLst>
          </p:cNvPr>
          <p:cNvSpPr txBox="1">
            <a:spLocks/>
          </p:cNvSpPr>
          <p:nvPr/>
        </p:nvSpPr>
        <p:spPr>
          <a:xfrm>
            <a:off x="459969" y="3977682"/>
            <a:ext cx="6487885" cy="692031"/>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5B"/>
                </a:solidFill>
              </a:rPr>
              <a:t>INADVERTENT WHISTLE</a:t>
            </a:r>
          </a:p>
        </p:txBody>
      </p:sp>
      <p:sp>
        <p:nvSpPr>
          <p:cNvPr id="5" name="TextBox 4">
            <a:extLst>
              <a:ext uri="{FF2B5EF4-FFF2-40B4-BE49-F238E27FC236}">
                <a16:creationId xmlns:a16="http://schemas.microsoft.com/office/drawing/2014/main" id="{032C205F-D82C-4E71-C57D-B1DB67A187EF}"/>
              </a:ext>
            </a:extLst>
          </p:cNvPr>
          <p:cNvSpPr txBox="1"/>
          <p:nvPr/>
        </p:nvSpPr>
        <p:spPr>
          <a:xfrm>
            <a:off x="754602" y="4669713"/>
            <a:ext cx="5918447" cy="1938992"/>
          </a:xfrm>
          <a:prstGeom prst="rect">
            <a:avLst/>
          </a:prstGeom>
          <a:solidFill>
            <a:schemeClr val="tx2">
              <a:lumMod val="60000"/>
              <a:lumOff val="40000"/>
            </a:schemeClr>
          </a:solidFill>
        </p:spPr>
        <p:txBody>
          <a:bodyPr wrap="square" rtlCol="0">
            <a:spAutoFit/>
          </a:bodyPr>
          <a:lstStyle/>
          <a:p>
            <a:pPr algn="ctr"/>
            <a:r>
              <a:rPr lang="en-US" sz="2000" dirty="0">
                <a:solidFill>
                  <a:srgbClr val="00205B"/>
                </a:solidFill>
              </a:rPr>
              <a:t>If a whistle is blown for offsides, but no one is in fact offside, it is considered an</a:t>
            </a:r>
          </a:p>
          <a:p>
            <a:pPr algn="ctr"/>
            <a:r>
              <a:rPr lang="en-US" sz="2000" dirty="0">
                <a:solidFill>
                  <a:srgbClr val="00205B"/>
                </a:solidFill>
              </a:rPr>
              <a:t>inadvertent whistle.  </a:t>
            </a:r>
          </a:p>
          <a:p>
            <a:pPr algn="ctr"/>
            <a:r>
              <a:rPr lang="en-US" sz="2000" dirty="0">
                <a:solidFill>
                  <a:srgbClr val="00205B"/>
                </a:solidFill>
              </a:rPr>
              <a:t>The player who was in possession of, or nearest to the ball at the time play was stopped, will be awarded the ball. Whistle Start.</a:t>
            </a:r>
          </a:p>
        </p:txBody>
      </p:sp>
      <p:sp>
        <p:nvSpPr>
          <p:cNvPr id="3" name="TextBox 2">
            <a:extLst>
              <a:ext uri="{FF2B5EF4-FFF2-40B4-BE49-F238E27FC236}">
                <a16:creationId xmlns:a16="http://schemas.microsoft.com/office/drawing/2014/main" id="{58BF6624-AFDB-121B-22E3-A74498C7179E}"/>
              </a:ext>
            </a:extLst>
          </p:cNvPr>
          <p:cNvSpPr txBox="1"/>
          <p:nvPr/>
        </p:nvSpPr>
        <p:spPr>
          <a:xfrm>
            <a:off x="673833" y="1419728"/>
            <a:ext cx="6060156" cy="1323439"/>
          </a:xfrm>
          <a:prstGeom prst="rect">
            <a:avLst/>
          </a:prstGeom>
          <a:solidFill>
            <a:schemeClr val="tx2">
              <a:lumMod val="60000"/>
              <a:lumOff val="40000"/>
            </a:schemeClr>
          </a:solidFill>
        </p:spPr>
        <p:txBody>
          <a:bodyPr wrap="square" rtlCol="0">
            <a:spAutoFit/>
          </a:bodyPr>
          <a:lstStyle/>
          <a:p>
            <a:pPr lvl="0" algn="ctr"/>
            <a:r>
              <a:rPr lang="en-US" sz="2000" dirty="0">
                <a:solidFill>
                  <a:srgbClr val="00205B"/>
                </a:solidFill>
              </a:rPr>
              <a:t>If players from both teams are offside, </a:t>
            </a:r>
          </a:p>
          <a:p>
            <a:pPr lvl="0" algn="ctr"/>
            <a:r>
              <a:rPr lang="en-US" sz="2000" dirty="0">
                <a:solidFill>
                  <a:srgbClr val="00205B"/>
                </a:solidFill>
              </a:rPr>
              <a:t>it is an offsetting foul situation. Players nearest to the restraining line from both teams will be moved back onside.</a:t>
            </a:r>
          </a:p>
        </p:txBody>
      </p:sp>
    </p:spTree>
    <p:extLst>
      <p:ext uri="{BB962C8B-B14F-4D97-AF65-F5344CB8AC3E}">
        <p14:creationId xmlns:p14="http://schemas.microsoft.com/office/powerpoint/2010/main" val="108391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3403600" y="74541"/>
            <a:ext cx="5384800" cy="660400"/>
          </a:xfrm>
        </p:spPr>
        <p:txBody>
          <a:bodyPr>
            <a:noAutofit/>
          </a:bodyPr>
          <a:lstStyle/>
          <a:p>
            <a:pPr marL="0" indent="0" algn="ctr">
              <a:buNone/>
            </a:pPr>
            <a:r>
              <a:rPr lang="en-US" sz="4400" b="1" dirty="0">
                <a:solidFill>
                  <a:srgbClr val="00205B"/>
                </a:solidFill>
              </a:rPr>
              <a:t>PLAYING ”SHORT” </a:t>
            </a:r>
          </a:p>
        </p:txBody>
      </p:sp>
      <p:sp>
        <p:nvSpPr>
          <p:cNvPr id="25" name="TextBox 24"/>
          <p:cNvSpPr txBox="1"/>
          <p:nvPr/>
        </p:nvSpPr>
        <p:spPr>
          <a:xfrm>
            <a:off x="7930528" y="1077681"/>
            <a:ext cx="4076930" cy="4585871"/>
          </a:xfrm>
          <a:prstGeom prst="rect">
            <a:avLst/>
          </a:prstGeom>
          <a:solidFill>
            <a:schemeClr val="accent1">
              <a:lumMod val="20000"/>
              <a:lumOff val="80000"/>
            </a:schemeClr>
          </a:solidFill>
        </p:spPr>
        <p:txBody>
          <a:bodyPr wrap="square" lIns="91440" tIns="45720" rIns="91440" bIns="45720" rtlCol="0" anchor="t">
            <a:spAutoFit/>
          </a:bodyPr>
          <a:lstStyle/>
          <a:p>
            <a:pPr algn="ctr"/>
            <a:r>
              <a:rPr lang="en-US" sz="2400" dirty="0">
                <a:solidFill>
                  <a:srgbClr val="00205B"/>
                </a:solidFill>
              </a:rPr>
              <a:t>When a team is serving a penalty for a </a:t>
            </a:r>
            <a:r>
              <a:rPr lang="en-US" sz="2400" b="1" dirty="0">
                <a:solidFill>
                  <a:srgbClr val="00205B"/>
                </a:solidFill>
              </a:rPr>
              <a:t>card</a:t>
            </a:r>
            <a:r>
              <a:rPr lang="en-US" sz="2400" dirty="0">
                <a:solidFill>
                  <a:srgbClr val="00205B"/>
                </a:solidFill>
              </a:rPr>
              <a:t>, they will play short in both their </a:t>
            </a:r>
            <a:r>
              <a:rPr lang="en-US" sz="2400" b="1" i="1" dirty="0">
                <a:solidFill>
                  <a:srgbClr val="00205B"/>
                </a:solidFill>
              </a:rPr>
              <a:t>attacking and defensive ends</a:t>
            </a:r>
            <a:r>
              <a:rPr lang="en-US" sz="2400" dirty="0">
                <a:solidFill>
                  <a:srgbClr val="00205B"/>
                </a:solidFill>
              </a:rPr>
              <a:t>.</a:t>
            </a:r>
          </a:p>
          <a:p>
            <a:pPr algn="ctr"/>
            <a:endParaRPr lang="en-US" sz="2400" dirty="0">
              <a:solidFill>
                <a:srgbClr val="00205B"/>
              </a:solidFill>
            </a:endParaRPr>
          </a:p>
          <a:p>
            <a:pPr algn="ctr"/>
            <a:r>
              <a:rPr lang="en-US" sz="2400" dirty="0">
                <a:solidFill>
                  <a:srgbClr val="00205B"/>
                </a:solidFill>
              </a:rPr>
              <a:t>They may only have 6 players in their offensive end.</a:t>
            </a:r>
          </a:p>
          <a:p>
            <a:pPr algn="ctr"/>
            <a:endParaRPr lang="en-US" sz="2400" dirty="0">
              <a:solidFill>
                <a:srgbClr val="00205B"/>
              </a:solidFill>
            </a:endParaRPr>
          </a:p>
          <a:p>
            <a:pPr algn="ctr"/>
            <a:r>
              <a:rPr lang="en-US" sz="2400" dirty="0">
                <a:solidFill>
                  <a:srgbClr val="00205B"/>
                </a:solidFill>
                <a:ea typeface="+mn-lt"/>
                <a:cs typeface="+mn-lt"/>
              </a:rPr>
              <a:t>They may only have 7 players in their defensive end (including the goalie.)</a:t>
            </a:r>
            <a:endParaRPr lang="en-US" sz="2400" dirty="0">
              <a:solidFill>
                <a:srgbClr val="00205B"/>
              </a:solidFill>
            </a:endParaRPr>
          </a:p>
          <a:p>
            <a:pPr algn="ctr"/>
            <a:endParaRPr lang="en-US" sz="2800" dirty="0"/>
          </a:p>
        </p:txBody>
      </p:sp>
      <p:sp>
        <p:nvSpPr>
          <p:cNvPr id="20" name="TextBox 19">
            <a:extLst>
              <a:ext uri="{FF2B5EF4-FFF2-40B4-BE49-F238E27FC236}">
                <a16:creationId xmlns:a16="http://schemas.microsoft.com/office/drawing/2014/main" id="{160429D5-CD6D-E339-C2D2-94DEC79A98FA}"/>
              </a:ext>
            </a:extLst>
          </p:cNvPr>
          <p:cNvSpPr txBox="1"/>
          <p:nvPr/>
        </p:nvSpPr>
        <p:spPr>
          <a:xfrm>
            <a:off x="7370557" y="4597400"/>
            <a:ext cx="4403500" cy="523220"/>
          </a:xfrm>
          <a:prstGeom prst="rect">
            <a:avLst/>
          </a:prstGeom>
          <a:noFill/>
        </p:spPr>
        <p:txBody>
          <a:bodyPr wrap="square" lIns="91440" tIns="45720" rIns="91440" bIns="45720" rtlCol="0" anchor="t">
            <a:spAutoFit/>
          </a:bodyPr>
          <a:lstStyle/>
          <a:p>
            <a:endParaRPr lang="en-US" sz="2800" dirty="0">
              <a:cs typeface="Calibri"/>
            </a:endParaRPr>
          </a:p>
        </p:txBody>
      </p:sp>
      <p:sp>
        <p:nvSpPr>
          <p:cNvPr id="2" name="TextBox 1">
            <a:extLst>
              <a:ext uri="{FF2B5EF4-FFF2-40B4-BE49-F238E27FC236}">
                <a16:creationId xmlns:a16="http://schemas.microsoft.com/office/drawing/2014/main" id="{01C104D8-CB02-6C8A-5673-EE911BD4DEF1}"/>
              </a:ext>
            </a:extLst>
          </p:cNvPr>
          <p:cNvSpPr txBox="1"/>
          <p:nvPr/>
        </p:nvSpPr>
        <p:spPr>
          <a:xfrm>
            <a:off x="2612382" y="3757369"/>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7" name="TextBox 6">
            <a:extLst>
              <a:ext uri="{FF2B5EF4-FFF2-40B4-BE49-F238E27FC236}">
                <a16:creationId xmlns:a16="http://schemas.microsoft.com/office/drawing/2014/main" id="{43AC246C-C951-F329-B398-02F077FDDD1E}"/>
              </a:ext>
            </a:extLst>
          </p:cNvPr>
          <p:cNvSpPr txBox="1"/>
          <p:nvPr/>
        </p:nvSpPr>
        <p:spPr>
          <a:xfrm>
            <a:off x="5563915" y="6033036"/>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8" name="TextBox 7">
            <a:extLst>
              <a:ext uri="{FF2B5EF4-FFF2-40B4-BE49-F238E27FC236}">
                <a16:creationId xmlns:a16="http://schemas.microsoft.com/office/drawing/2014/main" id="{EAD3F690-EFC1-F255-84D9-71EACA075542}"/>
              </a:ext>
            </a:extLst>
          </p:cNvPr>
          <p:cNvSpPr txBox="1"/>
          <p:nvPr/>
        </p:nvSpPr>
        <p:spPr>
          <a:xfrm>
            <a:off x="2541754" y="3109006"/>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3" name="TextBox 22">
            <a:extLst>
              <a:ext uri="{FF2B5EF4-FFF2-40B4-BE49-F238E27FC236}">
                <a16:creationId xmlns:a16="http://schemas.microsoft.com/office/drawing/2014/main" id="{ED7C1C32-B5E6-8DC2-A75F-4B9546AFD1A3}"/>
              </a:ext>
            </a:extLst>
          </p:cNvPr>
          <p:cNvSpPr txBox="1"/>
          <p:nvPr/>
        </p:nvSpPr>
        <p:spPr>
          <a:xfrm>
            <a:off x="3026108" y="3495759"/>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4" name="TextBox 23">
            <a:extLst>
              <a:ext uri="{FF2B5EF4-FFF2-40B4-BE49-F238E27FC236}">
                <a16:creationId xmlns:a16="http://schemas.microsoft.com/office/drawing/2014/main" id="{BB083BEA-B59A-0241-A4C6-B3B76F6CC247}"/>
              </a:ext>
            </a:extLst>
          </p:cNvPr>
          <p:cNvSpPr txBox="1"/>
          <p:nvPr/>
        </p:nvSpPr>
        <p:spPr>
          <a:xfrm>
            <a:off x="2613296" y="2653297"/>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6" name="TextBox 25">
            <a:extLst>
              <a:ext uri="{FF2B5EF4-FFF2-40B4-BE49-F238E27FC236}">
                <a16:creationId xmlns:a16="http://schemas.microsoft.com/office/drawing/2014/main" id="{F221AB78-9EF3-10FB-AE17-14B7DD2D936E}"/>
              </a:ext>
            </a:extLst>
          </p:cNvPr>
          <p:cNvSpPr txBox="1"/>
          <p:nvPr/>
        </p:nvSpPr>
        <p:spPr>
          <a:xfrm>
            <a:off x="3077472" y="2774975"/>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7" name="TextBox 26">
            <a:extLst>
              <a:ext uri="{FF2B5EF4-FFF2-40B4-BE49-F238E27FC236}">
                <a16:creationId xmlns:a16="http://schemas.microsoft.com/office/drawing/2014/main" id="{1AD86978-1CF7-2818-4EAF-C19296F57D0B}"/>
              </a:ext>
            </a:extLst>
          </p:cNvPr>
          <p:cNvSpPr txBox="1"/>
          <p:nvPr/>
        </p:nvSpPr>
        <p:spPr>
          <a:xfrm>
            <a:off x="3204765" y="3100631"/>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8" name="TextBox 27">
            <a:extLst>
              <a:ext uri="{FF2B5EF4-FFF2-40B4-BE49-F238E27FC236}">
                <a16:creationId xmlns:a16="http://schemas.microsoft.com/office/drawing/2014/main" id="{58772C1C-DB13-88B7-2C53-3C10EBB25010}"/>
              </a:ext>
            </a:extLst>
          </p:cNvPr>
          <p:cNvSpPr txBox="1"/>
          <p:nvPr/>
        </p:nvSpPr>
        <p:spPr>
          <a:xfrm>
            <a:off x="4740828" y="1787157"/>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9" name="TextBox 28">
            <a:extLst>
              <a:ext uri="{FF2B5EF4-FFF2-40B4-BE49-F238E27FC236}">
                <a16:creationId xmlns:a16="http://schemas.microsoft.com/office/drawing/2014/main" id="{9B6AFF5C-ED18-0DA1-E0CA-B618211449FC}"/>
              </a:ext>
            </a:extLst>
          </p:cNvPr>
          <p:cNvSpPr txBox="1"/>
          <p:nvPr/>
        </p:nvSpPr>
        <p:spPr>
          <a:xfrm>
            <a:off x="4705800" y="3036585"/>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31" name="TextBox 30">
            <a:extLst>
              <a:ext uri="{FF2B5EF4-FFF2-40B4-BE49-F238E27FC236}">
                <a16:creationId xmlns:a16="http://schemas.microsoft.com/office/drawing/2014/main" id="{61DFD050-DA98-6703-2F52-3E29414A5352}"/>
              </a:ext>
            </a:extLst>
          </p:cNvPr>
          <p:cNvSpPr txBox="1"/>
          <p:nvPr/>
        </p:nvSpPr>
        <p:spPr>
          <a:xfrm>
            <a:off x="4666923" y="3885813"/>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32" name="TextBox 31">
            <a:extLst>
              <a:ext uri="{FF2B5EF4-FFF2-40B4-BE49-F238E27FC236}">
                <a16:creationId xmlns:a16="http://schemas.microsoft.com/office/drawing/2014/main" id="{88A60D31-CA97-17A4-0614-963FA3FEB249}"/>
              </a:ext>
            </a:extLst>
          </p:cNvPr>
          <p:cNvSpPr txBox="1"/>
          <p:nvPr/>
        </p:nvSpPr>
        <p:spPr>
          <a:xfrm>
            <a:off x="4761694" y="4597400"/>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33" name="TextBox 32">
            <a:extLst>
              <a:ext uri="{FF2B5EF4-FFF2-40B4-BE49-F238E27FC236}">
                <a16:creationId xmlns:a16="http://schemas.microsoft.com/office/drawing/2014/main" id="{5F859A95-81AE-986E-7506-95D876D13263}"/>
              </a:ext>
            </a:extLst>
          </p:cNvPr>
          <p:cNvSpPr txBox="1"/>
          <p:nvPr/>
        </p:nvSpPr>
        <p:spPr>
          <a:xfrm>
            <a:off x="3570936" y="3109006"/>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35" name="TextBox 34">
            <a:extLst>
              <a:ext uri="{FF2B5EF4-FFF2-40B4-BE49-F238E27FC236}">
                <a16:creationId xmlns:a16="http://schemas.microsoft.com/office/drawing/2014/main" id="{A3E5FB03-C4E5-A853-A045-E1631C1BC6E7}"/>
              </a:ext>
            </a:extLst>
          </p:cNvPr>
          <p:cNvSpPr txBox="1"/>
          <p:nvPr/>
        </p:nvSpPr>
        <p:spPr>
          <a:xfrm>
            <a:off x="3600309" y="3593425"/>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36" name="TextBox 35">
            <a:extLst>
              <a:ext uri="{FF2B5EF4-FFF2-40B4-BE49-F238E27FC236}">
                <a16:creationId xmlns:a16="http://schemas.microsoft.com/office/drawing/2014/main" id="{93C8A106-2CB4-6E06-695E-4D3129B765AA}"/>
              </a:ext>
            </a:extLst>
          </p:cNvPr>
          <p:cNvSpPr txBox="1"/>
          <p:nvPr/>
        </p:nvSpPr>
        <p:spPr>
          <a:xfrm>
            <a:off x="3673066" y="2591742"/>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37" name="TextBox 36">
            <a:extLst>
              <a:ext uri="{FF2B5EF4-FFF2-40B4-BE49-F238E27FC236}">
                <a16:creationId xmlns:a16="http://schemas.microsoft.com/office/drawing/2014/main" id="{134831EA-15C4-4D6D-49A5-8CD75A6DE81D}"/>
              </a:ext>
            </a:extLst>
          </p:cNvPr>
          <p:cNvSpPr txBox="1"/>
          <p:nvPr/>
        </p:nvSpPr>
        <p:spPr>
          <a:xfrm>
            <a:off x="3030696" y="1992636"/>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38" name="TextBox 37">
            <a:extLst>
              <a:ext uri="{FF2B5EF4-FFF2-40B4-BE49-F238E27FC236}">
                <a16:creationId xmlns:a16="http://schemas.microsoft.com/office/drawing/2014/main" id="{945443F1-DA88-6491-A9C1-29EA031D7CFE}"/>
              </a:ext>
            </a:extLst>
          </p:cNvPr>
          <p:cNvSpPr txBox="1"/>
          <p:nvPr/>
        </p:nvSpPr>
        <p:spPr>
          <a:xfrm>
            <a:off x="1871954" y="3495759"/>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47" name="TextBox 46">
            <a:extLst>
              <a:ext uri="{FF2B5EF4-FFF2-40B4-BE49-F238E27FC236}">
                <a16:creationId xmlns:a16="http://schemas.microsoft.com/office/drawing/2014/main" id="{8D3028E0-D94A-482A-F0D2-AB8215F8956A}"/>
              </a:ext>
            </a:extLst>
          </p:cNvPr>
          <p:cNvSpPr txBox="1"/>
          <p:nvPr/>
        </p:nvSpPr>
        <p:spPr>
          <a:xfrm>
            <a:off x="1920472" y="2017989"/>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48" name="TextBox 47">
            <a:extLst>
              <a:ext uri="{FF2B5EF4-FFF2-40B4-BE49-F238E27FC236}">
                <a16:creationId xmlns:a16="http://schemas.microsoft.com/office/drawing/2014/main" id="{E4612643-F78B-7FDC-ABB7-D65AF83BCF32}"/>
              </a:ext>
            </a:extLst>
          </p:cNvPr>
          <p:cNvSpPr txBox="1"/>
          <p:nvPr/>
        </p:nvSpPr>
        <p:spPr>
          <a:xfrm>
            <a:off x="4633147" y="4724212"/>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49" name="TextBox 48">
            <a:extLst>
              <a:ext uri="{FF2B5EF4-FFF2-40B4-BE49-F238E27FC236}">
                <a16:creationId xmlns:a16="http://schemas.microsoft.com/office/drawing/2014/main" id="{D665A42E-3042-03A0-8633-D0943E147735}"/>
              </a:ext>
            </a:extLst>
          </p:cNvPr>
          <p:cNvSpPr txBox="1"/>
          <p:nvPr/>
        </p:nvSpPr>
        <p:spPr>
          <a:xfrm>
            <a:off x="4495058" y="3988201"/>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50" name="TextBox 49">
            <a:extLst>
              <a:ext uri="{FF2B5EF4-FFF2-40B4-BE49-F238E27FC236}">
                <a16:creationId xmlns:a16="http://schemas.microsoft.com/office/drawing/2014/main" id="{B0005DCC-B1FF-2819-8782-8C9E1798F37F}"/>
              </a:ext>
            </a:extLst>
          </p:cNvPr>
          <p:cNvSpPr txBox="1"/>
          <p:nvPr/>
        </p:nvSpPr>
        <p:spPr>
          <a:xfrm>
            <a:off x="4737853" y="3267417"/>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51" name="TextBox 50">
            <a:extLst>
              <a:ext uri="{FF2B5EF4-FFF2-40B4-BE49-F238E27FC236}">
                <a16:creationId xmlns:a16="http://schemas.microsoft.com/office/drawing/2014/main" id="{191B3D40-6603-C272-2A38-8B1E5F3E91DF}"/>
              </a:ext>
            </a:extLst>
          </p:cNvPr>
          <p:cNvSpPr txBox="1"/>
          <p:nvPr/>
        </p:nvSpPr>
        <p:spPr>
          <a:xfrm>
            <a:off x="4759245" y="2069511"/>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52" name="TextBox 51">
            <a:extLst>
              <a:ext uri="{FF2B5EF4-FFF2-40B4-BE49-F238E27FC236}">
                <a16:creationId xmlns:a16="http://schemas.microsoft.com/office/drawing/2014/main" id="{0773C9A1-76C9-43C2-3B02-66D7C7C5E21B}"/>
              </a:ext>
            </a:extLst>
          </p:cNvPr>
          <p:cNvSpPr txBox="1"/>
          <p:nvPr/>
        </p:nvSpPr>
        <p:spPr>
          <a:xfrm>
            <a:off x="2766779" y="4325057"/>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55" name="TextBox 54">
            <a:extLst>
              <a:ext uri="{FF2B5EF4-FFF2-40B4-BE49-F238E27FC236}">
                <a16:creationId xmlns:a16="http://schemas.microsoft.com/office/drawing/2014/main" id="{D17AF585-461B-28C8-F4D5-990711F8BC43}"/>
              </a:ext>
            </a:extLst>
          </p:cNvPr>
          <p:cNvSpPr txBox="1"/>
          <p:nvPr/>
        </p:nvSpPr>
        <p:spPr>
          <a:xfrm>
            <a:off x="6405543" y="6094591"/>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56" name="TextBox 55">
            <a:extLst>
              <a:ext uri="{FF2B5EF4-FFF2-40B4-BE49-F238E27FC236}">
                <a16:creationId xmlns:a16="http://schemas.microsoft.com/office/drawing/2014/main" id="{5E732D7D-0041-9C7D-928F-2B57F6EF5063}"/>
              </a:ext>
            </a:extLst>
          </p:cNvPr>
          <p:cNvSpPr txBox="1"/>
          <p:nvPr/>
        </p:nvSpPr>
        <p:spPr>
          <a:xfrm>
            <a:off x="5042723" y="6479311"/>
            <a:ext cx="2327834" cy="276999"/>
          </a:xfrm>
          <a:prstGeom prst="rect">
            <a:avLst/>
          </a:prstGeom>
          <a:noFill/>
        </p:spPr>
        <p:txBody>
          <a:bodyPr wrap="square" rtlCol="0">
            <a:spAutoFit/>
          </a:bodyPr>
          <a:lstStyle/>
          <a:p>
            <a:r>
              <a:rPr lang="en-US" sz="1200" dirty="0">
                <a:solidFill>
                  <a:srgbClr val="00205B"/>
                </a:solidFill>
              </a:rPr>
              <a:t>Carded players in the penalty area</a:t>
            </a:r>
          </a:p>
        </p:txBody>
      </p:sp>
    </p:spTree>
    <p:custDataLst>
      <p:tags r:id="rId1"/>
    </p:custDataLst>
    <p:extLst>
      <p:ext uri="{BB962C8B-B14F-4D97-AF65-F5344CB8AC3E}">
        <p14:creationId xmlns:p14="http://schemas.microsoft.com/office/powerpoint/2010/main" val="418084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Effect transition="in" filter="dissolve">
                                      <p:cBhvr>
                                        <p:cTn id="7" dur="500"/>
                                        <p:tgtEl>
                                          <p:spTgt spid="2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5">
                                            <p:txEl>
                                              <p:pRg st="4" end="4"/>
                                            </p:txEl>
                                          </p:spTgt>
                                        </p:tgtEl>
                                        <p:attrNameLst>
                                          <p:attrName>style.visibility</p:attrName>
                                        </p:attrNameLst>
                                      </p:cBhvr>
                                      <p:to>
                                        <p:strVal val="visible"/>
                                      </p:to>
                                    </p:set>
                                    <p:animEffect transition="in" filter="dissolve">
                                      <p:cBhvr>
                                        <p:cTn id="10"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 SIGNALS">
            <a:extLst>
              <a:ext uri="{FF2B5EF4-FFF2-40B4-BE49-F238E27FC236}">
                <a16:creationId xmlns:a16="http://schemas.microsoft.com/office/drawing/2014/main" id="{F3530758-52FB-6F75-A92D-9A9828048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130" y="1185492"/>
            <a:ext cx="1952458" cy="24920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99331" y="146103"/>
            <a:ext cx="10193337" cy="614363"/>
          </a:xfrm>
        </p:spPr>
        <p:txBody>
          <a:bodyPr>
            <a:noAutofit/>
          </a:bodyPr>
          <a:lstStyle/>
          <a:p>
            <a:pPr algn="ctr"/>
            <a:r>
              <a:rPr lang="en-US" sz="4000" b="1" dirty="0">
                <a:solidFill>
                  <a:srgbClr val="00205B"/>
                </a:solidFill>
                <a:latin typeface="+mn-lt"/>
              </a:rPr>
              <a:t>Held Whistle on Defense with Additional Fouls</a:t>
            </a:r>
          </a:p>
        </p:txBody>
      </p:sp>
      <p:sp>
        <p:nvSpPr>
          <p:cNvPr id="8" name="TextBox 7">
            <a:extLst>
              <a:ext uri="{FF2B5EF4-FFF2-40B4-BE49-F238E27FC236}">
                <a16:creationId xmlns:a16="http://schemas.microsoft.com/office/drawing/2014/main" id="{A56A6596-7AD2-4D48-A87F-3736B183DCEA}"/>
              </a:ext>
            </a:extLst>
          </p:cNvPr>
          <p:cNvSpPr txBox="1"/>
          <p:nvPr/>
        </p:nvSpPr>
        <p:spPr>
          <a:xfrm>
            <a:off x="235716" y="1476972"/>
            <a:ext cx="3409167" cy="4401205"/>
          </a:xfrm>
          <a:prstGeom prst="rect">
            <a:avLst/>
          </a:prstGeom>
          <a:solidFill>
            <a:schemeClr val="accent1">
              <a:lumMod val="40000"/>
              <a:lumOff val="60000"/>
            </a:schemeClr>
          </a:solidFill>
        </p:spPr>
        <p:txBody>
          <a:bodyPr wrap="square" lIns="91440" tIns="45720" rIns="91440" bIns="45720" rtlCol="0" anchor="t">
            <a:spAutoFit/>
          </a:bodyPr>
          <a:lstStyle/>
          <a:p>
            <a:pPr algn="ctr"/>
            <a:r>
              <a:rPr lang="en-US" sz="2800" b="1" dirty="0">
                <a:solidFill>
                  <a:srgbClr val="00205B"/>
                </a:solidFill>
              </a:rPr>
              <a:t>Attack</a:t>
            </a:r>
            <a:endParaRPr lang="en-US" sz="2800" dirty="0">
              <a:solidFill>
                <a:srgbClr val="00205B"/>
              </a:solidFill>
            </a:endParaRPr>
          </a:p>
          <a:p>
            <a:pPr algn="ctr"/>
            <a:r>
              <a:rPr lang="en-US" sz="2800" dirty="0">
                <a:solidFill>
                  <a:srgbClr val="00205B"/>
                </a:solidFill>
              </a:rPr>
              <a:t>Whistle to stop play, signal Time Out*</a:t>
            </a:r>
          </a:p>
          <a:p>
            <a:pPr algn="ctr"/>
            <a:r>
              <a:rPr lang="en-US" sz="2800" dirty="0">
                <a:solidFill>
                  <a:srgbClr val="00205B"/>
                </a:solidFill>
              </a:rPr>
              <a:t>Use the Alternate Possession procedure to determine which team will gain possession</a:t>
            </a:r>
          </a:p>
          <a:p>
            <a:pPr algn="ctr"/>
            <a:r>
              <a:rPr lang="en-US" sz="2800" dirty="0">
                <a:solidFill>
                  <a:srgbClr val="00205B"/>
                </a:solidFill>
              </a:rPr>
              <a:t>of the ball for the restart of play</a:t>
            </a:r>
          </a:p>
        </p:txBody>
      </p:sp>
      <p:sp>
        <p:nvSpPr>
          <p:cNvPr id="9" name="TextBox 8">
            <a:extLst>
              <a:ext uri="{FF2B5EF4-FFF2-40B4-BE49-F238E27FC236}">
                <a16:creationId xmlns:a16="http://schemas.microsoft.com/office/drawing/2014/main" id="{A94357B9-E459-4F49-A7D5-0175EE8CCB01}"/>
              </a:ext>
            </a:extLst>
          </p:cNvPr>
          <p:cNvSpPr txBox="1"/>
          <p:nvPr/>
        </p:nvSpPr>
        <p:spPr>
          <a:xfrm>
            <a:off x="7949835" y="1080949"/>
            <a:ext cx="3629207" cy="2246769"/>
          </a:xfrm>
          <a:prstGeom prst="rect">
            <a:avLst/>
          </a:prstGeom>
          <a:solidFill>
            <a:schemeClr val="accent4">
              <a:lumMod val="60000"/>
              <a:lumOff val="40000"/>
            </a:schemeClr>
          </a:solidFill>
        </p:spPr>
        <p:txBody>
          <a:bodyPr wrap="square" rtlCol="0">
            <a:spAutoFit/>
          </a:bodyPr>
          <a:lstStyle/>
          <a:p>
            <a:pPr algn="ctr"/>
            <a:r>
              <a:rPr lang="en-US" sz="2800" b="1" dirty="0">
                <a:solidFill>
                  <a:srgbClr val="00205B"/>
                </a:solidFill>
              </a:rPr>
              <a:t>Defense</a:t>
            </a:r>
          </a:p>
          <a:p>
            <a:pPr algn="ctr"/>
            <a:r>
              <a:rPr lang="en-US" sz="2800" dirty="0">
                <a:solidFill>
                  <a:srgbClr val="00205B"/>
                </a:solidFill>
              </a:rPr>
              <a:t>Whistle to stop play, signal Time Out*</a:t>
            </a:r>
          </a:p>
          <a:p>
            <a:pPr algn="ctr"/>
            <a:r>
              <a:rPr lang="en-US" sz="2800" dirty="0">
                <a:solidFill>
                  <a:srgbClr val="00205B"/>
                </a:solidFill>
              </a:rPr>
              <a:t>Determine if foul was major or minor.</a:t>
            </a:r>
          </a:p>
        </p:txBody>
      </p:sp>
      <p:pic>
        <p:nvPicPr>
          <p:cNvPr id="5" name="Picture 4">
            <a:extLst>
              <a:ext uri="{FF2B5EF4-FFF2-40B4-BE49-F238E27FC236}">
                <a16:creationId xmlns:a16="http://schemas.microsoft.com/office/drawing/2014/main" id="{CA679BBE-142B-EBDE-1992-5E036F0514D1}"/>
              </a:ext>
            </a:extLst>
          </p:cNvPr>
          <p:cNvPicPr>
            <a:picLocks noChangeAspect="1"/>
          </p:cNvPicPr>
          <p:nvPr/>
        </p:nvPicPr>
        <p:blipFill rotWithShape="1">
          <a:blip r:embed="rId6"/>
          <a:srcRect t="30356"/>
          <a:stretch/>
        </p:blipFill>
        <p:spPr>
          <a:xfrm>
            <a:off x="4258444" y="4196093"/>
            <a:ext cx="3093024" cy="2288036"/>
          </a:xfrm>
          <a:prstGeom prst="rect">
            <a:avLst/>
          </a:prstGeom>
        </p:spPr>
      </p:pic>
      <p:sp>
        <p:nvSpPr>
          <p:cNvPr id="12" name="TextBox 11">
            <a:extLst>
              <a:ext uri="{FF2B5EF4-FFF2-40B4-BE49-F238E27FC236}">
                <a16:creationId xmlns:a16="http://schemas.microsoft.com/office/drawing/2014/main" id="{F8E7E02F-3A73-13CE-8F3C-3F2ECC1B3B81}"/>
              </a:ext>
            </a:extLst>
          </p:cNvPr>
          <p:cNvSpPr txBox="1"/>
          <p:nvPr/>
        </p:nvSpPr>
        <p:spPr>
          <a:xfrm>
            <a:off x="7965030" y="3991829"/>
            <a:ext cx="3629207" cy="2246769"/>
          </a:xfrm>
          <a:prstGeom prst="rect">
            <a:avLst/>
          </a:prstGeom>
          <a:solidFill>
            <a:schemeClr val="accent4">
              <a:lumMod val="60000"/>
              <a:lumOff val="40000"/>
            </a:schemeClr>
          </a:solidFill>
        </p:spPr>
        <p:txBody>
          <a:bodyPr wrap="square" rtlCol="0">
            <a:spAutoFit/>
          </a:bodyPr>
          <a:lstStyle/>
          <a:p>
            <a:pPr algn="ctr"/>
            <a:r>
              <a:rPr lang="en-US" sz="2800" dirty="0">
                <a:solidFill>
                  <a:srgbClr val="00205B"/>
                </a:solidFill>
              </a:rPr>
              <a:t>Determine if ball was outside CSA, outside 8M arc, but inside the 12M fan or inside 8M arc</a:t>
            </a:r>
          </a:p>
        </p:txBody>
      </p:sp>
      <p:sp>
        <p:nvSpPr>
          <p:cNvPr id="3" name="TextBox 2">
            <a:extLst>
              <a:ext uri="{FF2B5EF4-FFF2-40B4-BE49-F238E27FC236}">
                <a16:creationId xmlns:a16="http://schemas.microsoft.com/office/drawing/2014/main" id="{B8E91927-4D2C-2327-7A3E-E458DFD697B3}"/>
              </a:ext>
            </a:extLst>
          </p:cNvPr>
          <p:cNvSpPr txBox="1"/>
          <p:nvPr/>
        </p:nvSpPr>
        <p:spPr>
          <a:xfrm>
            <a:off x="5358108" y="3308242"/>
            <a:ext cx="1053494" cy="369332"/>
          </a:xfrm>
          <a:prstGeom prst="rect">
            <a:avLst/>
          </a:prstGeom>
          <a:solidFill>
            <a:schemeClr val="bg1"/>
          </a:solidFill>
        </p:spPr>
        <p:txBody>
          <a:bodyPr wrap="none" rtlCol="0">
            <a:spAutoFit/>
          </a:bodyPr>
          <a:lstStyle/>
          <a:p>
            <a:r>
              <a:rPr lang="en-US" dirty="0"/>
              <a:t>Time Out</a:t>
            </a:r>
          </a:p>
        </p:txBody>
      </p:sp>
      <p:sp>
        <p:nvSpPr>
          <p:cNvPr id="4" name="TextBox 3">
            <a:extLst>
              <a:ext uri="{FF2B5EF4-FFF2-40B4-BE49-F238E27FC236}">
                <a16:creationId xmlns:a16="http://schemas.microsoft.com/office/drawing/2014/main" id="{41F451E0-776F-ACFA-1B15-16D3ABD12DF6}"/>
              </a:ext>
            </a:extLst>
          </p:cNvPr>
          <p:cNvSpPr txBox="1"/>
          <p:nvPr/>
        </p:nvSpPr>
        <p:spPr>
          <a:xfrm>
            <a:off x="8668987" y="6227592"/>
            <a:ext cx="2705869" cy="369332"/>
          </a:xfrm>
          <a:prstGeom prst="rect">
            <a:avLst/>
          </a:prstGeom>
          <a:noFill/>
        </p:spPr>
        <p:txBody>
          <a:bodyPr wrap="none" rtlCol="0">
            <a:spAutoFit/>
          </a:bodyPr>
          <a:lstStyle/>
          <a:p>
            <a:r>
              <a:rPr lang="en-US" dirty="0"/>
              <a:t>*unless 10 goal differential</a:t>
            </a:r>
          </a:p>
        </p:txBody>
      </p:sp>
    </p:spTree>
    <p:custDataLst>
      <p:tags r:id="rId1"/>
    </p:custDataLst>
    <p:extLst>
      <p:ext uri="{BB962C8B-B14F-4D97-AF65-F5344CB8AC3E}">
        <p14:creationId xmlns:p14="http://schemas.microsoft.com/office/powerpoint/2010/main" val="920886924"/>
      </p:ext>
    </p:extLst>
  </p:cSld>
  <p:clrMapOvr>
    <a:masterClrMapping/>
  </p:clrMapOvr>
  <p:extLst>
    <p:ext uri="{6950BFC3-D8DA-4A85-94F7-54DA5524770B}">
      <p188:commentRel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9331" y="146103"/>
            <a:ext cx="10193337" cy="614363"/>
          </a:xfrm>
        </p:spPr>
        <p:txBody>
          <a:bodyPr>
            <a:noAutofit/>
          </a:bodyPr>
          <a:lstStyle/>
          <a:p>
            <a:pPr algn="ctr"/>
            <a:r>
              <a:rPr lang="en-US" b="1" dirty="0">
                <a:solidFill>
                  <a:srgbClr val="00205B"/>
                </a:solidFill>
                <a:latin typeface="+mn-lt"/>
              </a:rPr>
              <a:t>HELD WHISTLE ON DEFENSE WITH ADDITIONAL DEFENSE FOUL</a:t>
            </a:r>
          </a:p>
        </p:txBody>
      </p:sp>
      <p:graphicFrame>
        <p:nvGraphicFramePr>
          <p:cNvPr id="6" name="Table 6">
            <a:extLst>
              <a:ext uri="{FF2B5EF4-FFF2-40B4-BE49-F238E27FC236}">
                <a16:creationId xmlns:a16="http://schemas.microsoft.com/office/drawing/2014/main" id="{0314B182-21D0-1F0F-94EF-E17D34020188}"/>
              </a:ext>
            </a:extLst>
          </p:cNvPr>
          <p:cNvGraphicFramePr>
            <a:graphicFrameLocks noGrp="1"/>
          </p:cNvGraphicFramePr>
          <p:nvPr>
            <p:extLst>
              <p:ext uri="{D42A27DB-BD31-4B8C-83A1-F6EECF244321}">
                <p14:modId xmlns:p14="http://schemas.microsoft.com/office/powerpoint/2010/main" val="2246171915"/>
              </p:ext>
            </p:extLst>
          </p:nvPr>
        </p:nvGraphicFramePr>
        <p:xfrm>
          <a:off x="1221353" y="1719617"/>
          <a:ext cx="9971315" cy="4340981"/>
        </p:xfrm>
        <a:graphic>
          <a:graphicData uri="http://schemas.openxmlformats.org/drawingml/2006/table">
            <a:tbl>
              <a:tblPr firstRow="1" bandRow="1">
                <a:tableStyleId>{C4B1156A-380E-4F78-BDF5-A606A8083BF9}</a:tableStyleId>
              </a:tblPr>
              <a:tblGrid>
                <a:gridCol w="3454401">
                  <a:extLst>
                    <a:ext uri="{9D8B030D-6E8A-4147-A177-3AD203B41FA5}">
                      <a16:colId xmlns:a16="http://schemas.microsoft.com/office/drawing/2014/main" val="289161945"/>
                    </a:ext>
                  </a:extLst>
                </a:gridCol>
                <a:gridCol w="3077029">
                  <a:extLst>
                    <a:ext uri="{9D8B030D-6E8A-4147-A177-3AD203B41FA5}">
                      <a16:colId xmlns:a16="http://schemas.microsoft.com/office/drawing/2014/main" val="1819841182"/>
                    </a:ext>
                  </a:extLst>
                </a:gridCol>
                <a:gridCol w="3439885">
                  <a:extLst>
                    <a:ext uri="{9D8B030D-6E8A-4147-A177-3AD203B41FA5}">
                      <a16:colId xmlns:a16="http://schemas.microsoft.com/office/drawing/2014/main" val="477394180"/>
                    </a:ext>
                  </a:extLst>
                </a:gridCol>
              </a:tblGrid>
              <a:tr h="744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5B"/>
                          </a:solidFill>
                        </a:rPr>
                        <a:t>Where is ball?</a:t>
                      </a:r>
                    </a:p>
                  </a:txBody>
                  <a:tcPr/>
                </a:tc>
                <a:tc>
                  <a:txBody>
                    <a:bodyPr/>
                    <a:lstStyle/>
                    <a:p>
                      <a:r>
                        <a:rPr lang="en-US" sz="3200" dirty="0">
                          <a:solidFill>
                            <a:srgbClr val="00205B"/>
                          </a:solidFill>
                        </a:rPr>
                        <a:t>Minor Foul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5B"/>
                          </a:solidFill>
                        </a:rPr>
                        <a:t>Major Foul</a:t>
                      </a:r>
                    </a:p>
                  </a:txBody>
                  <a:tcPr/>
                </a:tc>
                <a:extLst>
                  <a:ext uri="{0D108BD9-81ED-4DB2-BD59-A6C34878D82A}">
                    <a16:rowId xmlns:a16="http://schemas.microsoft.com/office/drawing/2014/main" val="2773528326"/>
                  </a:ext>
                </a:extLst>
              </a:tr>
              <a:tr h="744341">
                <a:tc>
                  <a:txBody>
                    <a:bodyPr/>
                    <a:lstStyle/>
                    <a:p>
                      <a:pPr algn="ctr"/>
                      <a:r>
                        <a:rPr lang="en-US" sz="2800" dirty="0">
                          <a:solidFill>
                            <a:srgbClr val="00205B"/>
                          </a:solidFill>
                        </a:rPr>
                        <a:t>Outside CSA</a:t>
                      </a:r>
                    </a:p>
                  </a:txBody>
                  <a:tcPr/>
                </a:tc>
                <a:tc gridSpan="2">
                  <a:txBody>
                    <a:bodyPr/>
                    <a:lstStyle/>
                    <a:p>
                      <a:pPr algn="ctr"/>
                      <a:r>
                        <a:rPr lang="en-US" dirty="0">
                          <a:solidFill>
                            <a:srgbClr val="00205B"/>
                          </a:solidFill>
                        </a:rPr>
                        <a:t>Correct Offsides</a:t>
                      </a:r>
                    </a:p>
                    <a:p>
                      <a:pPr algn="ctr"/>
                      <a:r>
                        <a:rPr lang="en-US" dirty="0">
                          <a:solidFill>
                            <a:srgbClr val="00205B"/>
                          </a:solidFill>
                        </a:rPr>
                        <a:t>Closest defense player goes</a:t>
                      </a:r>
                    </a:p>
                    <a:p>
                      <a:pPr algn="ctr"/>
                      <a:r>
                        <a:rPr lang="en-US" dirty="0">
                          <a:solidFill>
                            <a:srgbClr val="00205B"/>
                          </a:solidFill>
                        </a:rPr>
                        <a:t>4M behind the free position.</a:t>
                      </a:r>
                    </a:p>
                  </a:txBody>
                  <a:tcPr/>
                </a:tc>
                <a:tc hMerge="1">
                  <a:txBody>
                    <a:bodyPr/>
                    <a:lstStyle/>
                    <a:p>
                      <a:r>
                        <a:rPr lang="en-US" dirty="0"/>
                        <a:t>Correct Offsides</a:t>
                      </a:r>
                    </a:p>
                    <a:p>
                      <a:r>
                        <a:rPr lang="en-US" dirty="0"/>
                        <a:t>Closest defense player goes</a:t>
                      </a:r>
                    </a:p>
                    <a:p>
                      <a:r>
                        <a:rPr lang="en-US" dirty="0"/>
                        <a:t>4M behind the free position.</a:t>
                      </a:r>
                    </a:p>
                  </a:txBody>
                  <a:tcPr/>
                </a:tc>
                <a:extLst>
                  <a:ext uri="{0D108BD9-81ED-4DB2-BD59-A6C34878D82A}">
                    <a16:rowId xmlns:a16="http://schemas.microsoft.com/office/drawing/2014/main" val="2062842487"/>
                  </a:ext>
                </a:extLst>
              </a:tr>
              <a:tr h="7443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205B"/>
                          </a:solidFill>
                        </a:rPr>
                        <a:t>Outside 8M arc, but inside the 12M fan</a:t>
                      </a:r>
                    </a:p>
                    <a:p>
                      <a:pPr algn="ctr"/>
                      <a:endParaRPr lang="en-US" dirty="0">
                        <a:solidFill>
                          <a:srgbClr val="00205B"/>
                        </a:solidFill>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5B"/>
                          </a:solidFill>
                        </a:rPr>
                        <a:t>Correct Offsides</a:t>
                      </a:r>
                    </a:p>
                    <a:p>
                      <a:pPr algn="ctr"/>
                      <a:r>
                        <a:rPr lang="en-US" dirty="0">
                          <a:solidFill>
                            <a:srgbClr val="00205B"/>
                          </a:solidFill>
                        </a:rPr>
                        <a:t>Free position for closest attack</a:t>
                      </a:r>
                    </a:p>
                    <a:p>
                      <a:pPr algn="ctr"/>
                      <a:r>
                        <a:rPr lang="en-US" dirty="0">
                          <a:solidFill>
                            <a:srgbClr val="00205B"/>
                          </a:solidFill>
                        </a:rPr>
                        <a:t>player at the top of the 12m fan. Closest defense player 4m behind. Clear the lane.</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Offsides</a:t>
                      </a:r>
                    </a:p>
                    <a:p>
                      <a:r>
                        <a:rPr lang="en-US" dirty="0"/>
                        <a:t>Free position for closest attack</a:t>
                      </a:r>
                    </a:p>
                    <a:p>
                      <a:r>
                        <a:rPr lang="en-US" dirty="0"/>
                        <a:t>player at the top of the 12m fan. Closest defense player 4m behind. Clear the lane.</a:t>
                      </a:r>
                    </a:p>
                  </a:txBody>
                  <a:tcPr/>
                </a:tc>
                <a:extLst>
                  <a:ext uri="{0D108BD9-81ED-4DB2-BD59-A6C34878D82A}">
                    <a16:rowId xmlns:a16="http://schemas.microsoft.com/office/drawing/2014/main" val="4232388165"/>
                  </a:ext>
                </a:extLst>
              </a:tr>
              <a:tr h="744341">
                <a:tc>
                  <a:txBody>
                    <a:bodyPr/>
                    <a:lstStyle/>
                    <a:p>
                      <a:pPr algn="ctr"/>
                      <a:r>
                        <a:rPr lang="en-US" sz="2800" dirty="0">
                          <a:solidFill>
                            <a:srgbClr val="00205B"/>
                          </a:solidFill>
                        </a:rPr>
                        <a:t>Inside 8M arc</a:t>
                      </a:r>
                    </a:p>
                  </a:txBody>
                  <a:tcPr/>
                </a:tc>
                <a:tc>
                  <a:txBody>
                    <a:bodyPr/>
                    <a:lstStyle/>
                    <a:p>
                      <a:pPr algn="ctr"/>
                      <a:r>
                        <a:rPr lang="en-US" dirty="0">
                          <a:solidFill>
                            <a:srgbClr val="00205B"/>
                          </a:solidFill>
                        </a:rPr>
                        <a:t>Correct Offsides</a:t>
                      </a:r>
                    </a:p>
                    <a:p>
                      <a:pPr algn="ctr"/>
                      <a:r>
                        <a:rPr lang="en-US" dirty="0">
                          <a:solidFill>
                            <a:srgbClr val="00205B"/>
                          </a:solidFill>
                        </a:rPr>
                        <a:t>Free position for closest attack player at the top of the 12m fan. Closest defense player 4m behind. Clear the lane.</a:t>
                      </a:r>
                    </a:p>
                  </a:txBody>
                  <a:tcPr/>
                </a:tc>
                <a:tc>
                  <a:txBody>
                    <a:bodyPr/>
                    <a:lstStyle/>
                    <a:p>
                      <a:pPr algn="ctr"/>
                      <a:r>
                        <a:rPr lang="en-US" dirty="0">
                          <a:solidFill>
                            <a:srgbClr val="00205B"/>
                          </a:solidFill>
                        </a:rPr>
                        <a:t>Correct the offsides. </a:t>
                      </a:r>
                    </a:p>
                    <a:p>
                      <a:pPr algn="ctr"/>
                      <a:r>
                        <a:rPr lang="en-US" dirty="0">
                          <a:solidFill>
                            <a:srgbClr val="00205B"/>
                          </a:solidFill>
                        </a:rPr>
                        <a:t>Free position for closest attack player at the 8m hash closest to the spot of the foul. Closest defense player 4m behind.</a:t>
                      </a:r>
                    </a:p>
                  </a:txBody>
                  <a:tcPr/>
                </a:tc>
                <a:extLst>
                  <a:ext uri="{0D108BD9-81ED-4DB2-BD59-A6C34878D82A}">
                    <a16:rowId xmlns:a16="http://schemas.microsoft.com/office/drawing/2014/main" val="553540384"/>
                  </a:ext>
                </a:extLst>
              </a:tr>
            </a:tbl>
          </a:graphicData>
        </a:graphic>
      </p:graphicFrame>
      <p:pic>
        <p:nvPicPr>
          <p:cNvPr id="10" name="Picture 9" descr="A red ball in the sky&#10;&#10;Description automatically generated">
            <a:extLst>
              <a:ext uri="{FF2B5EF4-FFF2-40B4-BE49-F238E27FC236}">
                <a16:creationId xmlns:a16="http://schemas.microsoft.com/office/drawing/2014/main" id="{B1AF0B26-0290-CF38-92A1-9682619A21D4}"/>
              </a:ext>
            </a:extLst>
          </p:cNvPr>
          <p:cNvPicPr>
            <a:picLocks noChangeAspect="1"/>
          </p:cNvPicPr>
          <p:nvPr/>
        </p:nvPicPr>
        <p:blipFill>
          <a:blip r:embed="rId4"/>
          <a:stretch>
            <a:fillRect/>
          </a:stretch>
        </p:blipFill>
        <p:spPr>
          <a:xfrm>
            <a:off x="-224953" y="4725695"/>
            <a:ext cx="2892612" cy="2900972"/>
          </a:xfrm>
          <a:prstGeom prst="rect">
            <a:avLst/>
          </a:prstGeom>
        </p:spPr>
      </p:pic>
      <p:sp>
        <p:nvSpPr>
          <p:cNvPr id="11" name="Oval 10">
            <a:extLst>
              <a:ext uri="{FF2B5EF4-FFF2-40B4-BE49-F238E27FC236}">
                <a16:creationId xmlns:a16="http://schemas.microsoft.com/office/drawing/2014/main" id="{7D92BE71-24F5-A2D4-F942-07E20D1F917F}"/>
              </a:ext>
            </a:extLst>
          </p:cNvPr>
          <p:cNvSpPr/>
          <p:nvPr/>
        </p:nvSpPr>
        <p:spPr>
          <a:xfrm>
            <a:off x="-6172" y="5722278"/>
            <a:ext cx="950686" cy="907805"/>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258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6479" y="1238885"/>
            <a:ext cx="10099040" cy="1077218"/>
          </a:xfrm>
          <a:prstGeom prst="rect">
            <a:avLst/>
          </a:prstGeom>
          <a:solidFill>
            <a:schemeClr val="accent1">
              <a:lumMod val="40000"/>
              <a:lumOff val="60000"/>
            </a:schemeClr>
          </a:solidFill>
        </p:spPr>
        <p:txBody>
          <a:bodyPr wrap="square" rtlCol="0">
            <a:spAutoFit/>
          </a:bodyPr>
          <a:lstStyle/>
          <a:p>
            <a:r>
              <a:rPr lang="en-US" sz="3200" dirty="0">
                <a:solidFill>
                  <a:schemeClr val="bg1"/>
                </a:solidFill>
              </a:rPr>
              <a:t>1. If we see 3 attackers “above/behind” the Restraining Line – would we call offside immediately?</a:t>
            </a:r>
          </a:p>
        </p:txBody>
      </p:sp>
      <p:sp>
        <p:nvSpPr>
          <p:cNvPr id="5" name="TextBox 4"/>
          <p:cNvSpPr txBox="1"/>
          <p:nvPr/>
        </p:nvSpPr>
        <p:spPr>
          <a:xfrm>
            <a:off x="1046479" y="2853397"/>
            <a:ext cx="10099040" cy="1077218"/>
          </a:xfrm>
          <a:prstGeom prst="rect">
            <a:avLst/>
          </a:prstGeom>
          <a:solidFill>
            <a:schemeClr val="accent1">
              <a:lumMod val="60000"/>
              <a:lumOff val="40000"/>
            </a:schemeClr>
          </a:solidFill>
        </p:spPr>
        <p:txBody>
          <a:bodyPr wrap="square" rtlCol="0">
            <a:spAutoFit/>
          </a:bodyPr>
          <a:lstStyle/>
          <a:p>
            <a:r>
              <a:rPr lang="en-US" sz="3200" dirty="0">
                <a:solidFill>
                  <a:schemeClr val="bg1"/>
                </a:solidFill>
              </a:rPr>
              <a:t>2. If a defender is offside but coming back over the Restraining Line  – should we call offside?</a:t>
            </a:r>
          </a:p>
        </p:txBody>
      </p:sp>
      <p:sp>
        <p:nvSpPr>
          <p:cNvPr id="6" name="TextBox 5"/>
          <p:cNvSpPr txBox="1"/>
          <p:nvPr/>
        </p:nvSpPr>
        <p:spPr>
          <a:xfrm>
            <a:off x="1046480" y="4445635"/>
            <a:ext cx="10099040" cy="1077218"/>
          </a:xfrm>
          <a:prstGeom prst="rect">
            <a:avLst/>
          </a:prstGeom>
          <a:solidFill>
            <a:schemeClr val="accent1">
              <a:lumMod val="75000"/>
            </a:schemeClr>
          </a:solidFill>
        </p:spPr>
        <p:txBody>
          <a:bodyPr wrap="square" rtlCol="0">
            <a:spAutoFit/>
          </a:bodyPr>
          <a:lstStyle/>
          <a:p>
            <a:r>
              <a:rPr lang="en-US" sz="3200" dirty="0">
                <a:solidFill>
                  <a:schemeClr val="bg1"/>
                </a:solidFill>
              </a:rPr>
              <a:t>3. If, after a goal, we discover offside by the Attack – do we allow the goal?</a:t>
            </a:r>
          </a:p>
        </p:txBody>
      </p:sp>
      <p:sp>
        <p:nvSpPr>
          <p:cNvPr id="3" name="TextBox 2">
            <a:extLst>
              <a:ext uri="{FF2B5EF4-FFF2-40B4-BE49-F238E27FC236}">
                <a16:creationId xmlns:a16="http://schemas.microsoft.com/office/drawing/2014/main" id="{48B8F94B-4B99-406E-A0C3-18679F6BBF7E}"/>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7" name="TextBox 6">
            <a:extLst>
              <a:ext uri="{FF2B5EF4-FFF2-40B4-BE49-F238E27FC236}">
                <a16:creationId xmlns:a16="http://schemas.microsoft.com/office/drawing/2014/main" id="{3994385E-CE92-C7B1-6830-510F0ABE86EE}"/>
              </a:ext>
            </a:extLst>
          </p:cNvPr>
          <p:cNvSpPr txBox="1"/>
          <p:nvPr/>
        </p:nvSpPr>
        <p:spPr>
          <a:xfrm>
            <a:off x="1664676" y="290374"/>
            <a:ext cx="8862646" cy="769441"/>
          </a:xfrm>
          <a:prstGeom prst="rect">
            <a:avLst/>
          </a:prstGeom>
          <a:noFill/>
        </p:spPr>
        <p:txBody>
          <a:bodyPr wrap="square" rtlCol="0">
            <a:spAutoFit/>
          </a:bodyPr>
          <a:lstStyle/>
          <a:p>
            <a:pPr algn="ctr"/>
            <a:r>
              <a:rPr lang="en-US" sz="4400" b="1" dirty="0"/>
              <a:t>OFFSIDE FOUL REVIEW</a:t>
            </a:r>
          </a:p>
        </p:txBody>
      </p:sp>
    </p:spTree>
    <p:custDataLst>
      <p:tags r:id="rId1"/>
    </p:custDataLst>
    <p:extLst>
      <p:ext uri="{BB962C8B-B14F-4D97-AF65-F5344CB8AC3E}">
        <p14:creationId xmlns:p14="http://schemas.microsoft.com/office/powerpoint/2010/main" val="247008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79CEAF-384A-4220-B4C5-61C4353EDB5C}"/>
              </a:ext>
            </a:extLst>
          </p:cNvPr>
          <p:cNvSpPr txBox="1"/>
          <p:nvPr/>
        </p:nvSpPr>
        <p:spPr>
          <a:xfrm>
            <a:off x="4332159" y="2428408"/>
            <a:ext cx="3455561" cy="830997"/>
          </a:xfrm>
          <a:prstGeom prst="rect">
            <a:avLst/>
          </a:prstGeom>
          <a:noFill/>
        </p:spPr>
        <p:txBody>
          <a:bodyPr wrap="none" rtlCol="0">
            <a:spAutoFit/>
          </a:bodyPr>
          <a:lstStyle/>
          <a:p>
            <a:r>
              <a:rPr lang="en-US" sz="4800" b="1" dirty="0">
                <a:solidFill>
                  <a:schemeClr val="bg1"/>
                </a:solidFill>
                <a:latin typeface="+mj-lt"/>
              </a:rPr>
              <a:t>QUESTIONS?</a:t>
            </a:r>
          </a:p>
        </p:txBody>
      </p:sp>
    </p:spTree>
    <p:extLst>
      <p:ext uri="{BB962C8B-B14F-4D97-AF65-F5344CB8AC3E}">
        <p14:creationId xmlns:p14="http://schemas.microsoft.com/office/powerpoint/2010/main" val="134459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863"/>
            <a:ext cx="12192000" cy="388937"/>
          </a:xfrm>
        </p:spPr>
        <p:txBody>
          <a:bodyPr>
            <a:noAutofit/>
          </a:bodyPr>
          <a:lstStyle/>
          <a:p>
            <a:r>
              <a:rPr lang="en-US" sz="3733" b="1" dirty="0">
                <a:latin typeface="Purista"/>
              </a:rPr>
              <a:t>                                    </a:t>
            </a:r>
            <a:r>
              <a:rPr lang="en-US" b="1" dirty="0">
                <a:solidFill>
                  <a:srgbClr val="00205B"/>
                </a:solidFill>
                <a:latin typeface="+mn-lt"/>
              </a:rPr>
              <a:t>RESTRAINING LINE</a:t>
            </a:r>
          </a:p>
        </p:txBody>
      </p:sp>
      <p:cxnSp>
        <p:nvCxnSpPr>
          <p:cNvPr id="5" name="Straight Arrow Connector 4"/>
          <p:cNvCxnSpPr>
            <a:cxnSpLocks/>
          </p:cNvCxnSpPr>
          <p:nvPr/>
        </p:nvCxnSpPr>
        <p:spPr>
          <a:xfrm>
            <a:off x="2618913" y="4549362"/>
            <a:ext cx="1880516"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75429" y="4549362"/>
            <a:ext cx="1524000" cy="584775"/>
          </a:xfrm>
          <a:prstGeom prst="rect">
            <a:avLst/>
          </a:prstGeom>
          <a:noFill/>
        </p:spPr>
        <p:txBody>
          <a:bodyPr wrap="square" rtlCol="0">
            <a:spAutoFit/>
          </a:bodyPr>
          <a:lstStyle/>
          <a:p>
            <a:r>
              <a:rPr lang="en-US" sz="3200" b="1" dirty="0"/>
              <a:t>30 yds.</a:t>
            </a:r>
          </a:p>
        </p:txBody>
      </p:sp>
      <p:sp>
        <p:nvSpPr>
          <p:cNvPr id="6" name="TextBox 5">
            <a:extLst>
              <a:ext uri="{FF2B5EF4-FFF2-40B4-BE49-F238E27FC236}">
                <a16:creationId xmlns:a16="http://schemas.microsoft.com/office/drawing/2014/main" id="{1F8288BE-FD47-0545-862D-5A21BFAC319A}"/>
              </a:ext>
            </a:extLst>
          </p:cNvPr>
          <p:cNvSpPr txBox="1"/>
          <p:nvPr/>
        </p:nvSpPr>
        <p:spPr>
          <a:xfrm>
            <a:off x="4933950" y="912926"/>
            <a:ext cx="6814517" cy="5032147"/>
          </a:xfrm>
          <a:prstGeom prst="rect">
            <a:avLst/>
          </a:prstGeom>
          <a:solidFill>
            <a:schemeClr val="accent1">
              <a:lumMod val="20000"/>
              <a:lumOff val="80000"/>
            </a:schemeClr>
          </a:solidFill>
        </p:spPr>
        <p:txBody>
          <a:bodyPr wrap="square" lIns="91440" tIns="45720" rIns="91440" bIns="45720" rtlCol="0" anchor="t">
            <a:spAutoFit/>
          </a:bodyPr>
          <a:lstStyle/>
          <a:p>
            <a:pPr algn="ctr"/>
            <a:endParaRPr lang="en-US" sz="2933" dirty="0">
              <a:solidFill>
                <a:srgbClr val="003E7E"/>
              </a:solidFill>
              <a:latin typeface="Montserrat" panose="02000505000000020004" pitchFamily="2" charset="0"/>
            </a:endParaRPr>
          </a:p>
          <a:p>
            <a:r>
              <a:rPr lang="en-US" sz="2650" dirty="0">
                <a:solidFill>
                  <a:srgbClr val="00205B"/>
                </a:solidFill>
                <a:latin typeface="Calibri"/>
                <a:cs typeface="Calibri"/>
              </a:rPr>
              <a:t>The Restraining Line is 30 yards from the goal line.</a:t>
            </a:r>
          </a:p>
          <a:p>
            <a:endParaRPr lang="en-US" sz="2650" dirty="0">
              <a:solidFill>
                <a:srgbClr val="00205B"/>
              </a:solidFill>
              <a:latin typeface="Calibri"/>
              <a:cs typeface="Calibri"/>
            </a:endParaRPr>
          </a:p>
          <a:p>
            <a:r>
              <a:rPr lang="en-US" sz="2650" dirty="0">
                <a:solidFill>
                  <a:srgbClr val="00205B"/>
                </a:solidFill>
                <a:latin typeface="Calibri"/>
                <a:cs typeface="Calibri"/>
              </a:rPr>
              <a:t>The attack must have no more than 7 players below the Restraining Line in their attacking end of the field.</a:t>
            </a:r>
            <a:endParaRPr lang="en-US" dirty="0">
              <a:solidFill>
                <a:srgbClr val="00205B"/>
              </a:solidFill>
            </a:endParaRPr>
          </a:p>
          <a:p>
            <a:endParaRPr lang="en-US" sz="2650" dirty="0">
              <a:solidFill>
                <a:srgbClr val="00205B"/>
              </a:solidFill>
              <a:latin typeface="Calibri"/>
              <a:cs typeface="Calibri"/>
            </a:endParaRPr>
          </a:p>
          <a:p>
            <a:r>
              <a:rPr lang="en-US" sz="2650" dirty="0">
                <a:solidFill>
                  <a:srgbClr val="00205B"/>
                </a:solidFill>
                <a:latin typeface="Calibri"/>
                <a:cs typeface="Calibri"/>
              </a:rPr>
              <a:t>The defense must have no more than 8 players below the Restraining Line in their defensive end of the field.</a:t>
            </a:r>
          </a:p>
          <a:p>
            <a:endParaRPr lang="en-US" sz="2667" dirty="0">
              <a:solidFill>
                <a:srgbClr val="003E7E"/>
              </a:solidFill>
              <a:latin typeface="Montserrat" panose="02000505000000020004" pitchFamily="2" charset="0"/>
            </a:endParaRPr>
          </a:p>
        </p:txBody>
      </p:sp>
    </p:spTree>
    <p:custDataLst>
      <p:tags r:id="rId1"/>
    </p:custDataLst>
    <p:extLst>
      <p:ext uri="{BB962C8B-B14F-4D97-AF65-F5344CB8AC3E}">
        <p14:creationId xmlns:p14="http://schemas.microsoft.com/office/powerpoint/2010/main" val="207159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net on a stick&#10;&#10;Description automatically generated">
            <a:extLst>
              <a:ext uri="{FF2B5EF4-FFF2-40B4-BE49-F238E27FC236}">
                <a16:creationId xmlns:a16="http://schemas.microsoft.com/office/drawing/2014/main" id="{1CFFE61E-EC55-5700-C0AD-23D6CF3FB93B}"/>
              </a:ext>
            </a:extLst>
          </p:cNvPr>
          <p:cNvPicPr>
            <a:picLocks noChangeAspect="1"/>
          </p:cNvPicPr>
          <p:nvPr/>
        </p:nvPicPr>
        <p:blipFill>
          <a:blip r:embed="rId4"/>
          <a:stretch>
            <a:fillRect/>
          </a:stretch>
        </p:blipFill>
        <p:spPr>
          <a:xfrm>
            <a:off x="2131621" y="2729429"/>
            <a:ext cx="1031175" cy="1072570"/>
          </a:xfrm>
          <a:prstGeom prst="rect">
            <a:avLst/>
          </a:prstGeom>
        </p:spPr>
      </p:pic>
      <p:sp>
        <p:nvSpPr>
          <p:cNvPr id="5" name="TextBox 4">
            <a:extLst>
              <a:ext uri="{FF2B5EF4-FFF2-40B4-BE49-F238E27FC236}">
                <a16:creationId xmlns:a16="http://schemas.microsoft.com/office/drawing/2014/main" id="{EDFBE0B9-9F39-CED6-C209-7D80DE93EEF1}"/>
              </a:ext>
            </a:extLst>
          </p:cNvPr>
          <p:cNvSpPr txBox="1"/>
          <p:nvPr/>
        </p:nvSpPr>
        <p:spPr>
          <a:xfrm>
            <a:off x="1824841" y="14982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6600"/>
                </a:solidFill>
                <a:latin typeface="Arial"/>
                <a:cs typeface="Arial"/>
              </a:rPr>
              <a:t>If orange goalie is here</a:t>
            </a:r>
            <a:endParaRPr lang="en-US" dirty="0"/>
          </a:p>
        </p:txBody>
      </p:sp>
      <p:sp>
        <p:nvSpPr>
          <p:cNvPr id="6" name="Arrow: Down 5">
            <a:extLst>
              <a:ext uri="{FF2B5EF4-FFF2-40B4-BE49-F238E27FC236}">
                <a16:creationId xmlns:a16="http://schemas.microsoft.com/office/drawing/2014/main" id="{921E55FF-509E-0761-109D-42CF40B29141}"/>
              </a:ext>
            </a:extLst>
          </p:cNvPr>
          <p:cNvSpPr/>
          <p:nvPr/>
        </p:nvSpPr>
        <p:spPr>
          <a:xfrm>
            <a:off x="2302212" y="1848254"/>
            <a:ext cx="129702" cy="883595"/>
          </a:xfrm>
          <a:prstGeom prst="down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246C9A-C089-83FF-8B8E-C3BF7B70FF88}"/>
              </a:ext>
            </a:extLst>
          </p:cNvPr>
          <p:cNvSpPr/>
          <p:nvPr/>
        </p:nvSpPr>
        <p:spPr>
          <a:xfrm flipH="1">
            <a:off x="7703930" y="745301"/>
            <a:ext cx="45719" cy="519310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FAC33CC-6BA3-9BF9-D2C6-0103A6E57A5C}"/>
              </a:ext>
            </a:extLst>
          </p:cNvPr>
          <p:cNvSpPr txBox="1"/>
          <p:nvPr/>
        </p:nvSpPr>
        <p:spPr>
          <a:xfrm>
            <a:off x="663103" y="4959485"/>
            <a:ext cx="3886199" cy="120032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5B"/>
                </a:solidFill>
                <a:latin typeface="Arial"/>
                <a:cs typeface="Arial"/>
              </a:rPr>
              <a:t>And orange has 5 players (1 goalie and 4 field) in their defensive end</a:t>
            </a:r>
            <a:endParaRPr lang="en-US" dirty="0">
              <a:solidFill>
                <a:srgbClr val="00205B"/>
              </a:solidFill>
            </a:endParaRPr>
          </a:p>
        </p:txBody>
      </p:sp>
      <p:pic>
        <p:nvPicPr>
          <p:cNvPr id="14" name="Picture 13" descr="A close up of a lacrosse stick&#10;&#10;Description automatically generated">
            <a:extLst>
              <a:ext uri="{FF2B5EF4-FFF2-40B4-BE49-F238E27FC236}">
                <a16:creationId xmlns:a16="http://schemas.microsoft.com/office/drawing/2014/main" id="{39AAC9F4-6121-97B8-6244-B2FF4C9DE229}"/>
              </a:ext>
            </a:extLst>
          </p:cNvPr>
          <p:cNvPicPr>
            <a:picLocks noChangeAspect="1"/>
          </p:cNvPicPr>
          <p:nvPr/>
        </p:nvPicPr>
        <p:blipFill>
          <a:blip r:embed="rId5"/>
          <a:stretch>
            <a:fillRect/>
          </a:stretch>
        </p:blipFill>
        <p:spPr>
          <a:xfrm>
            <a:off x="4521740" y="1757063"/>
            <a:ext cx="659860" cy="871428"/>
          </a:xfrm>
          <a:prstGeom prst="rect">
            <a:avLst/>
          </a:prstGeom>
        </p:spPr>
      </p:pic>
      <p:pic>
        <p:nvPicPr>
          <p:cNvPr id="16" name="Picture 15" descr="A close up of a lacrosse stick&#10;&#10;Description automatically generated">
            <a:extLst>
              <a:ext uri="{FF2B5EF4-FFF2-40B4-BE49-F238E27FC236}">
                <a16:creationId xmlns:a16="http://schemas.microsoft.com/office/drawing/2014/main" id="{E2C328DE-AC58-E265-6379-A717DEE928FA}"/>
              </a:ext>
            </a:extLst>
          </p:cNvPr>
          <p:cNvPicPr>
            <a:picLocks noChangeAspect="1"/>
          </p:cNvPicPr>
          <p:nvPr/>
        </p:nvPicPr>
        <p:blipFill>
          <a:blip r:embed="rId5"/>
          <a:stretch>
            <a:fillRect/>
          </a:stretch>
        </p:blipFill>
        <p:spPr>
          <a:xfrm>
            <a:off x="3565187" y="3735020"/>
            <a:ext cx="659860" cy="871428"/>
          </a:xfrm>
          <a:prstGeom prst="rect">
            <a:avLst/>
          </a:prstGeom>
        </p:spPr>
      </p:pic>
      <p:pic>
        <p:nvPicPr>
          <p:cNvPr id="17" name="Picture 16" descr="A close up of a lacrosse stick&#10;&#10;Description automatically generated">
            <a:extLst>
              <a:ext uri="{FF2B5EF4-FFF2-40B4-BE49-F238E27FC236}">
                <a16:creationId xmlns:a16="http://schemas.microsoft.com/office/drawing/2014/main" id="{0542E1BC-66B3-5807-8354-23FAA6BF3BA1}"/>
              </a:ext>
            </a:extLst>
          </p:cNvPr>
          <p:cNvPicPr>
            <a:picLocks noChangeAspect="1"/>
          </p:cNvPicPr>
          <p:nvPr/>
        </p:nvPicPr>
        <p:blipFill>
          <a:blip r:embed="rId5"/>
          <a:stretch>
            <a:fillRect/>
          </a:stretch>
        </p:blipFill>
        <p:spPr>
          <a:xfrm>
            <a:off x="6288931" y="3970105"/>
            <a:ext cx="659860" cy="871428"/>
          </a:xfrm>
          <a:prstGeom prst="rect">
            <a:avLst/>
          </a:prstGeom>
        </p:spPr>
      </p:pic>
      <p:pic>
        <p:nvPicPr>
          <p:cNvPr id="18" name="Picture 17" descr="A close up of a lacrosse stick&#10;&#10;Description automatically generated">
            <a:extLst>
              <a:ext uri="{FF2B5EF4-FFF2-40B4-BE49-F238E27FC236}">
                <a16:creationId xmlns:a16="http://schemas.microsoft.com/office/drawing/2014/main" id="{0EAE5BF2-5A4A-F68A-E1AB-7C70DE8D45ED}"/>
              </a:ext>
            </a:extLst>
          </p:cNvPr>
          <p:cNvPicPr>
            <a:picLocks noChangeAspect="1"/>
          </p:cNvPicPr>
          <p:nvPr/>
        </p:nvPicPr>
        <p:blipFill>
          <a:blip r:embed="rId5"/>
          <a:stretch>
            <a:fillRect/>
          </a:stretch>
        </p:blipFill>
        <p:spPr>
          <a:xfrm>
            <a:off x="6986080" y="1967829"/>
            <a:ext cx="659860" cy="871428"/>
          </a:xfrm>
          <a:prstGeom prst="rect">
            <a:avLst/>
          </a:prstGeom>
        </p:spPr>
      </p:pic>
      <p:sp>
        <p:nvSpPr>
          <p:cNvPr id="20" name="Title 1">
            <a:extLst>
              <a:ext uri="{FF2B5EF4-FFF2-40B4-BE49-F238E27FC236}">
                <a16:creationId xmlns:a16="http://schemas.microsoft.com/office/drawing/2014/main" id="{38B0EF6C-7E97-2CA2-AC42-2E6DB9C8E43C}"/>
              </a:ext>
            </a:extLst>
          </p:cNvPr>
          <p:cNvSpPr txBox="1">
            <a:spLocks/>
          </p:cNvSpPr>
          <p:nvPr/>
        </p:nvSpPr>
        <p:spPr>
          <a:xfrm>
            <a:off x="0" y="42863"/>
            <a:ext cx="12192000" cy="833395"/>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33" b="1" dirty="0">
                <a:latin typeface="Purista"/>
              </a:rPr>
              <a:t>                </a:t>
            </a:r>
            <a:r>
              <a:rPr lang="en-US" b="1" dirty="0">
                <a:solidFill>
                  <a:srgbClr val="00205B"/>
                </a:solidFill>
                <a:latin typeface="+mn-lt"/>
              </a:rPr>
              <a:t>RESTRAINING</a:t>
            </a:r>
            <a:r>
              <a:rPr lang="en-US" b="1" dirty="0">
                <a:solidFill>
                  <a:srgbClr val="00205B"/>
                </a:solidFill>
              </a:rPr>
              <a:t> LINE: Ball in Offensive End</a:t>
            </a:r>
          </a:p>
        </p:txBody>
      </p:sp>
      <p:pic>
        <p:nvPicPr>
          <p:cNvPr id="24" name="Picture 23" descr="A close up of a lacrosse stick&#10;&#10;Description automatically generated">
            <a:extLst>
              <a:ext uri="{FF2B5EF4-FFF2-40B4-BE49-F238E27FC236}">
                <a16:creationId xmlns:a16="http://schemas.microsoft.com/office/drawing/2014/main" id="{71266932-4A84-0717-56BE-EDDAEF3A3F80}"/>
              </a:ext>
            </a:extLst>
          </p:cNvPr>
          <p:cNvPicPr>
            <a:picLocks noChangeAspect="1"/>
          </p:cNvPicPr>
          <p:nvPr/>
        </p:nvPicPr>
        <p:blipFill>
          <a:blip r:embed="rId5"/>
          <a:stretch>
            <a:fillRect/>
          </a:stretch>
        </p:blipFill>
        <p:spPr>
          <a:xfrm>
            <a:off x="7893995" y="1140978"/>
            <a:ext cx="659860" cy="871428"/>
          </a:xfrm>
          <a:prstGeom prst="rect">
            <a:avLst/>
          </a:prstGeom>
        </p:spPr>
      </p:pic>
      <p:pic>
        <p:nvPicPr>
          <p:cNvPr id="26" name="Picture 25" descr="A close up of a lacrosse stick&#10;&#10;Description automatically generated">
            <a:extLst>
              <a:ext uri="{FF2B5EF4-FFF2-40B4-BE49-F238E27FC236}">
                <a16:creationId xmlns:a16="http://schemas.microsoft.com/office/drawing/2014/main" id="{5E289183-E501-7DEA-8059-3CB1F903CE61}"/>
              </a:ext>
            </a:extLst>
          </p:cNvPr>
          <p:cNvPicPr>
            <a:picLocks noChangeAspect="1"/>
          </p:cNvPicPr>
          <p:nvPr/>
        </p:nvPicPr>
        <p:blipFill>
          <a:blip r:embed="rId5"/>
          <a:stretch>
            <a:fillRect/>
          </a:stretch>
        </p:blipFill>
        <p:spPr>
          <a:xfrm>
            <a:off x="9798995" y="1197723"/>
            <a:ext cx="659860" cy="871428"/>
          </a:xfrm>
          <a:prstGeom prst="rect">
            <a:avLst/>
          </a:prstGeom>
        </p:spPr>
      </p:pic>
      <p:pic>
        <p:nvPicPr>
          <p:cNvPr id="28" name="Picture 27" descr="A close up of a lacrosse stick&#10;&#10;Description automatically generated">
            <a:extLst>
              <a:ext uri="{FF2B5EF4-FFF2-40B4-BE49-F238E27FC236}">
                <a16:creationId xmlns:a16="http://schemas.microsoft.com/office/drawing/2014/main" id="{F258A709-A0E1-080C-94F3-FB9742EACB66}"/>
              </a:ext>
            </a:extLst>
          </p:cNvPr>
          <p:cNvPicPr>
            <a:picLocks noChangeAspect="1"/>
          </p:cNvPicPr>
          <p:nvPr/>
        </p:nvPicPr>
        <p:blipFill>
          <a:blip r:embed="rId5"/>
          <a:stretch>
            <a:fillRect/>
          </a:stretch>
        </p:blipFill>
        <p:spPr>
          <a:xfrm>
            <a:off x="7893995" y="2470425"/>
            <a:ext cx="659860" cy="871428"/>
          </a:xfrm>
          <a:prstGeom prst="rect">
            <a:avLst/>
          </a:prstGeom>
        </p:spPr>
      </p:pic>
      <p:pic>
        <p:nvPicPr>
          <p:cNvPr id="30" name="Picture 29" descr="A close up of a lacrosse stick&#10;&#10;Description automatically generated">
            <a:extLst>
              <a:ext uri="{FF2B5EF4-FFF2-40B4-BE49-F238E27FC236}">
                <a16:creationId xmlns:a16="http://schemas.microsoft.com/office/drawing/2014/main" id="{0BC5F683-1B5E-BE6A-F5D8-AC4F7356D899}"/>
              </a:ext>
            </a:extLst>
          </p:cNvPr>
          <p:cNvPicPr>
            <a:picLocks noChangeAspect="1"/>
          </p:cNvPicPr>
          <p:nvPr/>
        </p:nvPicPr>
        <p:blipFill>
          <a:blip r:embed="rId5"/>
          <a:stretch>
            <a:fillRect/>
          </a:stretch>
        </p:blipFill>
        <p:spPr>
          <a:xfrm>
            <a:off x="7999378" y="4294361"/>
            <a:ext cx="659860" cy="871428"/>
          </a:xfrm>
          <a:prstGeom prst="rect">
            <a:avLst/>
          </a:prstGeom>
        </p:spPr>
      </p:pic>
      <p:pic>
        <p:nvPicPr>
          <p:cNvPr id="32" name="Picture 31" descr="A close up of a lacrosse stick&#10;&#10;Description automatically generated">
            <a:extLst>
              <a:ext uri="{FF2B5EF4-FFF2-40B4-BE49-F238E27FC236}">
                <a16:creationId xmlns:a16="http://schemas.microsoft.com/office/drawing/2014/main" id="{810BBB25-2BB1-39E3-EE8D-BFE9DAE42E21}"/>
              </a:ext>
            </a:extLst>
          </p:cNvPr>
          <p:cNvPicPr>
            <a:picLocks noChangeAspect="1"/>
          </p:cNvPicPr>
          <p:nvPr/>
        </p:nvPicPr>
        <p:blipFill>
          <a:blip r:embed="rId5"/>
          <a:stretch>
            <a:fillRect/>
          </a:stretch>
        </p:blipFill>
        <p:spPr>
          <a:xfrm>
            <a:off x="9831420" y="4788850"/>
            <a:ext cx="659860" cy="871428"/>
          </a:xfrm>
          <a:prstGeom prst="rect">
            <a:avLst/>
          </a:prstGeom>
        </p:spPr>
      </p:pic>
      <p:pic>
        <p:nvPicPr>
          <p:cNvPr id="34" name="Picture 33" descr="A close up of a lacrosse stick&#10;&#10;Description automatically generated">
            <a:extLst>
              <a:ext uri="{FF2B5EF4-FFF2-40B4-BE49-F238E27FC236}">
                <a16:creationId xmlns:a16="http://schemas.microsoft.com/office/drawing/2014/main" id="{DF9B81CD-DE1C-FC68-7D36-A836076C066E}"/>
              </a:ext>
            </a:extLst>
          </p:cNvPr>
          <p:cNvPicPr>
            <a:picLocks noChangeAspect="1"/>
          </p:cNvPicPr>
          <p:nvPr/>
        </p:nvPicPr>
        <p:blipFill>
          <a:blip r:embed="rId5"/>
          <a:stretch>
            <a:fillRect/>
          </a:stretch>
        </p:blipFill>
        <p:spPr>
          <a:xfrm>
            <a:off x="8955931" y="4675361"/>
            <a:ext cx="659860" cy="871428"/>
          </a:xfrm>
          <a:prstGeom prst="rect">
            <a:avLst/>
          </a:prstGeom>
        </p:spPr>
      </p:pic>
      <p:pic>
        <p:nvPicPr>
          <p:cNvPr id="36" name="Picture 35" descr="A close up of a lacrosse stick&#10;&#10;Description automatically generated">
            <a:extLst>
              <a:ext uri="{FF2B5EF4-FFF2-40B4-BE49-F238E27FC236}">
                <a16:creationId xmlns:a16="http://schemas.microsoft.com/office/drawing/2014/main" id="{5884B857-2CFC-8643-B386-0F858A7A8848}"/>
              </a:ext>
            </a:extLst>
          </p:cNvPr>
          <p:cNvPicPr>
            <a:picLocks noChangeAspect="1"/>
          </p:cNvPicPr>
          <p:nvPr/>
        </p:nvPicPr>
        <p:blipFill>
          <a:blip r:embed="rId5"/>
          <a:stretch>
            <a:fillRect/>
          </a:stretch>
        </p:blipFill>
        <p:spPr>
          <a:xfrm>
            <a:off x="8955932" y="946425"/>
            <a:ext cx="659860" cy="871428"/>
          </a:xfrm>
          <a:prstGeom prst="rect">
            <a:avLst/>
          </a:prstGeom>
        </p:spPr>
      </p:pic>
      <p:sp>
        <p:nvSpPr>
          <p:cNvPr id="40" name="TextBox 39">
            <a:extLst>
              <a:ext uri="{FF2B5EF4-FFF2-40B4-BE49-F238E27FC236}">
                <a16:creationId xmlns:a16="http://schemas.microsoft.com/office/drawing/2014/main" id="{FC2861B1-C1EF-8CAA-F899-3565C3E6BAF9}"/>
              </a:ext>
            </a:extLst>
          </p:cNvPr>
          <p:cNvSpPr txBox="1"/>
          <p:nvPr/>
        </p:nvSpPr>
        <p:spPr>
          <a:xfrm>
            <a:off x="9094170" y="2966509"/>
            <a:ext cx="2423172" cy="120032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5B"/>
                </a:solidFill>
                <a:latin typeface="Arial"/>
                <a:cs typeface="Arial"/>
              </a:rPr>
              <a:t>Orange has 7 players in their offensive end</a:t>
            </a:r>
            <a:endParaRPr lang="en-US" dirty="0">
              <a:solidFill>
                <a:srgbClr val="00205B"/>
              </a:solidFill>
            </a:endParaRPr>
          </a:p>
        </p:txBody>
      </p:sp>
      <p:sp>
        <p:nvSpPr>
          <p:cNvPr id="2" name="Oval 1">
            <a:extLst>
              <a:ext uri="{FF2B5EF4-FFF2-40B4-BE49-F238E27FC236}">
                <a16:creationId xmlns:a16="http://schemas.microsoft.com/office/drawing/2014/main" id="{4500EC18-6453-ABB8-E6D3-4256C364C669}"/>
              </a:ext>
            </a:extLst>
          </p:cNvPr>
          <p:cNvSpPr/>
          <p:nvPr/>
        </p:nvSpPr>
        <p:spPr>
          <a:xfrm>
            <a:off x="8127262" y="1233127"/>
            <a:ext cx="206100" cy="18847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9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par>
                                <p:cTn id="29" presetID="3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style.rotation</p:attrName>
                                        </p:attrNameLst>
                                      </p:cBhvr>
                                      <p:tavLst>
                                        <p:tav tm="0">
                                          <p:val>
                                            <p:fltVal val="90"/>
                                          </p:val>
                                        </p:tav>
                                        <p:tav tm="100000">
                                          <p:val>
                                            <p:fltVal val="0"/>
                                          </p:val>
                                        </p:tav>
                                      </p:tavLst>
                                    </p:anim>
                                    <p:animEffect transition="in" filter="fade">
                                      <p:cBhvr>
                                        <p:cTn id="34" dur="1000"/>
                                        <p:tgtEl>
                                          <p:spTgt spid="28"/>
                                        </p:tgtEl>
                                      </p:cBhvr>
                                    </p:animEffect>
                                  </p:childTnLst>
                                </p:cTn>
                              </p:par>
                              <p:par>
                                <p:cTn id="35" presetID="3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1000" fill="hold"/>
                                        <p:tgtEl>
                                          <p:spTgt spid="34"/>
                                        </p:tgtEl>
                                        <p:attrNameLst>
                                          <p:attrName>ppt_w</p:attrName>
                                        </p:attrNameLst>
                                      </p:cBhvr>
                                      <p:tavLst>
                                        <p:tav tm="0">
                                          <p:val>
                                            <p:fltVal val="0"/>
                                          </p:val>
                                        </p:tav>
                                        <p:tav tm="100000">
                                          <p:val>
                                            <p:strVal val="#ppt_w"/>
                                          </p:val>
                                        </p:tav>
                                      </p:tavLst>
                                    </p:anim>
                                    <p:anim calcmode="lin" valueType="num">
                                      <p:cBhvr>
                                        <p:cTn id="38" dur="1000" fill="hold"/>
                                        <p:tgtEl>
                                          <p:spTgt spid="34"/>
                                        </p:tgtEl>
                                        <p:attrNameLst>
                                          <p:attrName>ppt_h</p:attrName>
                                        </p:attrNameLst>
                                      </p:cBhvr>
                                      <p:tavLst>
                                        <p:tav tm="0">
                                          <p:val>
                                            <p:fltVal val="0"/>
                                          </p:val>
                                        </p:tav>
                                        <p:tav tm="100000">
                                          <p:val>
                                            <p:strVal val="#ppt_h"/>
                                          </p:val>
                                        </p:tav>
                                      </p:tavLst>
                                    </p:anim>
                                    <p:anim calcmode="lin" valueType="num">
                                      <p:cBhvr>
                                        <p:cTn id="39" dur="1000" fill="hold"/>
                                        <p:tgtEl>
                                          <p:spTgt spid="34"/>
                                        </p:tgtEl>
                                        <p:attrNameLst>
                                          <p:attrName>style.rotation</p:attrName>
                                        </p:attrNameLst>
                                      </p:cBhvr>
                                      <p:tavLst>
                                        <p:tav tm="0">
                                          <p:val>
                                            <p:fltVal val="90"/>
                                          </p:val>
                                        </p:tav>
                                        <p:tav tm="100000">
                                          <p:val>
                                            <p:fltVal val="0"/>
                                          </p:val>
                                        </p:tav>
                                      </p:tavLst>
                                    </p:anim>
                                    <p:animEffect transition="in" filter="fade">
                                      <p:cBhvr>
                                        <p:cTn id="40" dur="1000"/>
                                        <p:tgtEl>
                                          <p:spTgt spid="34"/>
                                        </p:tgtEl>
                                      </p:cBhvr>
                                    </p:animEffect>
                                  </p:childTnLst>
                                </p:cTn>
                              </p:par>
                              <p:par>
                                <p:cTn id="41" presetID="3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 calcmode="lin" valueType="num">
                                      <p:cBhvr>
                                        <p:cTn id="51" dur="1000" fill="hold"/>
                                        <p:tgtEl>
                                          <p:spTgt spid="24"/>
                                        </p:tgtEl>
                                        <p:attrNameLst>
                                          <p:attrName>style.rotation</p:attrName>
                                        </p:attrNameLst>
                                      </p:cBhvr>
                                      <p:tavLst>
                                        <p:tav tm="0">
                                          <p:val>
                                            <p:fltVal val="90"/>
                                          </p:val>
                                        </p:tav>
                                        <p:tav tm="100000">
                                          <p:val>
                                            <p:fltVal val="0"/>
                                          </p:val>
                                        </p:tav>
                                      </p:tavLst>
                                    </p:anim>
                                    <p:animEffect transition="in" filter="fade">
                                      <p:cBhvr>
                                        <p:cTn id="52" dur="1000"/>
                                        <p:tgtEl>
                                          <p:spTgt spid="24"/>
                                        </p:tgtEl>
                                      </p:cBhvr>
                                    </p:animEffect>
                                  </p:childTnLst>
                                </p:cTn>
                              </p:par>
                              <p:par>
                                <p:cTn id="53" presetID="3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fltVal val="0"/>
                                          </p:val>
                                        </p:tav>
                                        <p:tav tm="100000">
                                          <p:val>
                                            <p:strVal val="#ppt_w"/>
                                          </p:val>
                                        </p:tav>
                                      </p:tavLst>
                                    </p:anim>
                                    <p:anim calcmode="lin" valueType="num">
                                      <p:cBhvr>
                                        <p:cTn id="56" dur="1000" fill="hold"/>
                                        <p:tgtEl>
                                          <p:spTgt spid="36"/>
                                        </p:tgtEl>
                                        <p:attrNameLst>
                                          <p:attrName>ppt_h</p:attrName>
                                        </p:attrNameLst>
                                      </p:cBhvr>
                                      <p:tavLst>
                                        <p:tav tm="0">
                                          <p:val>
                                            <p:fltVal val="0"/>
                                          </p:val>
                                        </p:tav>
                                        <p:tav tm="100000">
                                          <p:val>
                                            <p:strVal val="#ppt_h"/>
                                          </p:val>
                                        </p:tav>
                                      </p:tavLst>
                                    </p:anim>
                                    <p:anim calcmode="lin" valueType="num">
                                      <p:cBhvr>
                                        <p:cTn id="57" dur="1000" fill="hold"/>
                                        <p:tgtEl>
                                          <p:spTgt spid="36"/>
                                        </p:tgtEl>
                                        <p:attrNameLst>
                                          <p:attrName>style.rotation</p:attrName>
                                        </p:attrNameLst>
                                      </p:cBhvr>
                                      <p:tavLst>
                                        <p:tav tm="0">
                                          <p:val>
                                            <p:fltVal val="90"/>
                                          </p:val>
                                        </p:tav>
                                        <p:tav tm="100000">
                                          <p:val>
                                            <p:fltVal val="0"/>
                                          </p:val>
                                        </p:tav>
                                      </p:tavLst>
                                    </p:anim>
                                    <p:animEffect transition="in" filter="fade">
                                      <p:cBhvr>
                                        <p:cTn id="58" dur="1000"/>
                                        <p:tgtEl>
                                          <p:spTgt spid="36"/>
                                        </p:tgtEl>
                                      </p:cBhvr>
                                    </p:animEffect>
                                  </p:childTnLst>
                                </p:cTn>
                              </p:par>
                            </p:childTnLst>
                          </p:cTn>
                        </p:par>
                        <p:par>
                          <p:cTn id="59" fill="hold">
                            <p:stCondLst>
                              <p:cond delay="1000"/>
                            </p:stCondLst>
                            <p:childTnLst>
                              <p:par>
                                <p:cTn id="60" presetID="26"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down)">
                                      <p:cBhvr>
                                        <p:cTn id="62" dur="580">
                                          <p:stCondLst>
                                            <p:cond delay="0"/>
                                          </p:stCondLst>
                                        </p:cTn>
                                        <p:tgtEl>
                                          <p:spTgt spid="2"/>
                                        </p:tgtEl>
                                      </p:cBhvr>
                                    </p:animEffect>
                                    <p:anim calcmode="lin" valueType="num">
                                      <p:cBhvr>
                                        <p:cTn id="6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8" dur="26">
                                          <p:stCondLst>
                                            <p:cond delay="650"/>
                                          </p:stCondLst>
                                        </p:cTn>
                                        <p:tgtEl>
                                          <p:spTgt spid="2"/>
                                        </p:tgtEl>
                                      </p:cBhvr>
                                      <p:to x="100000" y="60000"/>
                                    </p:animScale>
                                    <p:animScale>
                                      <p:cBhvr>
                                        <p:cTn id="69" dur="166" decel="50000">
                                          <p:stCondLst>
                                            <p:cond delay="676"/>
                                          </p:stCondLst>
                                        </p:cTn>
                                        <p:tgtEl>
                                          <p:spTgt spid="2"/>
                                        </p:tgtEl>
                                      </p:cBhvr>
                                      <p:to x="100000" y="100000"/>
                                    </p:animScale>
                                    <p:animScale>
                                      <p:cBhvr>
                                        <p:cTn id="70" dur="26">
                                          <p:stCondLst>
                                            <p:cond delay="1312"/>
                                          </p:stCondLst>
                                        </p:cTn>
                                        <p:tgtEl>
                                          <p:spTgt spid="2"/>
                                        </p:tgtEl>
                                      </p:cBhvr>
                                      <p:to x="100000" y="80000"/>
                                    </p:animScale>
                                    <p:animScale>
                                      <p:cBhvr>
                                        <p:cTn id="71" dur="166" decel="50000">
                                          <p:stCondLst>
                                            <p:cond delay="1338"/>
                                          </p:stCondLst>
                                        </p:cTn>
                                        <p:tgtEl>
                                          <p:spTgt spid="2"/>
                                        </p:tgtEl>
                                      </p:cBhvr>
                                      <p:to x="100000" y="100000"/>
                                    </p:animScale>
                                    <p:animScale>
                                      <p:cBhvr>
                                        <p:cTn id="72" dur="26">
                                          <p:stCondLst>
                                            <p:cond delay="1642"/>
                                          </p:stCondLst>
                                        </p:cTn>
                                        <p:tgtEl>
                                          <p:spTgt spid="2"/>
                                        </p:tgtEl>
                                      </p:cBhvr>
                                      <p:to x="100000" y="90000"/>
                                    </p:animScale>
                                    <p:animScale>
                                      <p:cBhvr>
                                        <p:cTn id="73" dur="166" decel="50000">
                                          <p:stCondLst>
                                            <p:cond delay="1668"/>
                                          </p:stCondLst>
                                        </p:cTn>
                                        <p:tgtEl>
                                          <p:spTgt spid="2"/>
                                        </p:tgtEl>
                                      </p:cBhvr>
                                      <p:to x="100000" y="100000"/>
                                    </p:animScale>
                                    <p:animScale>
                                      <p:cBhvr>
                                        <p:cTn id="74" dur="26">
                                          <p:stCondLst>
                                            <p:cond delay="1808"/>
                                          </p:stCondLst>
                                        </p:cTn>
                                        <p:tgtEl>
                                          <p:spTgt spid="2"/>
                                        </p:tgtEl>
                                      </p:cBhvr>
                                      <p:to x="100000" y="95000"/>
                                    </p:animScale>
                                    <p:animScale>
                                      <p:cBhvr>
                                        <p:cTn id="75" dur="166" decel="50000">
                                          <p:stCondLst>
                                            <p:cond delay="1834"/>
                                          </p:stCondLst>
                                        </p:cTn>
                                        <p:tgtEl>
                                          <p:spTgt spid="2"/>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1000" fill="hold"/>
                                        <p:tgtEl>
                                          <p:spTgt spid="13"/>
                                        </p:tgtEl>
                                        <p:attrNameLst>
                                          <p:attrName>ppt_w</p:attrName>
                                        </p:attrNameLst>
                                      </p:cBhvr>
                                      <p:tavLst>
                                        <p:tav tm="0">
                                          <p:val>
                                            <p:fltVal val="0"/>
                                          </p:val>
                                        </p:tav>
                                        <p:tav tm="100000">
                                          <p:val>
                                            <p:strVal val="#ppt_w"/>
                                          </p:val>
                                        </p:tav>
                                      </p:tavLst>
                                    </p:anim>
                                    <p:anim calcmode="lin" valueType="num">
                                      <p:cBhvr>
                                        <p:cTn id="81" dur="1000" fill="hold"/>
                                        <p:tgtEl>
                                          <p:spTgt spid="13"/>
                                        </p:tgtEl>
                                        <p:attrNameLst>
                                          <p:attrName>ppt_h</p:attrName>
                                        </p:attrNameLst>
                                      </p:cBhvr>
                                      <p:tavLst>
                                        <p:tav tm="0">
                                          <p:val>
                                            <p:fltVal val="0"/>
                                          </p:val>
                                        </p:tav>
                                        <p:tav tm="100000">
                                          <p:val>
                                            <p:strVal val="#ppt_h"/>
                                          </p:val>
                                        </p:tav>
                                      </p:tavLst>
                                    </p:anim>
                                    <p:anim calcmode="lin" valueType="num">
                                      <p:cBhvr>
                                        <p:cTn id="82" dur="1000" fill="hold"/>
                                        <p:tgtEl>
                                          <p:spTgt spid="13"/>
                                        </p:tgtEl>
                                        <p:attrNameLst>
                                          <p:attrName>style.rotation</p:attrName>
                                        </p:attrNameLst>
                                      </p:cBhvr>
                                      <p:tavLst>
                                        <p:tav tm="0">
                                          <p:val>
                                            <p:fltVal val="90"/>
                                          </p:val>
                                        </p:tav>
                                        <p:tav tm="100000">
                                          <p:val>
                                            <p:fltVal val="0"/>
                                          </p:val>
                                        </p:tav>
                                      </p:tavLst>
                                    </p:anim>
                                    <p:animEffect transition="in" filter="fade">
                                      <p:cBhvr>
                                        <p:cTn id="83" dur="1000"/>
                                        <p:tgtEl>
                                          <p:spTgt spid="13"/>
                                        </p:tgtEl>
                                      </p:cBhvr>
                                    </p:animEffect>
                                  </p:childTnLst>
                                </p:cTn>
                              </p:par>
                            </p:childTnLst>
                          </p:cTn>
                        </p:par>
                        <p:par>
                          <p:cTn id="84" fill="hold">
                            <p:stCondLst>
                              <p:cond delay="1000"/>
                            </p:stCondLst>
                            <p:childTnLst>
                              <p:par>
                                <p:cTn id="85" presetID="31" presetClass="entr" presetSubtype="0" fill="hold" nodeType="after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1000" fill="hold"/>
                                        <p:tgtEl>
                                          <p:spTgt spid="14"/>
                                        </p:tgtEl>
                                        <p:attrNameLst>
                                          <p:attrName>ppt_w</p:attrName>
                                        </p:attrNameLst>
                                      </p:cBhvr>
                                      <p:tavLst>
                                        <p:tav tm="0">
                                          <p:val>
                                            <p:fltVal val="0"/>
                                          </p:val>
                                        </p:tav>
                                        <p:tav tm="100000">
                                          <p:val>
                                            <p:strVal val="#ppt_w"/>
                                          </p:val>
                                        </p:tav>
                                      </p:tavLst>
                                    </p:anim>
                                    <p:anim calcmode="lin" valueType="num">
                                      <p:cBhvr>
                                        <p:cTn id="88" dur="1000" fill="hold"/>
                                        <p:tgtEl>
                                          <p:spTgt spid="14"/>
                                        </p:tgtEl>
                                        <p:attrNameLst>
                                          <p:attrName>ppt_h</p:attrName>
                                        </p:attrNameLst>
                                      </p:cBhvr>
                                      <p:tavLst>
                                        <p:tav tm="0">
                                          <p:val>
                                            <p:fltVal val="0"/>
                                          </p:val>
                                        </p:tav>
                                        <p:tav tm="100000">
                                          <p:val>
                                            <p:strVal val="#ppt_h"/>
                                          </p:val>
                                        </p:tav>
                                      </p:tavLst>
                                    </p:anim>
                                    <p:anim calcmode="lin" valueType="num">
                                      <p:cBhvr>
                                        <p:cTn id="89" dur="1000" fill="hold"/>
                                        <p:tgtEl>
                                          <p:spTgt spid="14"/>
                                        </p:tgtEl>
                                        <p:attrNameLst>
                                          <p:attrName>style.rotation</p:attrName>
                                        </p:attrNameLst>
                                      </p:cBhvr>
                                      <p:tavLst>
                                        <p:tav tm="0">
                                          <p:val>
                                            <p:fltVal val="90"/>
                                          </p:val>
                                        </p:tav>
                                        <p:tav tm="100000">
                                          <p:val>
                                            <p:fltVal val="0"/>
                                          </p:val>
                                        </p:tav>
                                      </p:tavLst>
                                    </p:anim>
                                    <p:animEffect transition="in" filter="fade">
                                      <p:cBhvr>
                                        <p:cTn id="90" dur="1000"/>
                                        <p:tgtEl>
                                          <p:spTgt spid="14"/>
                                        </p:tgtEl>
                                      </p:cBhvr>
                                    </p:animEffect>
                                  </p:childTnLst>
                                </p:cTn>
                              </p:par>
                            </p:childTnLst>
                          </p:cTn>
                        </p:par>
                        <p:par>
                          <p:cTn id="91" fill="hold">
                            <p:stCondLst>
                              <p:cond delay="2000"/>
                            </p:stCondLst>
                            <p:childTnLst>
                              <p:par>
                                <p:cTn id="92" presetID="31" presetClass="entr" presetSubtype="0" fill="hold" nodeType="after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p:cTn id="94" dur="1000" fill="hold"/>
                                        <p:tgtEl>
                                          <p:spTgt spid="18"/>
                                        </p:tgtEl>
                                        <p:attrNameLst>
                                          <p:attrName>ppt_w</p:attrName>
                                        </p:attrNameLst>
                                      </p:cBhvr>
                                      <p:tavLst>
                                        <p:tav tm="0">
                                          <p:val>
                                            <p:fltVal val="0"/>
                                          </p:val>
                                        </p:tav>
                                        <p:tav tm="100000">
                                          <p:val>
                                            <p:strVal val="#ppt_w"/>
                                          </p:val>
                                        </p:tav>
                                      </p:tavLst>
                                    </p:anim>
                                    <p:anim calcmode="lin" valueType="num">
                                      <p:cBhvr>
                                        <p:cTn id="95" dur="1000" fill="hold"/>
                                        <p:tgtEl>
                                          <p:spTgt spid="18"/>
                                        </p:tgtEl>
                                        <p:attrNameLst>
                                          <p:attrName>ppt_h</p:attrName>
                                        </p:attrNameLst>
                                      </p:cBhvr>
                                      <p:tavLst>
                                        <p:tav tm="0">
                                          <p:val>
                                            <p:fltVal val="0"/>
                                          </p:val>
                                        </p:tav>
                                        <p:tav tm="100000">
                                          <p:val>
                                            <p:strVal val="#ppt_h"/>
                                          </p:val>
                                        </p:tav>
                                      </p:tavLst>
                                    </p:anim>
                                    <p:anim calcmode="lin" valueType="num">
                                      <p:cBhvr>
                                        <p:cTn id="96" dur="1000" fill="hold"/>
                                        <p:tgtEl>
                                          <p:spTgt spid="18"/>
                                        </p:tgtEl>
                                        <p:attrNameLst>
                                          <p:attrName>style.rotation</p:attrName>
                                        </p:attrNameLst>
                                      </p:cBhvr>
                                      <p:tavLst>
                                        <p:tav tm="0">
                                          <p:val>
                                            <p:fltVal val="90"/>
                                          </p:val>
                                        </p:tav>
                                        <p:tav tm="100000">
                                          <p:val>
                                            <p:fltVal val="0"/>
                                          </p:val>
                                        </p:tav>
                                      </p:tavLst>
                                    </p:anim>
                                    <p:animEffect transition="in" filter="fade">
                                      <p:cBhvr>
                                        <p:cTn id="97" dur="1000"/>
                                        <p:tgtEl>
                                          <p:spTgt spid="18"/>
                                        </p:tgtEl>
                                      </p:cBhvr>
                                    </p:animEffect>
                                  </p:childTnLst>
                                </p:cTn>
                              </p:par>
                            </p:childTnLst>
                          </p:cTn>
                        </p:par>
                        <p:par>
                          <p:cTn id="98" fill="hold">
                            <p:stCondLst>
                              <p:cond delay="3000"/>
                            </p:stCondLst>
                            <p:childTnLst>
                              <p:par>
                                <p:cTn id="99" presetID="31" presetClass="entr" presetSubtype="0"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1000" fill="hold"/>
                                        <p:tgtEl>
                                          <p:spTgt spid="16"/>
                                        </p:tgtEl>
                                        <p:attrNameLst>
                                          <p:attrName>ppt_w</p:attrName>
                                        </p:attrNameLst>
                                      </p:cBhvr>
                                      <p:tavLst>
                                        <p:tav tm="0">
                                          <p:val>
                                            <p:fltVal val="0"/>
                                          </p:val>
                                        </p:tav>
                                        <p:tav tm="100000">
                                          <p:val>
                                            <p:strVal val="#ppt_w"/>
                                          </p:val>
                                        </p:tav>
                                      </p:tavLst>
                                    </p:anim>
                                    <p:anim calcmode="lin" valueType="num">
                                      <p:cBhvr>
                                        <p:cTn id="102" dur="1000" fill="hold"/>
                                        <p:tgtEl>
                                          <p:spTgt spid="16"/>
                                        </p:tgtEl>
                                        <p:attrNameLst>
                                          <p:attrName>ppt_h</p:attrName>
                                        </p:attrNameLst>
                                      </p:cBhvr>
                                      <p:tavLst>
                                        <p:tav tm="0">
                                          <p:val>
                                            <p:fltVal val="0"/>
                                          </p:val>
                                        </p:tav>
                                        <p:tav tm="100000">
                                          <p:val>
                                            <p:strVal val="#ppt_h"/>
                                          </p:val>
                                        </p:tav>
                                      </p:tavLst>
                                    </p:anim>
                                    <p:anim calcmode="lin" valueType="num">
                                      <p:cBhvr>
                                        <p:cTn id="103" dur="1000" fill="hold"/>
                                        <p:tgtEl>
                                          <p:spTgt spid="16"/>
                                        </p:tgtEl>
                                        <p:attrNameLst>
                                          <p:attrName>style.rotation</p:attrName>
                                        </p:attrNameLst>
                                      </p:cBhvr>
                                      <p:tavLst>
                                        <p:tav tm="0">
                                          <p:val>
                                            <p:fltVal val="90"/>
                                          </p:val>
                                        </p:tav>
                                        <p:tav tm="100000">
                                          <p:val>
                                            <p:fltVal val="0"/>
                                          </p:val>
                                        </p:tav>
                                      </p:tavLst>
                                    </p:anim>
                                    <p:animEffect transition="in" filter="fade">
                                      <p:cBhvr>
                                        <p:cTn id="104" dur="1000"/>
                                        <p:tgtEl>
                                          <p:spTgt spid="16"/>
                                        </p:tgtEl>
                                      </p:cBhvr>
                                    </p:animEffect>
                                  </p:childTnLst>
                                </p:cTn>
                              </p:par>
                            </p:childTnLst>
                          </p:cTn>
                        </p:par>
                        <p:par>
                          <p:cTn id="105" fill="hold">
                            <p:stCondLst>
                              <p:cond delay="4000"/>
                            </p:stCondLst>
                            <p:childTnLst>
                              <p:par>
                                <p:cTn id="106" presetID="31" presetClass="entr" presetSubtype="0" fill="hold" nodeType="afterEffect">
                                  <p:stCondLst>
                                    <p:cond delay="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1000" fill="hold"/>
                                        <p:tgtEl>
                                          <p:spTgt spid="17"/>
                                        </p:tgtEl>
                                        <p:attrNameLst>
                                          <p:attrName>ppt_w</p:attrName>
                                        </p:attrNameLst>
                                      </p:cBhvr>
                                      <p:tavLst>
                                        <p:tav tm="0">
                                          <p:val>
                                            <p:fltVal val="0"/>
                                          </p:val>
                                        </p:tav>
                                        <p:tav tm="100000">
                                          <p:val>
                                            <p:strVal val="#ppt_w"/>
                                          </p:val>
                                        </p:tav>
                                      </p:tavLst>
                                    </p:anim>
                                    <p:anim calcmode="lin" valueType="num">
                                      <p:cBhvr>
                                        <p:cTn id="109" dur="1000" fill="hold"/>
                                        <p:tgtEl>
                                          <p:spTgt spid="17"/>
                                        </p:tgtEl>
                                        <p:attrNameLst>
                                          <p:attrName>ppt_h</p:attrName>
                                        </p:attrNameLst>
                                      </p:cBhvr>
                                      <p:tavLst>
                                        <p:tav tm="0">
                                          <p:val>
                                            <p:fltVal val="0"/>
                                          </p:val>
                                        </p:tav>
                                        <p:tav tm="100000">
                                          <p:val>
                                            <p:strVal val="#ppt_h"/>
                                          </p:val>
                                        </p:tav>
                                      </p:tavLst>
                                    </p:anim>
                                    <p:anim calcmode="lin" valueType="num">
                                      <p:cBhvr>
                                        <p:cTn id="110" dur="1000" fill="hold"/>
                                        <p:tgtEl>
                                          <p:spTgt spid="17"/>
                                        </p:tgtEl>
                                        <p:attrNameLst>
                                          <p:attrName>style.rotation</p:attrName>
                                        </p:attrNameLst>
                                      </p:cBhvr>
                                      <p:tavLst>
                                        <p:tav tm="0">
                                          <p:val>
                                            <p:fltVal val="90"/>
                                          </p:val>
                                        </p:tav>
                                        <p:tav tm="100000">
                                          <p:val>
                                            <p:fltVal val="0"/>
                                          </p:val>
                                        </p:tav>
                                      </p:tavLst>
                                    </p:anim>
                                    <p:animEffect transition="in" filter="fade">
                                      <p:cBhvr>
                                        <p:cTn id="1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0" grpId="0" animBg="1"/>
      <p:bldP spid="2" grpId="0" animBg="1"/>
    </p:bld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net on a stick&#10;&#10;Description automatically generated">
            <a:extLst>
              <a:ext uri="{FF2B5EF4-FFF2-40B4-BE49-F238E27FC236}">
                <a16:creationId xmlns:a16="http://schemas.microsoft.com/office/drawing/2014/main" id="{1CFFE61E-EC55-5700-C0AD-23D6CF3FB93B}"/>
              </a:ext>
            </a:extLst>
          </p:cNvPr>
          <p:cNvPicPr>
            <a:picLocks noChangeAspect="1"/>
          </p:cNvPicPr>
          <p:nvPr/>
        </p:nvPicPr>
        <p:blipFill>
          <a:blip r:embed="rId3"/>
          <a:stretch>
            <a:fillRect/>
          </a:stretch>
        </p:blipFill>
        <p:spPr>
          <a:xfrm>
            <a:off x="2131621" y="2729429"/>
            <a:ext cx="1031175" cy="1072570"/>
          </a:xfrm>
          <a:prstGeom prst="rect">
            <a:avLst/>
          </a:prstGeom>
        </p:spPr>
      </p:pic>
      <p:sp>
        <p:nvSpPr>
          <p:cNvPr id="5" name="TextBox 4">
            <a:extLst>
              <a:ext uri="{FF2B5EF4-FFF2-40B4-BE49-F238E27FC236}">
                <a16:creationId xmlns:a16="http://schemas.microsoft.com/office/drawing/2014/main" id="{EDFBE0B9-9F39-CED6-C209-7D80DE93EEF1}"/>
              </a:ext>
            </a:extLst>
          </p:cNvPr>
          <p:cNvSpPr txBox="1"/>
          <p:nvPr/>
        </p:nvSpPr>
        <p:spPr>
          <a:xfrm>
            <a:off x="1824840" y="1290452"/>
            <a:ext cx="21197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6600"/>
                </a:solidFill>
                <a:latin typeface="Arial"/>
                <a:cs typeface="Arial"/>
              </a:rPr>
              <a:t>If orange goalie is still here</a:t>
            </a:r>
            <a:endParaRPr lang="en-US" dirty="0"/>
          </a:p>
        </p:txBody>
      </p:sp>
      <p:sp>
        <p:nvSpPr>
          <p:cNvPr id="6" name="Arrow: Down 5">
            <a:extLst>
              <a:ext uri="{FF2B5EF4-FFF2-40B4-BE49-F238E27FC236}">
                <a16:creationId xmlns:a16="http://schemas.microsoft.com/office/drawing/2014/main" id="{921E55FF-509E-0761-109D-42CF40B29141}"/>
              </a:ext>
            </a:extLst>
          </p:cNvPr>
          <p:cNvSpPr/>
          <p:nvPr/>
        </p:nvSpPr>
        <p:spPr>
          <a:xfrm>
            <a:off x="2302212" y="1848254"/>
            <a:ext cx="129702" cy="883595"/>
          </a:xfrm>
          <a:prstGeom prst="down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246C9A-C089-83FF-8B8E-C3BF7B70FF88}"/>
              </a:ext>
            </a:extLst>
          </p:cNvPr>
          <p:cNvSpPr/>
          <p:nvPr/>
        </p:nvSpPr>
        <p:spPr>
          <a:xfrm>
            <a:off x="4409765" y="677832"/>
            <a:ext cx="86856" cy="525076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FAC33CC-6BA3-9BF9-D2C6-0103A6E57A5C}"/>
              </a:ext>
            </a:extLst>
          </p:cNvPr>
          <p:cNvSpPr txBox="1"/>
          <p:nvPr/>
        </p:nvSpPr>
        <p:spPr>
          <a:xfrm>
            <a:off x="6244506" y="5355329"/>
            <a:ext cx="3886199" cy="120032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5B"/>
                </a:solidFill>
                <a:latin typeface="Arial"/>
                <a:cs typeface="Arial"/>
              </a:rPr>
              <a:t>And orange has 4 players in their offensive end</a:t>
            </a:r>
            <a:endParaRPr lang="en-US" dirty="0">
              <a:solidFill>
                <a:srgbClr val="00205B"/>
              </a:solidFill>
            </a:endParaRPr>
          </a:p>
        </p:txBody>
      </p:sp>
      <p:pic>
        <p:nvPicPr>
          <p:cNvPr id="14" name="Picture 13" descr="A close up of a lacrosse stick&#10;&#10;Description automatically generated">
            <a:extLst>
              <a:ext uri="{FF2B5EF4-FFF2-40B4-BE49-F238E27FC236}">
                <a16:creationId xmlns:a16="http://schemas.microsoft.com/office/drawing/2014/main" id="{39AAC9F4-6121-97B8-6244-B2FF4C9DE229}"/>
              </a:ext>
            </a:extLst>
          </p:cNvPr>
          <p:cNvPicPr>
            <a:picLocks noChangeAspect="1"/>
          </p:cNvPicPr>
          <p:nvPr/>
        </p:nvPicPr>
        <p:blipFill>
          <a:blip r:embed="rId4"/>
          <a:stretch>
            <a:fillRect/>
          </a:stretch>
        </p:blipFill>
        <p:spPr>
          <a:xfrm>
            <a:off x="4521740" y="1757063"/>
            <a:ext cx="659860" cy="871428"/>
          </a:xfrm>
          <a:prstGeom prst="rect">
            <a:avLst/>
          </a:prstGeom>
        </p:spPr>
      </p:pic>
      <p:pic>
        <p:nvPicPr>
          <p:cNvPr id="16" name="Picture 15" descr="A close up of a lacrosse stick&#10;&#10;Description automatically generated">
            <a:extLst>
              <a:ext uri="{FF2B5EF4-FFF2-40B4-BE49-F238E27FC236}">
                <a16:creationId xmlns:a16="http://schemas.microsoft.com/office/drawing/2014/main" id="{E2C328DE-AC58-E265-6379-A717DEE928FA}"/>
              </a:ext>
            </a:extLst>
          </p:cNvPr>
          <p:cNvPicPr>
            <a:picLocks noChangeAspect="1"/>
          </p:cNvPicPr>
          <p:nvPr/>
        </p:nvPicPr>
        <p:blipFill>
          <a:blip r:embed="rId4"/>
          <a:stretch>
            <a:fillRect/>
          </a:stretch>
        </p:blipFill>
        <p:spPr>
          <a:xfrm>
            <a:off x="6623083" y="3932942"/>
            <a:ext cx="659860" cy="871428"/>
          </a:xfrm>
          <a:prstGeom prst="rect">
            <a:avLst/>
          </a:prstGeom>
        </p:spPr>
      </p:pic>
      <p:pic>
        <p:nvPicPr>
          <p:cNvPr id="17" name="Picture 16" descr="A close up of a lacrosse stick&#10;&#10;Description automatically generated">
            <a:extLst>
              <a:ext uri="{FF2B5EF4-FFF2-40B4-BE49-F238E27FC236}">
                <a16:creationId xmlns:a16="http://schemas.microsoft.com/office/drawing/2014/main" id="{0542E1BC-66B3-5807-8354-23FAA6BF3BA1}"/>
              </a:ext>
            </a:extLst>
          </p:cNvPr>
          <p:cNvPicPr>
            <a:picLocks noChangeAspect="1"/>
          </p:cNvPicPr>
          <p:nvPr/>
        </p:nvPicPr>
        <p:blipFill>
          <a:blip r:embed="rId4"/>
          <a:stretch>
            <a:fillRect/>
          </a:stretch>
        </p:blipFill>
        <p:spPr>
          <a:xfrm>
            <a:off x="8337424" y="4435222"/>
            <a:ext cx="659860" cy="871428"/>
          </a:xfrm>
          <a:prstGeom prst="rect">
            <a:avLst/>
          </a:prstGeom>
        </p:spPr>
      </p:pic>
      <p:pic>
        <p:nvPicPr>
          <p:cNvPr id="18" name="Picture 17" descr="A close up of a lacrosse stick&#10;&#10;Description automatically generated">
            <a:extLst>
              <a:ext uri="{FF2B5EF4-FFF2-40B4-BE49-F238E27FC236}">
                <a16:creationId xmlns:a16="http://schemas.microsoft.com/office/drawing/2014/main" id="{0EAE5BF2-5A4A-F68A-E1AB-7C70DE8D45ED}"/>
              </a:ext>
            </a:extLst>
          </p:cNvPr>
          <p:cNvPicPr>
            <a:picLocks noChangeAspect="1"/>
          </p:cNvPicPr>
          <p:nvPr/>
        </p:nvPicPr>
        <p:blipFill>
          <a:blip r:embed="rId4"/>
          <a:stretch>
            <a:fillRect/>
          </a:stretch>
        </p:blipFill>
        <p:spPr>
          <a:xfrm>
            <a:off x="8668418" y="1255309"/>
            <a:ext cx="659860" cy="871428"/>
          </a:xfrm>
          <a:prstGeom prst="rect">
            <a:avLst/>
          </a:prstGeom>
        </p:spPr>
      </p:pic>
      <p:sp>
        <p:nvSpPr>
          <p:cNvPr id="20" name="Title 1">
            <a:extLst>
              <a:ext uri="{FF2B5EF4-FFF2-40B4-BE49-F238E27FC236}">
                <a16:creationId xmlns:a16="http://schemas.microsoft.com/office/drawing/2014/main" id="{38B0EF6C-7E97-2CA2-AC42-2E6DB9C8E43C}"/>
              </a:ext>
            </a:extLst>
          </p:cNvPr>
          <p:cNvSpPr txBox="1">
            <a:spLocks/>
          </p:cNvSpPr>
          <p:nvPr/>
        </p:nvSpPr>
        <p:spPr>
          <a:xfrm>
            <a:off x="0" y="42864"/>
            <a:ext cx="12192000" cy="229178"/>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33" b="1" dirty="0">
                <a:latin typeface="Purista"/>
              </a:rPr>
              <a:t>             </a:t>
            </a:r>
            <a:r>
              <a:rPr lang="en-US" b="1" dirty="0">
                <a:solidFill>
                  <a:srgbClr val="00205B"/>
                </a:solidFill>
                <a:latin typeface="+mn-lt"/>
              </a:rPr>
              <a:t>RESTRAINING LINE: Ball in Defensive End</a:t>
            </a:r>
          </a:p>
        </p:txBody>
      </p:sp>
      <p:pic>
        <p:nvPicPr>
          <p:cNvPr id="24" name="Picture 23" descr="A close up of a lacrosse stick&#10;&#10;Description automatically generated">
            <a:extLst>
              <a:ext uri="{FF2B5EF4-FFF2-40B4-BE49-F238E27FC236}">
                <a16:creationId xmlns:a16="http://schemas.microsoft.com/office/drawing/2014/main" id="{71266932-4A84-0717-56BE-EDDAEF3A3F80}"/>
              </a:ext>
            </a:extLst>
          </p:cNvPr>
          <p:cNvPicPr>
            <a:picLocks noChangeAspect="1"/>
          </p:cNvPicPr>
          <p:nvPr/>
        </p:nvPicPr>
        <p:blipFill>
          <a:blip r:embed="rId4"/>
          <a:stretch>
            <a:fillRect/>
          </a:stretch>
        </p:blipFill>
        <p:spPr>
          <a:xfrm>
            <a:off x="1386391" y="712877"/>
            <a:ext cx="659860" cy="871428"/>
          </a:xfrm>
          <a:prstGeom prst="rect">
            <a:avLst/>
          </a:prstGeom>
        </p:spPr>
      </p:pic>
      <p:pic>
        <p:nvPicPr>
          <p:cNvPr id="26" name="Picture 25" descr="A close up of a lacrosse stick&#10;&#10;Description automatically generated">
            <a:extLst>
              <a:ext uri="{FF2B5EF4-FFF2-40B4-BE49-F238E27FC236}">
                <a16:creationId xmlns:a16="http://schemas.microsoft.com/office/drawing/2014/main" id="{5E289183-E501-7DEA-8059-3CB1F903CE61}"/>
              </a:ext>
            </a:extLst>
          </p:cNvPr>
          <p:cNvPicPr>
            <a:picLocks noChangeAspect="1"/>
          </p:cNvPicPr>
          <p:nvPr/>
        </p:nvPicPr>
        <p:blipFill>
          <a:blip r:embed="rId4"/>
          <a:stretch>
            <a:fillRect/>
          </a:stretch>
        </p:blipFill>
        <p:spPr>
          <a:xfrm>
            <a:off x="1446683" y="1939931"/>
            <a:ext cx="659860" cy="871428"/>
          </a:xfrm>
          <a:prstGeom prst="rect">
            <a:avLst/>
          </a:prstGeom>
        </p:spPr>
      </p:pic>
      <p:pic>
        <p:nvPicPr>
          <p:cNvPr id="28" name="Picture 27" descr="A close up of a lacrosse stick&#10;&#10;Description automatically generated">
            <a:extLst>
              <a:ext uri="{FF2B5EF4-FFF2-40B4-BE49-F238E27FC236}">
                <a16:creationId xmlns:a16="http://schemas.microsoft.com/office/drawing/2014/main" id="{F258A709-A0E1-080C-94F3-FB9742EACB66}"/>
              </a:ext>
            </a:extLst>
          </p:cNvPr>
          <p:cNvPicPr>
            <a:picLocks noChangeAspect="1"/>
          </p:cNvPicPr>
          <p:nvPr/>
        </p:nvPicPr>
        <p:blipFill>
          <a:blip r:embed="rId4"/>
          <a:stretch>
            <a:fillRect/>
          </a:stretch>
        </p:blipFill>
        <p:spPr>
          <a:xfrm>
            <a:off x="3361579" y="2064685"/>
            <a:ext cx="659860" cy="871428"/>
          </a:xfrm>
          <a:prstGeom prst="rect">
            <a:avLst/>
          </a:prstGeom>
        </p:spPr>
      </p:pic>
      <p:pic>
        <p:nvPicPr>
          <p:cNvPr id="30" name="Picture 29" descr="A close up of a lacrosse stick&#10;&#10;Description automatically generated">
            <a:extLst>
              <a:ext uri="{FF2B5EF4-FFF2-40B4-BE49-F238E27FC236}">
                <a16:creationId xmlns:a16="http://schemas.microsoft.com/office/drawing/2014/main" id="{0BC5F683-1B5E-BE6A-F5D8-AC4F7356D899}"/>
              </a:ext>
            </a:extLst>
          </p:cNvPr>
          <p:cNvPicPr>
            <a:picLocks noChangeAspect="1"/>
          </p:cNvPicPr>
          <p:nvPr/>
        </p:nvPicPr>
        <p:blipFill>
          <a:blip r:embed="rId4"/>
          <a:stretch>
            <a:fillRect/>
          </a:stretch>
        </p:blipFill>
        <p:spPr>
          <a:xfrm>
            <a:off x="3536235" y="3799556"/>
            <a:ext cx="659860" cy="871428"/>
          </a:xfrm>
          <a:prstGeom prst="rect">
            <a:avLst/>
          </a:prstGeom>
        </p:spPr>
      </p:pic>
      <p:pic>
        <p:nvPicPr>
          <p:cNvPr id="32" name="Picture 31" descr="A close up of a lacrosse stick&#10;&#10;Description automatically generated">
            <a:extLst>
              <a:ext uri="{FF2B5EF4-FFF2-40B4-BE49-F238E27FC236}">
                <a16:creationId xmlns:a16="http://schemas.microsoft.com/office/drawing/2014/main" id="{810BBB25-2BB1-39E3-EE8D-BFE9DAE42E21}"/>
              </a:ext>
            </a:extLst>
          </p:cNvPr>
          <p:cNvPicPr>
            <a:picLocks noChangeAspect="1"/>
          </p:cNvPicPr>
          <p:nvPr/>
        </p:nvPicPr>
        <p:blipFill>
          <a:blip r:embed="rId4"/>
          <a:stretch>
            <a:fillRect/>
          </a:stretch>
        </p:blipFill>
        <p:spPr>
          <a:xfrm>
            <a:off x="1251498" y="3502356"/>
            <a:ext cx="659860" cy="871428"/>
          </a:xfrm>
          <a:prstGeom prst="rect">
            <a:avLst/>
          </a:prstGeom>
        </p:spPr>
      </p:pic>
      <p:pic>
        <p:nvPicPr>
          <p:cNvPr id="34" name="Picture 33" descr="A close up of a lacrosse stick&#10;&#10;Description automatically generated">
            <a:extLst>
              <a:ext uri="{FF2B5EF4-FFF2-40B4-BE49-F238E27FC236}">
                <a16:creationId xmlns:a16="http://schemas.microsoft.com/office/drawing/2014/main" id="{DF9B81CD-DE1C-FC68-7D36-A836076C066E}"/>
              </a:ext>
            </a:extLst>
          </p:cNvPr>
          <p:cNvPicPr>
            <a:picLocks noChangeAspect="1"/>
          </p:cNvPicPr>
          <p:nvPr/>
        </p:nvPicPr>
        <p:blipFill>
          <a:blip r:embed="rId4"/>
          <a:stretch>
            <a:fillRect/>
          </a:stretch>
        </p:blipFill>
        <p:spPr>
          <a:xfrm>
            <a:off x="3532866" y="5031621"/>
            <a:ext cx="659860" cy="871428"/>
          </a:xfrm>
          <a:prstGeom prst="rect">
            <a:avLst/>
          </a:prstGeom>
        </p:spPr>
      </p:pic>
      <p:pic>
        <p:nvPicPr>
          <p:cNvPr id="36" name="Picture 35" descr="A close up of a lacrosse stick&#10;&#10;Description automatically generated">
            <a:extLst>
              <a:ext uri="{FF2B5EF4-FFF2-40B4-BE49-F238E27FC236}">
                <a16:creationId xmlns:a16="http://schemas.microsoft.com/office/drawing/2014/main" id="{5884B857-2CFC-8643-B386-0F858A7A8848}"/>
              </a:ext>
            </a:extLst>
          </p:cNvPr>
          <p:cNvPicPr>
            <a:picLocks noChangeAspect="1"/>
          </p:cNvPicPr>
          <p:nvPr/>
        </p:nvPicPr>
        <p:blipFill>
          <a:blip r:embed="rId4"/>
          <a:stretch>
            <a:fillRect/>
          </a:stretch>
        </p:blipFill>
        <p:spPr>
          <a:xfrm>
            <a:off x="3695238" y="890293"/>
            <a:ext cx="659860" cy="871428"/>
          </a:xfrm>
          <a:prstGeom prst="rect">
            <a:avLst/>
          </a:prstGeom>
        </p:spPr>
      </p:pic>
      <p:sp>
        <p:nvSpPr>
          <p:cNvPr id="40" name="TextBox 39">
            <a:extLst>
              <a:ext uri="{FF2B5EF4-FFF2-40B4-BE49-F238E27FC236}">
                <a16:creationId xmlns:a16="http://schemas.microsoft.com/office/drawing/2014/main" id="{FC2861B1-C1EF-8CAA-F899-3565C3E6BAF9}"/>
              </a:ext>
            </a:extLst>
          </p:cNvPr>
          <p:cNvSpPr txBox="1"/>
          <p:nvPr/>
        </p:nvSpPr>
        <p:spPr>
          <a:xfrm>
            <a:off x="523990" y="4657506"/>
            <a:ext cx="2791838" cy="120032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5B"/>
                </a:solidFill>
                <a:latin typeface="Arial"/>
                <a:cs typeface="Arial"/>
              </a:rPr>
              <a:t>Orange has 8 players in their defensive end</a:t>
            </a:r>
            <a:endParaRPr lang="en-US" dirty="0">
              <a:solidFill>
                <a:srgbClr val="00205B"/>
              </a:solidFill>
            </a:endParaRPr>
          </a:p>
        </p:txBody>
      </p:sp>
      <p:sp>
        <p:nvSpPr>
          <p:cNvPr id="4" name="Oval 3">
            <a:extLst>
              <a:ext uri="{FF2B5EF4-FFF2-40B4-BE49-F238E27FC236}">
                <a16:creationId xmlns:a16="http://schemas.microsoft.com/office/drawing/2014/main" id="{643F12F7-EDAD-8AB5-F0B5-9364831E3695}"/>
              </a:ext>
            </a:extLst>
          </p:cNvPr>
          <p:cNvSpPr/>
          <p:nvPr/>
        </p:nvSpPr>
        <p:spPr>
          <a:xfrm>
            <a:off x="2558830" y="3014439"/>
            <a:ext cx="206100" cy="18847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3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anim calcmode="lin" valueType="num">
                                      <p:cBhvr>
                                        <p:cTn id="20" dur="1000" fill="hold"/>
                                        <p:tgtEl>
                                          <p:spTgt spid="26"/>
                                        </p:tgtEl>
                                        <p:attrNameLst>
                                          <p:attrName>style.rotation</p:attrName>
                                        </p:attrNameLst>
                                      </p:cBhvr>
                                      <p:tavLst>
                                        <p:tav tm="0">
                                          <p:val>
                                            <p:fltVal val="90"/>
                                          </p:val>
                                        </p:tav>
                                        <p:tav tm="100000">
                                          <p:val>
                                            <p:fltVal val="0"/>
                                          </p:val>
                                        </p:tav>
                                      </p:tavLst>
                                    </p:anim>
                                    <p:animEffect transition="in" filter="fade">
                                      <p:cBhvr>
                                        <p:cTn id="21" dur="1000"/>
                                        <p:tgtEl>
                                          <p:spTgt spid="26"/>
                                        </p:tgtEl>
                                      </p:cBhvr>
                                    </p:animEffect>
                                  </p:childTnLst>
                                </p:cTn>
                              </p:par>
                              <p:par>
                                <p:cTn id="22" presetID="31"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style.rotation</p:attrName>
                                        </p:attrNameLst>
                                      </p:cBhvr>
                                      <p:tavLst>
                                        <p:tav tm="0">
                                          <p:val>
                                            <p:fltVal val="90"/>
                                          </p:val>
                                        </p:tav>
                                        <p:tav tm="100000">
                                          <p:val>
                                            <p:fltVal val="0"/>
                                          </p:val>
                                        </p:tav>
                                      </p:tavLst>
                                    </p:anim>
                                    <p:animEffect transition="in" filter="fade">
                                      <p:cBhvr>
                                        <p:cTn id="27" dur="1000"/>
                                        <p:tgtEl>
                                          <p:spTgt spid="30"/>
                                        </p:tgtEl>
                                      </p:cBhvr>
                                    </p:animEffect>
                                  </p:childTnLst>
                                </p:cTn>
                              </p:par>
                              <p:par>
                                <p:cTn id="28" presetID="3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1000" fill="hold"/>
                                        <p:tgtEl>
                                          <p:spTgt spid="28"/>
                                        </p:tgtEl>
                                        <p:attrNameLst>
                                          <p:attrName>ppt_w</p:attrName>
                                        </p:attrNameLst>
                                      </p:cBhvr>
                                      <p:tavLst>
                                        <p:tav tm="0">
                                          <p:val>
                                            <p:fltVal val="0"/>
                                          </p:val>
                                        </p:tav>
                                        <p:tav tm="100000">
                                          <p:val>
                                            <p:strVal val="#ppt_w"/>
                                          </p:val>
                                        </p:tav>
                                      </p:tavLst>
                                    </p:anim>
                                    <p:anim calcmode="lin" valueType="num">
                                      <p:cBhvr>
                                        <p:cTn id="31" dur="1000" fill="hold"/>
                                        <p:tgtEl>
                                          <p:spTgt spid="28"/>
                                        </p:tgtEl>
                                        <p:attrNameLst>
                                          <p:attrName>ppt_h</p:attrName>
                                        </p:attrNameLst>
                                      </p:cBhvr>
                                      <p:tavLst>
                                        <p:tav tm="0">
                                          <p:val>
                                            <p:fltVal val="0"/>
                                          </p:val>
                                        </p:tav>
                                        <p:tav tm="100000">
                                          <p:val>
                                            <p:strVal val="#ppt_h"/>
                                          </p:val>
                                        </p:tav>
                                      </p:tavLst>
                                    </p:anim>
                                    <p:anim calcmode="lin" valueType="num">
                                      <p:cBhvr>
                                        <p:cTn id="32" dur="1000" fill="hold"/>
                                        <p:tgtEl>
                                          <p:spTgt spid="28"/>
                                        </p:tgtEl>
                                        <p:attrNameLst>
                                          <p:attrName>style.rotation</p:attrName>
                                        </p:attrNameLst>
                                      </p:cBhvr>
                                      <p:tavLst>
                                        <p:tav tm="0">
                                          <p:val>
                                            <p:fltVal val="90"/>
                                          </p:val>
                                        </p:tav>
                                        <p:tav tm="100000">
                                          <p:val>
                                            <p:fltVal val="0"/>
                                          </p:val>
                                        </p:tav>
                                      </p:tavLst>
                                    </p:anim>
                                    <p:animEffect transition="in" filter="fade">
                                      <p:cBhvr>
                                        <p:cTn id="33" dur="1000"/>
                                        <p:tgtEl>
                                          <p:spTgt spid="28"/>
                                        </p:tgtEl>
                                      </p:cBhvr>
                                    </p:animEffect>
                                  </p:childTnLst>
                                </p:cTn>
                              </p:par>
                              <p:par>
                                <p:cTn id="34" presetID="31"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1000" fill="hold"/>
                                        <p:tgtEl>
                                          <p:spTgt spid="34"/>
                                        </p:tgtEl>
                                        <p:attrNameLst>
                                          <p:attrName>ppt_w</p:attrName>
                                        </p:attrNameLst>
                                      </p:cBhvr>
                                      <p:tavLst>
                                        <p:tav tm="0">
                                          <p:val>
                                            <p:fltVal val="0"/>
                                          </p:val>
                                        </p:tav>
                                        <p:tav tm="100000">
                                          <p:val>
                                            <p:strVal val="#ppt_w"/>
                                          </p:val>
                                        </p:tav>
                                      </p:tavLst>
                                    </p:anim>
                                    <p:anim calcmode="lin" valueType="num">
                                      <p:cBhvr>
                                        <p:cTn id="37" dur="1000" fill="hold"/>
                                        <p:tgtEl>
                                          <p:spTgt spid="34"/>
                                        </p:tgtEl>
                                        <p:attrNameLst>
                                          <p:attrName>ppt_h</p:attrName>
                                        </p:attrNameLst>
                                      </p:cBhvr>
                                      <p:tavLst>
                                        <p:tav tm="0">
                                          <p:val>
                                            <p:fltVal val="0"/>
                                          </p:val>
                                        </p:tav>
                                        <p:tav tm="100000">
                                          <p:val>
                                            <p:strVal val="#ppt_h"/>
                                          </p:val>
                                        </p:tav>
                                      </p:tavLst>
                                    </p:anim>
                                    <p:anim calcmode="lin" valueType="num">
                                      <p:cBhvr>
                                        <p:cTn id="38" dur="1000" fill="hold"/>
                                        <p:tgtEl>
                                          <p:spTgt spid="34"/>
                                        </p:tgtEl>
                                        <p:attrNameLst>
                                          <p:attrName>style.rotation</p:attrName>
                                        </p:attrNameLst>
                                      </p:cBhvr>
                                      <p:tavLst>
                                        <p:tav tm="0">
                                          <p:val>
                                            <p:fltVal val="90"/>
                                          </p:val>
                                        </p:tav>
                                        <p:tav tm="100000">
                                          <p:val>
                                            <p:fltVal val="0"/>
                                          </p:val>
                                        </p:tav>
                                      </p:tavLst>
                                    </p:anim>
                                    <p:animEffect transition="in" filter="fade">
                                      <p:cBhvr>
                                        <p:cTn id="39" dur="1000"/>
                                        <p:tgtEl>
                                          <p:spTgt spid="34"/>
                                        </p:tgtEl>
                                      </p:cBhvr>
                                    </p:animEffect>
                                  </p:childTnLst>
                                </p:cTn>
                              </p:par>
                              <p:par>
                                <p:cTn id="40" presetID="3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1000" fill="hold"/>
                                        <p:tgtEl>
                                          <p:spTgt spid="32"/>
                                        </p:tgtEl>
                                        <p:attrNameLst>
                                          <p:attrName>ppt_w</p:attrName>
                                        </p:attrNameLst>
                                      </p:cBhvr>
                                      <p:tavLst>
                                        <p:tav tm="0">
                                          <p:val>
                                            <p:fltVal val="0"/>
                                          </p:val>
                                        </p:tav>
                                        <p:tav tm="100000">
                                          <p:val>
                                            <p:strVal val="#ppt_w"/>
                                          </p:val>
                                        </p:tav>
                                      </p:tavLst>
                                    </p:anim>
                                    <p:anim calcmode="lin" valueType="num">
                                      <p:cBhvr>
                                        <p:cTn id="43" dur="1000" fill="hold"/>
                                        <p:tgtEl>
                                          <p:spTgt spid="32"/>
                                        </p:tgtEl>
                                        <p:attrNameLst>
                                          <p:attrName>ppt_h</p:attrName>
                                        </p:attrNameLst>
                                      </p:cBhvr>
                                      <p:tavLst>
                                        <p:tav tm="0">
                                          <p:val>
                                            <p:fltVal val="0"/>
                                          </p:val>
                                        </p:tav>
                                        <p:tav tm="100000">
                                          <p:val>
                                            <p:strVal val="#ppt_h"/>
                                          </p:val>
                                        </p:tav>
                                      </p:tavLst>
                                    </p:anim>
                                    <p:anim calcmode="lin" valueType="num">
                                      <p:cBhvr>
                                        <p:cTn id="44" dur="1000" fill="hold"/>
                                        <p:tgtEl>
                                          <p:spTgt spid="32"/>
                                        </p:tgtEl>
                                        <p:attrNameLst>
                                          <p:attrName>style.rotation</p:attrName>
                                        </p:attrNameLst>
                                      </p:cBhvr>
                                      <p:tavLst>
                                        <p:tav tm="0">
                                          <p:val>
                                            <p:fltVal val="90"/>
                                          </p:val>
                                        </p:tav>
                                        <p:tav tm="100000">
                                          <p:val>
                                            <p:fltVal val="0"/>
                                          </p:val>
                                        </p:tav>
                                      </p:tavLst>
                                    </p:anim>
                                    <p:animEffect transition="in" filter="fade">
                                      <p:cBhvr>
                                        <p:cTn id="45" dur="1000"/>
                                        <p:tgtEl>
                                          <p:spTgt spid="32"/>
                                        </p:tgtEl>
                                      </p:cBhvr>
                                    </p:animEffect>
                                  </p:childTnLst>
                                </p:cTn>
                              </p:par>
                              <p:par>
                                <p:cTn id="46" presetID="31"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fltVal val="0"/>
                                          </p:val>
                                        </p:tav>
                                        <p:tav tm="100000">
                                          <p:val>
                                            <p:strVal val="#ppt_w"/>
                                          </p:val>
                                        </p:tav>
                                      </p:tavLst>
                                    </p:anim>
                                    <p:anim calcmode="lin" valueType="num">
                                      <p:cBhvr>
                                        <p:cTn id="49" dur="1000" fill="hold"/>
                                        <p:tgtEl>
                                          <p:spTgt spid="24"/>
                                        </p:tgtEl>
                                        <p:attrNameLst>
                                          <p:attrName>ppt_h</p:attrName>
                                        </p:attrNameLst>
                                      </p:cBhvr>
                                      <p:tavLst>
                                        <p:tav tm="0">
                                          <p:val>
                                            <p:fltVal val="0"/>
                                          </p:val>
                                        </p:tav>
                                        <p:tav tm="100000">
                                          <p:val>
                                            <p:strVal val="#ppt_h"/>
                                          </p:val>
                                        </p:tav>
                                      </p:tavLst>
                                    </p:anim>
                                    <p:anim calcmode="lin" valueType="num">
                                      <p:cBhvr>
                                        <p:cTn id="50" dur="1000" fill="hold"/>
                                        <p:tgtEl>
                                          <p:spTgt spid="24"/>
                                        </p:tgtEl>
                                        <p:attrNameLst>
                                          <p:attrName>style.rotation</p:attrName>
                                        </p:attrNameLst>
                                      </p:cBhvr>
                                      <p:tavLst>
                                        <p:tav tm="0">
                                          <p:val>
                                            <p:fltVal val="90"/>
                                          </p:val>
                                        </p:tav>
                                        <p:tav tm="100000">
                                          <p:val>
                                            <p:fltVal val="0"/>
                                          </p:val>
                                        </p:tav>
                                      </p:tavLst>
                                    </p:anim>
                                    <p:animEffect transition="in" filter="fade">
                                      <p:cBhvr>
                                        <p:cTn id="51" dur="1000"/>
                                        <p:tgtEl>
                                          <p:spTgt spid="24"/>
                                        </p:tgtEl>
                                      </p:cBhvr>
                                    </p:animEffect>
                                  </p:childTnLst>
                                </p:cTn>
                              </p:par>
                              <p:par>
                                <p:cTn id="52" presetID="3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1000" fill="hold"/>
                                        <p:tgtEl>
                                          <p:spTgt spid="36"/>
                                        </p:tgtEl>
                                        <p:attrNameLst>
                                          <p:attrName>ppt_w</p:attrName>
                                        </p:attrNameLst>
                                      </p:cBhvr>
                                      <p:tavLst>
                                        <p:tav tm="0">
                                          <p:val>
                                            <p:fltVal val="0"/>
                                          </p:val>
                                        </p:tav>
                                        <p:tav tm="100000">
                                          <p:val>
                                            <p:strVal val="#ppt_w"/>
                                          </p:val>
                                        </p:tav>
                                      </p:tavLst>
                                    </p:anim>
                                    <p:anim calcmode="lin" valueType="num">
                                      <p:cBhvr>
                                        <p:cTn id="55" dur="1000" fill="hold"/>
                                        <p:tgtEl>
                                          <p:spTgt spid="36"/>
                                        </p:tgtEl>
                                        <p:attrNameLst>
                                          <p:attrName>ppt_h</p:attrName>
                                        </p:attrNameLst>
                                      </p:cBhvr>
                                      <p:tavLst>
                                        <p:tav tm="0">
                                          <p:val>
                                            <p:fltVal val="0"/>
                                          </p:val>
                                        </p:tav>
                                        <p:tav tm="100000">
                                          <p:val>
                                            <p:strVal val="#ppt_h"/>
                                          </p:val>
                                        </p:tav>
                                      </p:tavLst>
                                    </p:anim>
                                    <p:anim calcmode="lin" valueType="num">
                                      <p:cBhvr>
                                        <p:cTn id="56" dur="1000" fill="hold"/>
                                        <p:tgtEl>
                                          <p:spTgt spid="36"/>
                                        </p:tgtEl>
                                        <p:attrNameLst>
                                          <p:attrName>style.rotation</p:attrName>
                                        </p:attrNameLst>
                                      </p:cBhvr>
                                      <p:tavLst>
                                        <p:tav tm="0">
                                          <p:val>
                                            <p:fltVal val="90"/>
                                          </p:val>
                                        </p:tav>
                                        <p:tav tm="100000">
                                          <p:val>
                                            <p:fltVal val="0"/>
                                          </p:val>
                                        </p:tav>
                                      </p:tavLst>
                                    </p:anim>
                                    <p:animEffect transition="in" filter="fade">
                                      <p:cBhvr>
                                        <p:cTn id="57" dur="1000"/>
                                        <p:tgtEl>
                                          <p:spTgt spid="36"/>
                                        </p:tgtEl>
                                      </p:cBhvr>
                                    </p:animEffect>
                                  </p:childTnLst>
                                </p:cTn>
                              </p:par>
                            </p:childTnLst>
                          </p:cTn>
                        </p:par>
                        <p:par>
                          <p:cTn id="58" fill="hold">
                            <p:stCondLst>
                              <p:cond delay="2500"/>
                            </p:stCondLst>
                            <p:childTnLst>
                              <p:par>
                                <p:cTn id="59" presetID="26"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80">
                                          <p:stCondLst>
                                            <p:cond delay="0"/>
                                          </p:stCondLst>
                                        </p:cTn>
                                        <p:tgtEl>
                                          <p:spTgt spid="4"/>
                                        </p:tgtEl>
                                      </p:cBhvr>
                                    </p:animEffect>
                                    <p:anim calcmode="lin" valueType="num">
                                      <p:cBhvr>
                                        <p:cTn id="6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gtEl>
                                      </p:cBhvr>
                                      <p:to x="100000" y="60000"/>
                                    </p:animScale>
                                    <p:animScale>
                                      <p:cBhvr>
                                        <p:cTn id="68" dur="166" decel="50000">
                                          <p:stCondLst>
                                            <p:cond delay="676"/>
                                          </p:stCondLst>
                                        </p:cTn>
                                        <p:tgtEl>
                                          <p:spTgt spid="4"/>
                                        </p:tgtEl>
                                      </p:cBhvr>
                                      <p:to x="100000" y="100000"/>
                                    </p:animScale>
                                    <p:animScale>
                                      <p:cBhvr>
                                        <p:cTn id="69" dur="26">
                                          <p:stCondLst>
                                            <p:cond delay="1312"/>
                                          </p:stCondLst>
                                        </p:cTn>
                                        <p:tgtEl>
                                          <p:spTgt spid="4"/>
                                        </p:tgtEl>
                                      </p:cBhvr>
                                      <p:to x="100000" y="80000"/>
                                    </p:animScale>
                                    <p:animScale>
                                      <p:cBhvr>
                                        <p:cTn id="70" dur="166" decel="50000">
                                          <p:stCondLst>
                                            <p:cond delay="1338"/>
                                          </p:stCondLst>
                                        </p:cTn>
                                        <p:tgtEl>
                                          <p:spTgt spid="4"/>
                                        </p:tgtEl>
                                      </p:cBhvr>
                                      <p:to x="100000" y="100000"/>
                                    </p:animScale>
                                    <p:animScale>
                                      <p:cBhvr>
                                        <p:cTn id="71" dur="26">
                                          <p:stCondLst>
                                            <p:cond delay="1642"/>
                                          </p:stCondLst>
                                        </p:cTn>
                                        <p:tgtEl>
                                          <p:spTgt spid="4"/>
                                        </p:tgtEl>
                                      </p:cBhvr>
                                      <p:to x="100000" y="90000"/>
                                    </p:animScale>
                                    <p:animScale>
                                      <p:cBhvr>
                                        <p:cTn id="72" dur="166" decel="50000">
                                          <p:stCondLst>
                                            <p:cond delay="1668"/>
                                          </p:stCondLst>
                                        </p:cTn>
                                        <p:tgtEl>
                                          <p:spTgt spid="4"/>
                                        </p:tgtEl>
                                      </p:cBhvr>
                                      <p:to x="100000" y="100000"/>
                                    </p:animScale>
                                    <p:animScale>
                                      <p:cBhvr>
                                        <p:cTn id="73" dur="26">
                                          <p:stCondLst>
                                            <p:cond delay="1808"/>
                                          </p:stCondLst>
                                        </p:cTn>
                                        <p:tgtEl>
                                          <p:spTgt spid="4"/>
                                        </p:tgtEl>
                                      </p:cBhvr>
                                      <p:to x="100000" y="95000"/>
                                    </p:animScale>
                                    <p:animScale>
                                      <p:cBhvr>
                                        <p:cTn id="74" dur="166" decel="50000">
                                          <p:stCondLst>
                                            <p:cond delay="1834"/>
                                          </p:stCondLst>
                                        </p:cTn>
                                        <p:tgtEl>
                                          <p:spTgt spid="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1000" fill="hold"/>
                                        <p:tgtEl>
                                          <p:spTgt spid="13"/>
                                        </p:tgtEl>
                                        <p:attrNameLst>
                                          <p:attrName>ppt_w</p:attrName>
                                        </p:attrNameLst>
                                      </p:cBhvr>
                                      <p:tavLst>
                                        <p:tav tm="0">
                                          <p:val>
                                            <p:fltVal val="0"/>
                                          </p:val>
                                        </p:tav>
                                        <p:tav tm="100000">
                                          <p:val>
                                            <p:strVal val="#ppt_w"/>
                                          </p:val>
                                        </p:tav>
                                      </p:tavLst>
                                    </p:anim>
                                    <p:anim calcmode="lin" valueType="num">
                                      <p:cBhvr>
                                        <p:cTn id="80" dur="1000" fill="hold"/>
                                        <p:tgtEl>
                                          <p:spTgt spid="13"/>
                                        </p:tgtEl>
                                        <p:attrNameLst>
                                          <p:attrName>ppt_h</p:attrName>
                                        </p:attrNameLst>
                                      </p:cBhvr>
                                      <p:tavLst>
                                        <p:tav tm="0">
                                          <p:val>
                                            <p:fltVal val="0"/>
                                          </p:val>
                                        </p:tav>
                                        <p:tav tm="100000">
                                          <p:val>
                                            <p:strVal val="#ppt_h"/>
                                          </p:val>
                                        </p:tav>
                                      </p:tavLst>
                                    </p:anim>
                                    <p:anim calcmode="lin" valueType="num">
                                      <p:cBhvr>
                                        <p:cTn id="81" dur="1000" fill="hold"/>
                                        <p:tgtEl>
                                          <p:spTgt spid="13"/>
                                        </p:tgtEl>
                                        <p:attrNameLst>
                                          <p:attrName>style.rotation</p:attrName>
                                        </p:attrNameLst>
                                      </p:cBhvr>
                                      <p:tavLst>
                                        <p:tav tm="0">
                                          <p:val>
                                            <p:fltVal val="90"/>
                                          </p:val>
                                        </p:tav>
                                        <p:tav tm="100000">
                                          <p:val>
                                            <p:fltVal val="0"/>
                                          </p:val>
                                        </p:tav>
                                      </p:tavLst>
                                    </p:anim>
                                    <p:animEffect transition="in" filter="fade">
                                      <p:cBhvr>
                                        <p:cTn id="82" dur="1000"/>
                                        <p:tgtEl>
                                          <p:spTgt spid="13"/>
                                        </p:tgtEl>
                                      </p:cBhvr>
                                    </p:animEffect>
                                  </p:childTnLst>
                                </p:cTn>
                              </p:par>
                            </p:childTnLst>
                          </p:cTn>
                        </p:par>
                        <p:par>
                          <p:cTn id="83" fill="hold">
                            <p:stCondLst>
                              <p:cond delay="10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2000"/>
                            </p:stCondLst>
                            <p:childTnLst>
                              <p:par>
                                <p:cTn id="91" presetID="31" presetClass="entr" presetSubtype="0"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1000" fill="hold"/>
                                        <p:tgtEl>
                                          <p:spTgt spid="18"/>
                                        </p:tgtEl>
                                        <p:attrNameLst>
                                          <p:attrName>ppt_w</p:attrName>
                                        </p:attrNameLst>
                                      </p:cBhvr>
                                      <p:tavLst>
                                        <p:tav tm="0">
                                          <p:val>
                                            <p:fltVal val="0"/>
                                          </p:val>
                                        </p:tav>
                                        <p:tav tm="100000">
                                          <p:val>
                                            <p:strVal val="#ppt_w"/>
                                          </p:val>
                                        </p:tav>
                                      </p:tavLst>
                                    </p:anim>
                                    <p:anim calcmode="lin" valueType="num">
                                      <p:cBhvr>
                                        <p:cTn id="94" dur="1000" fill="hold"/>
                                        <p:tgtEl>
                                          <p:spTgt spid="18"/>
                                        </p:tgtEl>
                                        <p:attrNameLst>
                                          <p:attrName>ppt_h</p:attrName>
                                        </p:attrNameLst>
                                      </p:cBhvr>
                                      <p:tavLst>
                                        <p:tav tm="0">
                                          <p:val>
                                            <p:fltVal val="0"/>
                                          </p:val>
                                        </p:tav>
                                        <p:tav tm="100000">
                                          <p:val>
                                            <p:strVal val="#ppt_h"/>
                                          </p:val>
                                        </p:tav>
                                      </p:tavLst>
                                    </p:anim>
                                    <p:anim calcmode="lin" valueType="num">
                                      <p:cBhvr>
                                        <p:cTn id="95" dur="1000" fill="hold"/>
                                        <p:tgtEl>
                                          <p:spTgt spid="18"/>
                                        </p:tgtEl>
                                        <p:attrNameLst>
                                          <p:attrName>style.rotation</p:attrName>
                                        </p:attrNameLst>
                                      </p:cBhvr>
                                      <p:tavLst>
                                        <p:tav tm="0">
                                          <p:val>
                                            <p:fltVal val="90"/>
                                          </p:val>
                                        </p:tav>
                                        <p:tav tm="100000">
                                          <p:val>
                                            <p:fltVal val="0"/>
                                          </p:val>
                                        </p:tav>
                                      </p:tavLst>
                                    </p:anim>
                                    <p:animEffect transition="in" filter="fade">
                                      <p:cBhvr>
                                        <p:cTn id="96" dur="1000"/>
                                        <p:tgtEl>
                                          <p:spTgt spid="18"/>
                                        </p:tgtEl>
                                      </p:cBhvr>
                                    </p:animEffect>
                                  </p:childTnLst>
                                </p:cTn>
                              </p:par>
                            </p:childTnLst>
                          </p:cTn>
                        </p:par>
                        <p:par>
                          <p:cTn id="97" fill="hold">
                            <p:stCondLst>
                              <p:cond delay="3000"/>
                            </p:stCondLst>
                            <p:childTnLst>
                              <p:par>
                                <p:cTn id="98" presetID="31" presetClass="entr" presetSubtype="0" fill="hold" nodeType="after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p:cTn id="100" dur="1000" fill="hold"/>
                                        <p:tgtEl>
                                          <p:spTgt spid="16"/>
                                        </p:tgtEl>
                                        <p:attrNameLst>
                                          <p:attrName>ppt_w</p:attrName>
                                        </p:attrNameLst>
                                      </p:cBhvr>
                                      <p:tavLst>
                                        <p:tav tm="0">
                                          <p:val>
                                            <p:fltVal val="0"/>
                                          </p:val>
                                        </p:tav>
                                        <p:tav tm="100000">
                                          <p:val>
                                            <p:strVal val="#ppt_w"/>
                                          </p:val>
                                        </p:tav>
                                      </p:tavLst>
                                    </p:anim>
                                    <p:anim calcmode="lin" valueType="num">
                                      <p:cBhvr>
                                        <p:cTn id="101" dur="1000" fill="hold"/>
                                        <p:tgtEl>
                                          <p:spTgt spid="16"/>
                                        </p:tgtEl>
                                        <p:attrNameLst>
                                          <p:attrName>ppt_h</p:attrName>
                                        </p:attrNameLst>
                                      </p:cBhvr>
                                      <p:tavLst>
                                        <p:tav tm="0">
                                          <p:val>
                                            <p:fltVal val="0"/>
                                          </p:val>
                                        </p:tav>
                                        <p:tav tm="100000">
                                          <p:val>
                                            <p:strVal val="#ppt_h"/>
                                          </p:val>
                                        </p:tav>
                                      </p:tavLst>
                                    </p:anim>
                                    <p:anim calcmode="lin" valueType="num">
                                      <p:cBhvr>
                                        <p:cTn id="102" dur="1000" fill="hold"/>
                                        <p:tgtEl>
                                          <p:spTgt spid="16"/>
                                        </p:tgtEl>
                                        <p:attrNameLst>
                                          <p:attrName>style.rotation</p:attrName>
                                        </p:attrNameLst>
                                      </p:cBhvr>
                                      <p:tavLst>
                                        <p:tav tm="0">
                                          <p:val>
                                            <p:fltVal val="90"/>
                                          </p:val>
                                        </p:tav>
                                        <p:tav tm="100000">
                                          <p:val>
                                            <p:fltVal val="0"/>
                                          </p:val>
                                        </p:tav>
                                      </p:tavLst>
                                    </p:anim>
                                    <p:animEffect transition="in" filter="fade">
                                      <p:cBhvr>
                                        <p:cTn id="103" dur="1000"/>
                                        <p:tgtEl>
                                          <p:spTgt spid="16"/>
                                        </p:tgtEl>
                                      </p:cBhvr>
                                    </p:animEffect>
                                  </p:childTnLst>
                                </p:cTn>
                              </p:par>
                            </p:childTnLst>
                          </p:cTn>
                        </p:par>
                        <p:par>
                          <p:cTn id="104" fill="hold">
                            <p:stCondLst>
                              <p:cond delay="4000"/>
                            </p:stCondLst>
                            <p:childTnLst>
                              <p:par>
                                <p:cTn id="105" presetID="31" presetClass="entr" presetSubtype="0" fill="hold"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0"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9331" y="146103"/>
            <a:ext cx="10193337" cy="614363"/>
          </a:xfrm>
        </p:spPr>
        <p:txBody>
          <a:bodyPr>
            <a:noAutofit/>
          </a:bodyPr>
          <a:lstStyle/>
          <a:p>
            <a:pPr algn="ctr"/>
            <a:r>
              <a:rPr lang="en-US" b="1" dirty="0">
                <a:solidFill>
                  <a:srgbClr val="00205B"/>
                </a:solidFill>
                <a:latin typeface="+mn-lt"/>
              </a:rPr>
              <a:t>WHEN TO CALL OFFSIDE FOUL</a:t>
            </a:r>
          </a:p>
        </p:txBody>
      </p:sp>
      <p:pic>
        <p:nvPicPr>
          <p:cNvPr id="1026" name="Picture 2" descr="C:\Users\lbrush\AppData\Local\Microsoft\Windows\Temporary Internet Files\Content.IE5\6PUHH9A1\silbato-we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50938">
            <a:off x="1336853" y="4086133"/>
            <a:ext cx="2352431" cy="16467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brush\AppData\Local\Microsoft\Windows\Temporary Internet Files\Content.IE5\WSF6UZE2\hands-1741406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4956" y="3918257"/>
            <a:ext cx="1486841" cy="19824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56A6596-7AD2-4D48-A87F-3736B183DCEA}"/>
              </a:ext>
            </a:extLst>
          </p:cNvPr>
          <p:cNvSpPr txBox="1"/>
          <p:nvPr/>
        </p:nvSpPr>
        <p:spPr>
          <a:xfrm>
            <a:off x="609600" y="1193800"/>
            <a:ext cx="5283200" cy="2595647"/>
          </a:xfrm>
          <a:prstGeom prst="rect">
            <a:avLst/>
          </a:prstGeom>
          <a:solidFill>
            <a:schemeClr val="accent1">
              <a:lumMod val="40000"/>
              <a:lumOff val="60000"/>
            </a:schemeClr>
          </a:solidFill>
        </p:spPr>
        <p:txBody>
          <a:bodyPr wrap="square" lIns="91440" tIns="45720" rIns="91440" bIns="45720" rtlCol="0" anchor="t">
            <a:spAutoFit/>
          </a:bodyPr>
          <a:lstStyle/>
          <a:p>
            <a:pPr algn="ctr"/>
            <a:r>
              <a:rPr lang="en-US" sz="3467" b="1" dirty="0">
                <a:solidFill>
                  <a:srgbClr val="00205B"/>
                </a:solidFill>
              </a:rPr>
              <a:t>Attack</a:t>
            </a:r>
            <a:endParaRPr lang="en-US" sz="3467" dirty="0">
              <a:solidFill>
                <a:srgbClr val="00205B"/>
              </a:solidFill>
            </a:endParaRPr>
          </a:p>
          <a:p>
            <a:pPr algn="ctr"/>
            <a:r>
              <a:rPr lang="en-US" sz="3200" dirty="0">
                <a:solidFill>
                  <a:srgbClr val="00205B"/>
                </a:solidFill>
              </a:rPr>
              <a:t>If an attack player goes offside, the official will make the call immediately.</a:t>
            </a:r>
          </a:p>
          <a:p>
            <a:endParaRPr lang="en-US" sz="3200" dirty="0"/>
          </a:p>
        </p:txBody>
      </p:sp>
      <p:sp>
        <p:nvSpPr>
          <p:cNvPr id="9" name="TextBox 8">
            <a:extLst>
              <a:ext uri="{FF2B5EF4-FFF2-40B4-BE49-F238E27FC236}">
                <a16:creationId xmlns:a16="http://schemas.microsoft.com/office/drawing/2014/main" id="{A94357B9-E459-4F49-A7D5-0175EE8CCB01}"/>
              </a:ext>
            </a:extLst>
          </p:cNvPr>
          <p:cNvSpPr txBox="1"/>
          <p:nvPr/>
        </p:nvSpPr>
        <p:spPr>
          <a:xfrm>
            <a:off x="6506276" y="1193800"/>
            <a:ext cx="5283200" cy="2595647"/>
          </a:xfrm>
          <a:prstGeom prst="rect">
            <a:avLst/>
          </a:prstGeom>
          <a:solidFill>
            <a:schemeClr val="accent1">
              <a:lumMod val="40000"/>
              <a:lumOff val="60000"/>
            </a:schemeClr>
          </a:solidFill>
        </p:spPr>
        <p:txBody>
          <a:bodyPr wrap="square" rtlCol="0">
            <a:spAutoFit/>
          </a:bodyPr>
          <a:lstStyle/>
          <a:p>
            <a:pPr algn="ctr"/>
            <a:r>
              <a:rPr lang="en-US" sz="3467" b="1" dirty="0">
                <a:solidFill>
                  <a:srgbClr val="00205B"/>
                </a:solidFill>
              </a:rPr>
              <a:t>Defense</a:t>
            </a:r>
          </a:p>
          <a:p>
            <a:pPr algn="ctr"/>
            <a:r>
              <a:rPr lang="en-US" sz="3200" dirty="0">
                <a:solidFill>
                  <a:srgbClr val="00205B"/>
                </a:solidFill>
              </a:rPr>
              <a:t>If a defender goes offside, the official may hold the whistle if player is not impacting play.</a:t>
            </a:r>
          </a:p>
          <a:p>
            <a:pPr algn="ctr"/>
            <a:r>
              <a:rPr lang="en-US" sz="3200" dirty="0"/>
              <a:t> </a:t>
            </a:r>
          </a:p>
        </p:txBody>
      </p:sp>
      <p:pic>
        <p:nvPicPr>
          <p:cNvPr id="4" name="Picture 3">
            <a:extLst>
              <a:ext uri="{FF2B5EF4-FFF2-40B4-BE49-F238E27FC236}">
                <a16:creationId xmlns:a16="http://schemas.microsoft.com/office/drawing/2014/main" id="{5EBE76C2-2E32-2251-A89D-22E5845CEE14}"/>
              </a:ext>
            </a:extLst>
          </p:cNvPr>
          <p:cNvPicPr>
            <a:picLocks noChangeAspect="1"/>
          </p:cNvPicPr>
          <p:nvPr/>
        </p:nvPicPr>
        <p:blipFill>
          <a:blip r:embed="rId6"/>
          <a:stretch>
            <a:fillRect/>
          </a:stretch>
        </p:blipFill>
        <p:spPr>
          <a:xfrm>
            <a:off x="5026670" y="3870190"/>
            <a:ext cx="2409716" cy="2717935"/>
          </a:xfrm>
          <a:prstGeom prst="rect">
            <a:avLst/>
          </a:prstGeom>
        </p:spPr>
      </p:pic>
    </p:spTree>
    <p:custDataLst>
      <p:tags r:id="rId1"/>
    </p:custDataLst>
    <p:extLst>
      <p:ext uri="{BB962C8B-B14F-4D97-AF65-F5344CB8AC3E}">
        <p14:creationId xmlns:p14="http://schemas.microsoft.com/office/powerpoint/2010/main" val="155812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rotWithShape="1">
          <a:blip r:embed="rId4"/>
          <a:srcRect l="16795" t="26812" r="72590" b="58252"/>
          <a:stretch/>
        </p:blipFill>
        <p:spPr>
          <a:xfrm>
            <a:off x="3631215" y="1740021"/>
            <a:ext cx="5132388" cy="4189412"/>
          </a:xfrm>
          <a:prstGeom prst="rect">
            <a:avLst/>
          </a:prstGeom>
        </p:spPr>
      </p:pic>
      <p:sp>
        <p:nvSpPr>
          <p:cNvPr id="7" name="Oval 6"/>
          <p:cNvSpPr/>
          <p:nvPr/>
        </p:nvSpPr>
        <p:spPr>
          <a:xfrm>
            <a:off x="5914671" y="4890805"/>
            <a:ext cx="1029279" cy="7804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itle 1">
            <a:extLst>
              <a:ext uri="{FF2B5EF4-FFF2-40B4-BE49-F238E27FC236}">
                <a16:creationId xmlns:a16="http://schemas.microsoft.com/office/drawing/2014/main" id="{0E49720D-5C19-715C-AB5A-E5BEA975F991}"/>
              </a:ext>
            </a:extLst>
          </p:cNvPr>
          <p:cNvSpPr txBox="1">
            <a:spLocks/>
          </p:cNvSpPr>
          <p:nvPr/>
        </p:nvSpPr>
        <p:spPr>
          <a:xfrm>
            <a:off x="999331" y="172102"/>
            <a:ext cx="10193337" cy="614363"/>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5B"/>
                </a:solidFill>
                <a:latin typeface="+mn-lt"/>
              </a:rPr>
              <a:t>OFFSIDE FOUL vs EARLY ENTRY</a:t>
            </a:r>
          </a:p>
        </p:txBody>
      </p:sp>
      <p:sp>
        <p:nvSpPr>
          <p:cNvPr id="8" name="TextBox 7">
            <a:extLst>
              <a:ext uri="{FF2B5EF4-FFF2-40B4-BE49-F238E27FC236}">
                <a16:creationId xmlns:a16="http://schemas.microsoft.com/office/drawing/2014/main" id="{58C88052-7962-AE12-F582-0DD93D784BB0}"/>
              </a:ext>
            </a:extLst>
          </p:cNvPr>
          <p:cNvSpPr txBox="1"/>
          <p:nvPr/>
        </p:nvSpPr>
        <p:spPr>
          <a:xfrm>
            <a:off x="79899" y="1253451"/>
            <a:ext cx="3551316" cy="3877985"/>
          </a:xfrm>
          <a:prstGeom prst="rect">
            <a:avLst/>
          </a:prstGeom>
          <a:noFill/>
        </p:spPr>
        <p:txBody>
          <a:bodyPr wrap="square" rtlCol="0">
            <a:spAutoFit/>
          </a:bodyPr>
          <a:lstStyle/>
          <a:p>
            <a:pPr marL="0" indent="0" algn="ctr">
              <a:buNone/>
            </a:pPr>
            <a:endParaRPr lang="en-US" sz="2800" dirty="0">
              <a:solidFill>
                <a:srgbClr val="00205B"/>
              </a:solidFill>
            </a:endParaRPr>
          </a:p>
          <a:p>
            <a:pPr marL="0" indent="0" algn="ctr">
              <a:buNone/>
            </a:pPr>
            <a:r>
              <a:rPr lang="en-US" sz="2000" b="1" dirty="0">
                <a:solidFill>
                  <a:srgbClr val="00205B"/>
                </a:solidFill>
              </a:rPr>
              <a:t>Offside</a:t>
            </a:r>
            <a:r>
              <a:rPr lang="en-US" sz="2000" dirty="0">
                <a:solidFill>
                  <a:srgbClr val="00205B"/>
                </a:solidFill>
              </a:rPr>
              <a:t> is the result of too many players below/above the restraining line during play. </a:t>
            </a:r>
          </a:p>
          <a:p>
            <a:pPr marL="0" indent="0" algn="ctr">
              <a:buNone/>
            </a:pPr>
            <a:endParaRPr lang="en-US" sz="2000" dirty="0">
              <a:solidFill>
                <a:srgbClr val="00205B"/>
              </a:solidFill>
            </a:endParaRPr>
          </a:p>
          <a:p>
            <a:pPr marL="0" indent="0" algn="ctr">
              <a:buNone/>
            </a:pPr>
            <a:r>
              <a:rPr lang="en-US" sz="2000" b="1" dirty="0">
                <a:solidFill>
                  <a:srgbClr val="00205B"/>
                </a:solidFill>
              </a:rPr>
              <a:t>Offside</a:t>
            </a:r>
            <a:r>
              <a:rPr lang="en-US" sz="2000" dirty="0">
                <a:solidFill>
                  <a:srgbClr val="00205B"/>
                </a:solidFill>
              </a:rPr>
              <a:t> requires a time out, unless there is a 10 goal differential.</a:t>
            </a:r>
          </a:p>
          <a:p>
            <a:pPr marL="0" indent="0" algn="ctr">
              <a:buNone/>
            </a:pPr>
            <a:endParaRPr lang="en-US" sz="2000" dirty="0">
              <a:solidFill>
                <a:srgbClr val="00205B"/>
              </a:solidFill>
            </a:endParaRPr>
          </a:p>
          <a:p>
            <a:pPr algn="ctr"/>
            <a:r>
              <a:rPr lang="en-US" sz="2000" b="1" dirty="0">
                <a:solidFill>
                  <a:srgbClr val="00205B"/>
                </a:solidFill>
              </a:rPr>
              <a:t>Offside</a:t>
            </a:r>
            <a:r>
              <a:rPr lang="en-US" sz="2000" dirty="0">
                <a:solidFill>
                  <a:srgbClr val="00205B"/>
                </a:solidFill>
              </a:rPr>
              <a:t> always requires a whistle to restart play.</a:t>
            </a:r>
          </a:p>
          <a:p>
            <a:pPr algn="ctr"/>
            <a:endParaRPr lang="en-US" dirty="0"/>
          </a:p>
        </p:txBody>
      </p:sp>
      <p:sp>
        <p:nvSpPr>
          <p:cNvPr id="2" name="TextBox 1">
            <a:extLst>
              <a:ext uri="{FF2B5EF4-FFF2-40B4-BE49-F238E27FC236}">
                <a16:creationId xmlns:a16="http://schemas.microsoft.com/office/drawing/2014/main" id="{894B71BA-D89F-6E42-AB1D-5BC0E85707D1}"/>
              </a:ext>
            </a:extLst>
          </p:cNvPr>
          <p:cNvSpPr txBox="1"/>
          <p:nvPr/>
        </p:nvSpPr>
        <p:spPr>
          <a:xfrm>
            <a:off x="9516861" y="2702328"/>
            <a:ext cx="2246051" cy="1477328"/>
          </a:xfrm>
          <a:prstGeom prst="rect">
            <a:avLst/>
          </a:prstGeom>
          <a:noFill/>
        </p:spPr>
        <p:txBody>
          <a:bodyPr wrap="square" rtlCol="0">
            <a:spAutoFit/>
          </a:bodyPr>
          <a:lstStyle/>
          <a:p>
            <a:pPr algn="ctr"/>
            <a:r>
              <a:rPr lang="en-US" sz="1800" b="1" dirty="0">
                <a:solidFill>
                  <a:srgbClr val="00205B"/>
                </a:solidFill>
                <a:cs typeface="Helvetica"/>
              </a:rPr>
              <a:t>Early Entry </a:t>
            </a:r>
            <a:r>
              <a:rPr lang="en-US" sz="1800" dirty="0">
                <a:solidFill>
                  <a:srgbClr val="00205B"/>
                </a:solidFill>
                <a:cs typeface="Helvetica"/>
              </a:rPr>
              <a:t>foul occurs only on the draw and is a Minor foul.</a:t>
            </a:r>
          </a:p>
          <a:p>
            <a:pPr algn="ctr"/>
            <a:endParaRPr lang="en-US" dirty="0"/>
          </a:p>
        </p:txBody>
      </p:sp>
      <p:pic>
        <p:nvPicPr>
          <p:cNvPr id="4" name="Picture 3">
            <a:extLst>
              <a:ext uri="{FF2B5EF4-FFF2-40B4-BE49-F238E27FC236}">
                <a16:creationId xmlns:a16="http://schemas.microsoft.com/office/drawing/2014/main" id="{A54CB8D2-BF64-3A00-94A7-032312B89FA2}"/>
              </a:ext>
            </a:extLst>
          </p:cNvPr>
          <p:cNvPicPr>
            <a:picLocks noChangeAspect="1"/>
          </p:cNvPicPr>
          <p:nvPr/>
        </p:nvPicPr>
        <p:blipFill>
          <a:blip r:embed="rId5"/>
          <a:stretch>
            <a:fillRect/>
          </a:stretch>
        </p:blipFill>
        <p:spPr>
          <a:xfrm>
            <a:off x="853517" y="4988578"/>
            <a:ext cx="1504841" cy="1697320"/>
          </a:xfrm>
          <a:prstGeom prst="rect">
            <a:avLst/>
          </a:prstGeom>
        </p:spPr>
      </p:pic>
      <p:pic>
        <p:nvPicPr>
          <p:cNvPr id="13" name="Picture 12" descr="A person wearing a referee shirt&#10;&#10;Description automatically generated">
            <a:extLst>
              <a:ext uri="{FF2B5EF4-FFF2-40B4-BE49-F238E27FC236}">
                <a16:creationId xmlns:a16="http://schemas.microsoft.com/office/drawing/2014/main" id="{0AFCC675-F176-F207-6C09-2B745C944283}"/>
              </a:ext>
            </a:extLst>
          </p:cNvPr>
          <p:cNvPicPr>
            <a:picLocks noChangeAspect="1"/>
          </p:cNvPicPr>
          <p:nvPr/>
        </p:nvPicPr>
        <p:blipFill>
          <a:blip r:embed="rId6"/>
          <a:stretch>
            <a:fillRect/>
          </a:stretch>
        </p:blipFill>
        <p:spPr>
          <a:xfrm>
            <a:off x="9516861" y="4098687"/>
            <a:ext cx="2333920" cy="1471473"/>
          </a:xfrm>
          <a:prstGeom prst="rect">
            <a:avLst/>
          </a:prstGeom>
        </p:spPr>
      </p:pic>
    </p:spTree>
    <p:custDataLst>
      <p:tags r:id="rId1"/>
    </p:custDataLst>
    <p:extLst>
      <p:ext uri="{BB962C8B-B14F-4D97-AF65-F5344CB8AC3E}">
        <p14:creationId xmlns:p14="http://schemas.microsoft.com/office/powerpoint/2010/main" val="181404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4 Points 1">
            <a:extLst>
              <a:ext uri="{FF2B5EF4-FFF2-40B4-BE49-F238E27FC236}">
                <a16:creationId xmlns:a16="http://schemas.microsoft.com/office/drawing/2014/main" id="{1AC96362-DCB8-0977-7D52-A76C62D504EA}"/>
              </a:ext>
            </a:extLst>
          </p:cNvPr>
          <p:cNvSpPr/>
          <p:nvPr/>
        </p:nvSpPr>
        <p:spPr>
          <a:xfrm rot="18411668">
            <a:off x="8894501" y="3079751"/>
            <a:ext cx="556043" cy="505879"/>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idx="4294967295"/>
          </p:nvPr>
        </p:nvSpPr>
        <p:spPr>
          <a:xfrm>
            <a:off x="867105" y="121317"/>
            <a:ext cx="10972800" cy="1016000"/>
          </a:xfrm>
        </p:spPr>
        <p:txBody>
          <a:bodyPr>
            <a:noAutofit/>
          </a:bodyPr>
          <a:lstStyle/>
          <a:p>
            <a:pPr algn="ctr"/>
            <a:r>
              <a:rPr lang="en-US" b="1" dirty="0">
                <a:solidFill>
                  <a:srgbClr val="00205B"/>
                </a:solidFill>
                <a:latin typeface="+mn-lt"/>
              </a:rPr>
              <a:t>OFFSIDE PENALTY ADMINISTRATION: DEFENSE</a:t>
            </a:r>
          </a:p>
        </p:txBody>
      </p:sp>
      <p:sp>
        <p:nvSpPr>
          <p:cNvPr id="3" name="TextBox 2">
            <a:extLst>
              <a:ext uri="{FF2B5EF4-FFF2-40B4-BE49-F238E27FC236}">
                <a16:creationId xmlns:a16="http://schemas.microsoft.com/office/drawing/2014/main" id="{D97FE612-B486-1920-5612-C8B53C29EBCE}"/>
              </a:ext>
            </a:extLst>
          </p:cNvPr>
          <p:cNvSpPr txBox="1"/>
          <p:nvPr/>
        </p:nvSpPr>
        <p:spPr>
          <a:xfrm>
            <a:off x="236483" y="1459230"/>
            <a:ext cx="6117022" cy="3139321"/>
          </a:xfrm>
          <a:prstGeom prst="rect">
            <a:avLst/>
          </a:prstGeom>
          <a:solidFill>
            <a:schemeClr val="tx2">
              <a:lumMod val="40000"/>
              <a:lumOff val="60000"/>
            </a:schemeClr>
          </a:solidFill>
        </p:spPr>
        <p:txBody>
          <a:bodyPr wrap="square" lIns="91440" tIns="45720" rIns="91440" bIns="45720" rtlCol="0" anchor="t">
            <a:spAutoFit/>
          </a:bodyPr>
          <a:lstStyle/>
          <a:p>
            <a:pPr lvl="0"/>
            <a:r>
              <a:rPr lang="en-US" sz="2800" b="1" u="sng" dirty="0">
                <a:solidFill>
                  <a:srgbClr val="00205B"/>
                </a:solidFill>
              </a:rPr>
              <a:t>INSIDE THE CSA, ABOVE THE GLE</a:t>
            </a:r>
          </a:p>
          <a:p>
            <a:pPr marL="342900" lvl="0" indent="-342900">
              <a:buFont typeface="Arial"/>
              <a:buChar char="•"/>
            </a:pPr>
            <a:r>
              <a:rPr lang="en-US" sz="2400" dirty="0">
                <a:solidFill>
                  <a:srgbClr val="00205B"/>
                </a:solidFill>
              </a:rPr>
              <a:t>Correct the offside</a:t>
            </a:r>
            <a:endParaRPr lang="en-US" sz="2400" dirty="0">
              <a:solidFill>
                <a:srgbClr val="00205B"/>
              </a:solidFill>
              <a:cs typeface="Calibri"/>
            </a:endParaRPr>
          </a:p>
          <a:p>
            <a:pPr lvl="0"/>
            <a:r>
              <a:rPr lang="en-US" sz="800" dirty="0">
                <a:solidFill>
                  <a:srgbClr val="00205B"/>
                </a:solidFill>
                <a:cs typeface="Calibri" panose="020F0502020204030204"/>
              </a:rPr>
              <a:t>                </a:t>
            </a:r>
          </a:p>
          <a:p>
            <a:pPr marL="342900" lvl="0" indent="-342900">
              <a:buFont typeface="Arial"/>
              <a:buChar char="•"/>
            </a:pPr>
            <a:r>
              <a:rPr lang="en-US" sz="2400" dirty="0">
                <a:solidFill>
                  <a:srgbClr val="00205B"/>
                </a:solidFill>
              </a:rPr>
              <a:t>Attack awarded free position</a:t>
            </a:r>
          </a:p>
          <a:p>
            <a:pPr marL="342900" lvl="0" indent="-342900">
              <a:buFont typeface="Arial"/>
              <a:buChar char="•"/>
            </a:pPr>
            <a:endParaRPr lang="en-US" sz="800" dirty="0">
              <a:solidFill>
                <a:srgbClr val="00205B"/>
              </a:solidFill>
            </a:endParaRPr>
          </a:p>
          <a:p>
            <a:pPr marL="342900" lvl="0" indent="-342900">
              <a:buFont typeface="Arial"/>
              <a:buChar char="•"/>
            </a:pPr>
            <a:r>
              <a:rPr lang="en-US" sz="2400" dirty="0">
                <a:solidFill>
                  <a:srgbClr val="00205B"/>
                </a:solidFill>
              </a:rPr>
              <a:t>Closest opponent 4m behind</a:t>
            </a:r>
            <a:endParaRPr lang="en-US" sz="2400" dirty="0">
              <a:solidFill>
                <a:srgbClr val="00205B"/>
              </a:solidFill>
              <a:cs typeface="Calibri" panose="020F0502020204030204"/>
            </a:endParaRPr>
          </a:p>
          <a:p>
            <a:pPr marL="171450" lvl="0" indent="-171450">
              <a:buFont typeface="Arial"/>
              <a:buChar char="•"/>
            </a:pPr>
            <a:endParaRPr lang="en-US" sz="800" dirty="0">
              <a:solidFill>
                <a:srgbClr val="00205B"/>
              </a:solidFill>
              <a:cs typeface="Calibri" panose="020F0502020204030204"/>
            </a:endParaRPr>
          </a:p>
          <a:p>
            <a:pPr marL="342900" lvl="0" indent="-342900">
              <a:buFont typeface="Arial"/>
              <a:buChar char="•"/>
            </a:pPr>
            <a:r>
              <a:rPr lang="en-US" sz="2400" dirty="0">
                <a:solidFill>
                  <a:srgbClr val="00205B"/>
                </a:solidFill>
              </a:rPr>
              <a:t>Clear penalty lane</a:t>
            </a:r>
            <a:endParaRPr lang="en-US" sz="2400" dirty="0">
              <a:solidFill>
                <a:srgbClr val="00205B"/>
              </a:solidFill>
              <a:cs typeface="Calibri" panose="020F0502020204030204"/>
            </a:endParaRPr>
          </a:p>
          <a:p>
            <a:pPr marL="171450" lvl="0" indent="-171450">
              <a:buFont typeface="Arial"/>
              <a:buChar char="•"/>
            </a:pPr>
            <a:endParaRPr lang="en-US" sz="800" dirty="0">
              <a:solidFill>
                <a:srgbClr val="00205B"/>
              </a:solidFill>
              <a:cs typeface="Calibri"/>
            </a:endParaRPr>
          </a:p>
          <a:p>
            <a:pPr marL="342900" lvl="0" indent="-342900">
              <a:buFont typeface="Arial"/>
              <a:buChar char="•"/>
            </a:pPr>
            <a:r>
              <a:rPr lang="en-US" sz="2400" dirty="0">
                <a:solidFill>
                  <a:srgbClr val="00205B"/>
                </a:solidFill>
                <a:cs typeface="Calibri"/>
              </a:rPr>
              <a:t>Whistle start</a:t>
            </a:r>
          </a:p>
          <a:p>
            <a:endParaRPr lang="en-US" dirty="0"/>
          </a:p>
        </p:txBody>
      </p:sp>
      <p:sp>
        <p:nvSpPr>
          <p:cNvPr id="7" name="Rectangle 6">
            <a:extLst>
              <a:ext uri="{FF2B5EF4-FFF2-40B4-BE49-F238E27FC236}">
                <a16:creationId xmlns:a16="http://schemas.microsoft.com/office/drawing/2014/main" id="{16397AD5-2E22-1076-2C5B-7F8AE5DEDDDD}"/>
              </a:ext>
            </a:extLst>
          </p:cNvPr>
          <p:cNvSpPr/>
          <p:nvPr/>
        </p:nvSpPr>
        <p:spPr>
          <a:xfrm>
            <a:off x="2196662" y="5654570"/>
            <a:ext cx="67476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Reminder: Call Time Out to administer the penalty*</a:t>
            </a:r>
          </a:p>
        </p:txBody>
      </p:sp>
      <p:sp>
        <p:nvSpPr>
          <p:cNvPr id="6" name="TextBox 5">
            <a:extLst>
              <a:ext uri="{FF2B5EF4-FFF2-40B4-BE49-F238E27FC236}">
                <a16:creationId xmlns:a16="http://schemas.microsoft.com/office/drawing/2014/main" id="{9D4CA61F-D1E3-CF09-6E42-49A0D1567AC9}"/>
              </a:ext>
            </a:extLst>
          </p:cNvPr>
          <p:cNvSpPr txBox="1"/>
          <p:nvPr/>
        </p:nvSpPr>
        <p:spPr>
          <a:xfrm>
            <a:off x="7881937" y="881062"/>
            <a:ext cx="9524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5B"/>
                </a:solidFill>
                <a:cs typeface="Calibri"/>
              </a:rPr>
              <a:t>Offsides called</a:t>
            </a:r>
            <a:endParaRPr lang="en-US" dirty="0">
              <a:solidFill>
                <a:srgbClr val="00205B"/>
              </a:solidFill>
            </a:endParaRPr>
          </a:p>
        </p:txBody>
      </p:sp>
      <p:sp>
        <p:nvSpPr>
          <p:cNvPr id="13" name="TextBox 12">
            <a:extLst>
              <a:ext uri="{FF2B5EF4-FFF2-40B4-BE49-F238E27FC236}">
                <a16:creationId xmlns:a16="http://schemas.microsoft.com/office/drawing/2014/main" id="{88BF6677-0CD8-EE29-0DDD-D1B00AE1DBD8}"/>
              </a:ext>
            </a:extLst>
          </p:cNvPr>
          <p:cNvSpPr txBox="1"/>
          <p:nvPr/>
        </p:nvSpPr>
        <p:spPr>
          <a:xfrm>
            <a:off x="7177087" y="2021681"/>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14" name="TextBox 13">
            <a:extLst>
              <a:ext uri="{FF2B5EF4-FFF2-40B4-BE49-F238E27FC236}">
                <a16:creationId xmlns:a16="http://schemas.microsoft.com/office/drawing/2014/main" id="{F1079317-D8E1-2671-289D-DAD6618B890A}"/>
              </a:ext>
            </a:extLst>
          </p:cNvPr>
          <p:cNvSpPr txBox="1"/>
          <p:nvPr/>
        </p:nvSpPr>
        <p:spPr>
          <a:xfrm>
            <a:off x="8974931" y="1676400"/>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5" name="TextBox 14">
            <a:extLst>
              <a:ext uri="{FF2B5EF4-FFF2-40B4-BE49-F238E27FC236}">
                <a16:creationId xmlns:a16="http://schemas.microsoft.com/office/drawing/2014/main" id="{159D0E25-EAA9-C411-9F16-79A82200445C}"/>
              </a:ext>
            </a:extLst>
          </p:cNvPr>
          <p:cNvSpPr txBox="1"/>
          <p:nvPr/>
        </p:nvSpPr>
        <p:spPr>
          <a:xfrm>
            <a:off x="8070056" y="3474244"/>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6" name="TextBox 15">
            <a:extLst>
              <a:ext uri="{FF2B5EF4-FFF2-40B4-BE49-F238E27FC236}">
                <a16:creationId xmlns:a16="http://schemas.microsoft.com/office/drawing/2014/main" id="{B2099AB3-A622-4FC7-4388-B2ECE388A033}"/>
              </a:ext>
            </a:extLst>
          </p:cNvPr>
          <p:cNvSpPr txBox="1"/>
          <p:nvPr/>
        </p:nvSpPr>
        <p:spPr>
          <a:xfrm>
            <a:off x="9689306" y="1164431"/>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17" name="TextBox 16">
            <a:extLst>
              <a:ext uri="{FF2B5EF4-FFF2-40B4-BE49-F238E27FC236}">
                <a16:creationId xmlns:a16="http://schemas.microsoft.com/office/drawing/2014/main" id="{526E4958-FAF1-E3BB-BCD1-7760536FC8FF}"/>
              </a:ext>
            </a:extLst>
          </p:cNvPr>
          <p:cNvSpPr txBox="1"/>
          <p:nvPr/>
        </p:nvSpPr>
        <p:spPr>
          <a:xfrm>
            <a:off x="8974931" y="4700587"/>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18" name="TextBox 17">
            <a:extLst>
              <a:ext uri="{FF2B5EF4-FFF2-40B4-BE49-F238E27FC236}">
                <a16:creationId xmlns:a16="http://schemas.microsoft.com/office/drawing/2014/main" id="{6EF0F8C2-D421-355A-FCDA-D01876AC1A65}"/>
              </a:ext>
            </a:extLst>
          </p:cNvPr>
          <p:cNvSpPr txBox="1"/>
          <p:nvPr/>
        </p:nvSpPr>
        <p:spPr>
          <a:xfrm>
            <a:off x="8865582" y="2943642"/>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9" name="TextBox 18">
            <a:extLst>
              <a:ext uri="{FF2B5EF4-FFF2-40B4-BE49-F238E27FC236}">
                <a16:creationId xmlns:a16="http://schemas.microsoft.com/office/drawing/2014/main" id="{DF211F78-4400-A4A2-5049-9831A1B323BD}"/>
              </a:ext>
            </a:extLst>
          </p:cNvPr>
          <p:cNvSpPr txBox="1"/>
          <p:nvPr/>
        </p:nvSpPr>
        <p:spPr>
          <a:xfrm>
            <a:off x="8070056" y="1795462"/>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21" name="TextBox 20">
            <a:extLst>
              <a:ext uri="{FF2B5EF4-FFF2-40B4-BE49-F238E27FC236}">
                <a16:creationId xmlns:a16="http://schemas.microsoft.com/office/drawing/2014/main" id="{782EBD94-91E4-0043-2445-551FECE46615}"/>
              </a:ext>
            </a:extLst>
          </p:cNvPr>
          <p:cNvSpPr txBox="1"/>
          <p:nvPr/>
        </p:nvSpPr>
        <p:spPr>
          <a:xfrm>
            <a:off x="9605962" y="3069431"/>
            <a:ext cx="4929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cs typeface="Calibri"/>
              </a:rPr>
              <a:t>G</a:t>
            </a:r>
            <a:endParaRPr lang="en-US" dirty="0">
              <a:solidFill>
                <a:srgbClr val="0070C0"/>
              </a:solidFill>
            </a:endParaRPr>
          </a:p>
        </p:txBody>
      </p:sp>
      <p:sp>
        <p:nvSpPr>
          <p:cNvPr id="22" name="TextBox 21">
            <a:extLst>
              <a:ext uri="{FF2B5EF4-FFF2-40B4-BE49-F238E27FC236}">
                <a16:creationId xmlns:a16="http://schemas.microsoft.com/office/drawing/2014/main" id="{14194C40-379B-3B07-AB87-3AED0ABA10EE}"/>
              </a:ext>
            </a:extLst>
          </p:cNvPr>
          <p:cNvSpPr txBox="1"/>
          <p:nvPr/>
        </p:nvSpPr>
        <p:spPr>
          <a:xfrm>
            <a:off x="8355806" y="2224087"/>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3" name="TextBox 22">
            <a:extLst>
              <a:ext uri="{FF2B5EF4-FFF2-40B4-BE49-F238E27FC236}">
                <a16:creationId xmlns:a16="http://schemas.microsoft.com/office/drawing/2014/main" id="{10CEFDDB-679B-B835-5CF2-E192CC68173D}"/>
              </a:ext>
            </a:extLst>
          </p:cNvPr>
          <p:cNvSpPr txBox="1"/>
          <p:nvPr/>
        </p:nvSpPr>
        <p:spPr>
          <a:xfrm>
            <a:off x="9844088" y="1450181"/>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4" name="TextBox 23">
            <a:extLst>
              <a:ext uri="{FF2B5EF4-FFF2-40B4-BE49-F238E27FC236}">
                <a16:creationId xmlns:a16="http://schemas.microsoft.com/office/drawing/2014/main" id="{65D1FA40-E681-BF0A-051A-C2FB969D37C9}"/>
              </a:ext>
            </a:extLst>
          </p:cNvPr>
          <p:cNvSpPr txBox="1"/>
          <p:nvPr/>
        </p:nvSpPr>
        <p:spPr>
          <a:xfrm>
            <a:off x="10201275" y="2569368"/>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5" name="TextBox 24">
            <a:extLst>
              <a:ext uri="{FF2B5EF4-FFF2-40B4-BE49-F238E27FC236}">
                <a16:creationId xmlns:a16="http://schemas.microsoft.com/office/drawing/2014/main" id="{E9045E1D-4918-85FC-90D3-8BE020DF3020}"/>
              </a:ext>
            </a:extLst>
          </p:cNvPr>
          <p:cNvSpPr txBox="1"/>
          <p:nvPr/>
        </p:nvSpPr>
        <p:spPr>
          <a:xfrm>
            <a:off x="8257494" y="3714178"/>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6" name="TextBox 25">
            <a:extLst>
              <a:ext uri="{FF2B5EF4-FFF2-40B4-BE49-F238E27FC236}">
                <a16:creationId xmlns:a16="http://schemas.microsoft.com/office/drawing/2014/main" id="{9D783E11-880A-29D2-62C2-0764CDEEB01C}"/>
              </a:ext>
            </a:extLst>
          </p:cNvPr>
          <p:cNvSpPr txBox="1"/>
          <p:nvPr/>
        </p:nvSpPr>
        <p:spPr>
          <a:xfrm>
            <a:off x="8751900" y="3243411"/>
            <a:ext cx="3361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7" name="TextBox 26">
            <a:extLst>
              <a:ext uri="{FF2B5EF4-FFF2-40B4-BE49-F238E27FC236}">
                <a16:creationId xmlns:a16="http://schemas.microsoft.com/office/drawing/2014/main" id="{8625DA3F-52F7-6DF0-6C6F-DA4CEDCC259A}"/>
              </a:ext>
            </a:extLst>
          </p:cNvPr>
          <p:cNvSpPr txBox="1"/>
          <p:nvPr/>
        </p:nvSpPr>
        <p:spPr>
          <a:xfrm>
            <a:off x="8748713" y="4867275"/>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8" name="TextBox 27">
            <a:extLst>
              <a:ext uri="{FF2B5EF4-FFF2-40B4-BE49-F238E27FC236}">
                <a16:creationId xmlns:a16="http://schemas.microsoft.com/office/drawing/2014/main" id="{E8DC684A-BB9F-A8D6-8F83-206DC2E2FB56}"/>
              </a:ext>
            </a:extLst>
          </p:cNvPr>
          <p:cNvSpPr txBox="1"/>
          <p:nvPr/>
        </p:nvSpPr>
        <p:spPr>
          <a:xfrm>
            <a:off x="9213056" y="1854994"/>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30" name="TextBox 29">
            <a:extLst>
              <a:ext uri="{FF2B5EF4-FFF2-40B4-BE49-F238E27FC236}">
                <a16:creationId xmlns:a16="http://schemas.microsoft.com/office/drawing/2014/main" id="{B33BDBBD-9932-8EFD-3A84-5D2F772320A8}"/>
              </a:ext>
            </a:extLst>
          </p:cNvPr>
          <p:cNvSpPr txBox="1"/>
          <p:nvPr/>
        </p:nvSpPr>
        <p:spPr>
          <a:xfrm>
            <a:off x="10082212" y="2378869"/>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31" name="TextBox 30">
            <a:extLst>
              <a:ext uri="{FF2B5EF4-FFF2-40B4-BE49-F238E27FC236}">
                <a16:creationId xmlns:a16="http://schemas.microsoft.com/office/drawing/2014/main" id="{B13A46F2-0F31-57D4-3D1D-2D3ED42683D6}"/>
              </a:ext>
            </a:extLst>
          </p:cNvPr>
          <p:cNvSpPr txBox="1"/>
          <p:nvPr/>
        </p:nvSpPr>
        <p:spPr>
          <a:xfrm>
            <a:off x="8990593" y="3174657"/>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34" name="TextBox 33">
            <a:extLst>
              <a:ext uri="{FF2B5EF4-FFF2-40B4-BE49-F238E27FC236}">
                <a16:creationId xmlns:a16="http://schemas.microsoft.com/office/drawing/2014/main" id="{B7AA3294-D4E2-8F3D-CC24-7E0C9BECC172}"/>
              </a:ext>
            </a:extLst>
          </p:cNvPr>
          <p:cNvSpPr txBox="1"/>
          <p:nvPr/>
        </p:nvSpPr>
        <p:spPr>
          <a:xfrm>
            <a:off x="7188994" y="2438400"/>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4" name="Oval 3">
            <a:extLst>
              <a:ext uri="{FF2B5EF4-FFF2-40B4-BE49-F238E27FC236}">
                <a16:creationId xmlns:a16="http://schemas.microsoft.com/office/drawing/2014/main" id="{EA31EC99-A29E-C146-E9F8-C059E9B75173}"/>
              </a:ext>
            </a:extLst>
          </p:cNvPr>
          <p:cNvSpPr/>
          <p:nvPr/>
        </p:nvSpPr>
        <p:spPr>
          <a:xfrm>
            <a:off x="8782956" y="3327197"/>
            <a:ext cx="165253" cy="176270"/>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4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4.44444E-6 L -0.05769 -0.01135 " pathEditMode="relative" rAng="0" ptsTypes="AA">
                                      <p:cBhvr>
                                        <p:cTn id="10" dur="2000" fill="hold"/>
                                        <p:tgtEl>
                                          <p:spTgt spid="15"/>
                                        </p:tgtEl>
                                        <p:attrNameLst>
                                          <p:attrName>ppt_x</p:attrName>
                                          <p:attrName>ppt_y</p:attrName>
                                        </p:attrNameLst>
                                      </p:cBhvr>
                                      <p:rCtr x="-2891" y="-57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6.25E-7 -1.11111E-6 L -0.03359 -0.01319 " pathEditMode="relative" rAng="0" ptsTypes="AA">
                                      <p:cBhvr>
                                        <p:cTn id="14" dur="2000" fill="hold"/>
                                        <p:tgtEl>
                                          <p:spTgt spid="26"/>
                                        </p:tgtEl>
                                        <p:attrNameLst>
                                          <p:attrName>ppt_x</p:attrName>
                                          <p:attrName>ppt_y</p:attrName>
                                        </p:attrNameLst>
                                      </p:cBhvr>
                                      <p:rCtr x="-1680" y="-671"/>
                                    </p:animMotion>
                                  </p:childTnLst>
                                </p:cTn>
                              </p:par>
                              <p:par>
                                <p:cTn id="15" presetID="42" presetClass="path" presetSubtype="0" accel="50000" decel="50000" fill="hold" grpId="0" nodeType="withEffect">
                                  <p:stCondLst>
                                    <p:cond delay="0"/>
                                  </p:stCondLst>
                                  <p:childTnLst>
                                    <p:animMotion origin="layout" path="M -3.54167E-6 3.33333E-6 L -0.0276 -0.02292 " pathEditMode="relative" rAng="0" ptsTypes="AA">
                                      <p:cBhvr>
                                        <p:cTn id="16" dur="2000" fill="hold"/>
                                        <p:tgtEl>
                                          <p:spTgt spid="4"/>
                                        </p:tgtEl>
                                        <p:attrNameLst>
                                          <p:attrName>ppt_x</p:attrName>
                                          <p:attrName>ppt_y</p:attrName>
                                        </p:attrNameLst>
                                      </p:cBhvr>
                                      <p:rCtr x="-1380" y="-1157"/>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3.33333E-6 4.44444E-6 L -0.0862 -0.00556 " pathEditMode="relative" rAng="0" ptsTypes="AA">
                                      <p:cBhvr>
                                        <p:cTn id="20" dur="2000" fill="hold"/>
                                        <p:tgtEl>
                                          <p:spTgt spid="31"/>
                                        </p:tgtEl>
                                        <p:attrNameLst>
                                          <p:attrName>ppt_x</p:attrName>
                                          <p:attrName>ppt_y</p:attrName>
                                        </p:attrNameLst>
                                      </p:cBhvr>
                                      <p:rCtr x="-4310" y="-278"/>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4.16667E-7 7.40741E-7 L 0.0168 -0.0375 " pathEditMode="relative" rAng="0" ptsTypes="AA">
                                      <p:cBhvr>
                                        <p:cTn id="24" dur="2000" fill="hold"/>
                                        <p:tgtEl>
                                          <p:spTgt spid="18"/>
                                        </p:tgtEl>
                                        <p:attrNameLst>
                                          <p:attrName>ppt_x</p:attrName>
                                          <p:attrName>ppt_y</p:attrName>
                                        </p:attrNameLst>
                                      </p:cBhvr>
                                      <p:rCtr x="833"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8" grpId="0"/>
      <p:bldP spid="26" grpId="0"/>
      <p:bldP spid="31" grpId="0"/>
      <p:bldP spid="4" grpId="0" animBg="1"/>
    </p:bldLst>
  </p:timing>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609600" y="187430"/>
            <a:ext cx="10972800" cy="1016000"/>
          </a:xfrm>
        </p:spPr>
        <p:txBody>
          <a:bodyPr>
            <a:noAutofit/>
          </a:bodyPr>
          <a:lstStyle/>
          <a:p>
            <a:pPr algn="ctr"/>
            <a:r>
              <a:rPr lang="en-US" b="1" dirty="0">
                <a:solidFill>
                  <a:srgbClr val="00205B"/>
                </a:solidFill>
                <a:latin typeface="+mn-lt"/>
              </a:rPr>
              <a:t>OFFSIDE PENALTY ADMINISTRATION: DEFENSE</a:t>
            </a:r>
          </a:p>
        </p:txBody>
      </p:sp>
      <p:sp>
        <p:nvSpPr>
          <p:cNvPr id="2" name="TextBox 1">
            <a:extLst>
              <a:ext uri="{FF2B5EF4-FFF2-40B4-BE49-F238E27FC236}">
                <a16:creationId xmlns:a16="http://schemas.microsoft.com/office/drawing/2014/main" id="{4667FE6D-16B4-AC27-D081-2FD99B9D9F8E}"/>
              </a:ext>
            </a:extLst>
          </p:cNvPr>
          <p:cNvSpPr txBox="1"/>
          <p:nvPr/>
        </p:nvSpPr>
        <p:spPr>
          <a:xfrm>
            <a:off x="236483" y="1459230"/>
            <a:ext cx="5602457" cy="3447098"/>
          </a:xfrm>
          <a:prstGeom prst="rect">
            <a:avLst/>
          </a:prstGeom>
          <a:noFill/>
        </p:spPr>
        <p:txBody>
          <a:bodyPr wrap="square" rtlCol="0">
            <a:spAutoFit/>
          </a:bodyPr>
          <a:lstStyle/>
          <a:p>
            <a:pPr lvl="0"/>
            <a:r>
              <a:rPr lang="en-US" sz="2800" b="1" u="sng" dirty="0">
                <a:solidFill>
                  <a:srgbClr val="00205B"/>
                </a:solidFill>
              </a:rPr>
              <a:t>INSIDE THE CSA, BELOW THE GLE</a:t>
            </a:r>
          </a:p>
          <a:p>
            <a:pPr lvl="0"/>
            <a:endParaRPr lang="en-US" sz="2800" b="1" u="sng" dirty="0">
              <a:solidFill>
                <a:srgbClr val="00205B"/>
              </a:solidFill>
            </a:endParaRPr>
          </a:p>
          <a:p>
            <a:pPr lvl="0"/>
            <a:r>
              <a:rPr lang="en-US" sz="2400" dirty="0">
                <a:solidFill>
                  <a:srgbClr val="00205B"/>
                </a:solidFill>
              </a:rPr>
              <a:t>Correct the offside</a:t>
            </a:r>
          </a:p>
          <a:p>
            <a:pPr lvl="0"/>
            <a:endParaRPr lang="en-US" sz="800" dirty="0">
              <a:solidFill>
                <a:srgbClr val="00205B"/>
              </a:solidFill>
            </a:endParaRPr>
          </a:p>
          <a:p>
            <a:pPr lvl="0"/>
            <a:r>
              <a:rPr lang="en-US" sz="2400" dirty="0">
                <a:solidFill>
                  <a:srgbClr val="00205B"/>
                </a:solidFill>
              </a:rPr>
              <a:t>Attack awarded free position at the </a:t>
            </a:r>
            <a:r>
              <a:rPr lang="en-US" sz="2400" b="1" u="sng" dirty="0">
                <a:solidFill>
                  <a:srgbClr val="00205B"/>
                </a:solidFill>
              </a:rPr>
              <a:t>nearest dot</a:t>
            </a:r>
            <a:endParaRPr lang="en-US" sz="2400" dirty="0">
              <a:solidFill>
                <a:srgbClr val="00205B"/>
              </a:solidFill>
            </a:endParaRPr>
          </a:p>
          <a:p>
            <a:pPr lvl="0"/>
            <a:endParaRPr lang="en-US" sz="800" dirty="0">
              <a:solidFill>
                <a:srgbClr val="00205B"/>
              </a:solidFill>
            </a:endParaRPr>
          </a:p>
          <a:p>
            <a:pPr lvl="0"/>
            <a:r>
              <a:rPr lang="en-US" sz="2400" dirty="0">
                <a:solidFill>
                  <a:srgbClr val="00205B"/>
                </a:solidFill>
              </a:rPr>
              <a:t>Closest opponent 4m behind</a:t>
            </a:r>
          </a:p>
          <a:p>
            <a:pPr lvl="0"/>
            <a:endParaRPr lang="en-US" sz="800" dirty="0">
              <a:solidFill>
                <a:srgbClr val="00205B"/>
              </a:solidFill>
              <a:cs typeface="Calibri"/>
            </a:endParaRPr>
          </a:p>
          <a:p>
            <a:pPr lvl="0"/>
            <a:r>
              <a:rPr lang="en-US" sz="2400" dirty="0">
                <a:solidFill>
                  <a:srgbClr val="00205B"/>
                </a:solidFill>
                <a:cs typeface="Calibri"/>
              </a:rPr>
              <a:t>Whistle start</a:t>
            </a:r>
          </a:p>
          <a:p>
            <a:endParaRPr lang="en-US" dirty="0"/>
          </a:p>
        </p:txBody>
      </p:sp>
      <p:pic>
        <p:nvPicPr>
          <p:cNvPr id="1026" name="Picture 2" descr="No photo description available.">
            <a:extLst>
              <a:ext uri="{FF2B5EF4-FFF2-40B4-BE49-F238E27FC236}">
                <a16:creationId xmlns:a16="http://schemas.microsoft.com/office/drawing/2014/main" id="{A7FFFE34-5EA2-C7FD-DA69-2F1D546FC9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39"/>
          <a:stretch/>
        </p:blipFill>
        <p:spPr bwMode="auto">
          <a:xfrm>
            <a:off x="6257581" y="904821"/>
            <a:ext cx="5697936" cy="53987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6397AD5-2E22-1076-2C5B-7F8AE5DEDDDD}"/>
              </a:ext>
            </a:extLst>
          </p:cNvPr>
          <p:cNvSpPr/>
          <p:nvPr/>
        </p:nvSpPr>
        <p:spPr>
          <a:xfrm>
            <a:off x="711917" y="5646934"/>
            <a:ext cx="67476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Reminder: Call Time Out to administer the penalty*</a:t>
            </a:r>
          </a:p>
        </p:txBody>
      </p:sp>
    </p:spTree>
    <p:custDataLst>
      <p:tags r:id="rId1"/>
    </p:custDataLst>
    <p:extLst>
      <p:ext uri="{BB962C8B-B14F-4D97-AF65-F5344CB8AC3E}">
        <p14:creationId xmlns:p14="http://schemas.microsoft.com/office/powerpoint/2010/main" val="259846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laying lacrosse&#10;&#10;Description automatically generated">
            <a:extLst>
              <a:ext uri="{FF2B5EF4-FFF2-40B4-BE49-F238E27FC236}">
                <a16:creationId xmlns:a16="http://schemas.microsoft.com/office/drawing/2014/main" id="{DF3746CC-281D-2F5A-7293-679001AAC7E9}"/>
              </a:ext>
            </a:extLst>
          </p:cNvPr>
          <p:cNvPicPr>
            <a:picLocks noChangeAspect="1"/>
          </p:cNvPicPr>
          <p:nvPr/>
        </p:nvPicPr>
        <p:blipFill>
          <a:blip r:embed="rId5"/>
          <a:stretch>
            <a:fillRect/>
          </a:stretch>
        </p:blipFill>
        <p:spPr>
          <a:xfrm>
            <a:off x="-153380" y="1463374"/>
            <a:ext cx="7970043" cy="5291137"/>
          </a:xfrm>
          <a:prstGeom prst="rect">
            <a:avLst/>
          </a:prstGeom>
        </p:spPr>
      </p:pic>
      <p:sp>
        <p:nvSpPr>
          <p:cNvPr id="7" name="Rectangle 6">
            <a:extLst>
              <a:ext uri="{FF2B5EF4-FFF2-40B4-BE49-F238E27FC236}">
                <a16:creationId xmlns:a16="http://schemas.microsoft.com/office/drawing/2014/main" id="{16397AD5-2E22-1076-2C5B-7F8AE5DEDDDD}"/>
              </a:ext>
            </a:extLst>
          </p:cNvPr>
          <p:cNvSpPr/>
          <p:nvPr/>
        </p:nvSpPr>
        <p:spPr>
          <a:xfrm>
            <a:off x="-82359" y="5758284"/>
            <a:ext cx="67476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Reminder: Call Time Out to administer the penalty*</a:t>
            </a:r>
          </a:p>
        </p:txBody>
      </p:sp>
      <p:sp>
        <p:nvSpPr>
          <p:cNvPr id="2" name="TextBox 1">
            <a:extLst>
              <a:ext uri="{FF2B5EF4-FFF2-40B4-BE49-F238E27FC236}">
                <a16:creationId xmlns:a16="http://schemas.microsoft.com/office/drawing/2014/main" id="{4667FE6D-16B4-AC27-D081-2FD99B9D9F8E}"/>
              </a:ext>
            </a:extLst>
          </p:cNvPr>
          <p:cNvSpPr txBox="1"/>
          <p:nvPr/>
        </p:nvSpPr>
        <p:spPr>
          <a:xfrm>
            <a:off x="7816663" y="2471547"/>
            <a:ext cx="4375337" cy="3385542"/>
          </a:xfrm>
          <a:prstGeom prst="rect">
            <a:avLst/>
          </a:prstGeom>
          <a:solidFill>
            <a:schemeClr val="tx2">
              <a:lumMod val="40000"/>
              <a:lumOff val="60000"/>
            </a:schemeClr>
          </a:solidFill>
        </p:spPr>
        <p:txBody>
          <a:bodyPr wrap="square" lIns="91440" tIns="45720" rIns="91440" bIns="45720" rtlCol="0" anchor="t">
            <a:spAutoFit/>
          </a:bodyPr>
          <a:lstStyle/>
          <a:p>
            <a:pPr lvl="0"/>
            <a:r>
              <a:rPr lang="en-US" sz="2800" b="1" u="sng" dirty="0">
                <a:solidFill>
                  <a:srgbClr val="00205B"/>
                </a:solidFill>
              </a:rPr>
              <a:t>OUTSIDE THE CSA</a:t>
            </a:r>
          </a:p>
          <a:p>
            <a:pPr lvl="0"/>
            <a:r>
              <a:rPr lang="en-US" sz="2400" dirty="0">
                <a:solidFill>
                  <a:srgbClr val="00205B"/>
                </a:solidFill>
              </a:rPr>
              <a:t>Correct the offside</a:t>
            </a:r>
          </a:p>
          <a:p>
            <a:pPr lvl="0"/>
            <a:endParaRPr lang="en-US" sz="800" dirty="0">
              <a:solidFill>
                <a:srgbClr val="00205B"/>
              </a:solidFill>
            </a:endParaRPr>
          </a:p>
          <a:p>
            <a:pPr lvl="0"/>
            <a:r>
              <a:rPr lang="en-US" sz="2400" dirty="0">
                <a:solidFill>
                  <a:srgbClr val="00205B"/>
                </a:solidFill>
              </a:rPr>
              <a:t>Non offending team awarded free position at the </a:t>
            </a:r>
            <a:r>
              <a:rPr lang="en-US" sz="2400" b="1" u="sng" dirty="0">
                <a:solidFill>
                  <a:srgbClr val="00205B"/>
                </a:solidFill>
              </a:rPr>
              <a:t>spot of the ball</a:t>
            </a:r>
            <a:endParaRPr lang="en-US" sz="2400" b="1" u="sng" dirty="0">
              <a:solidFill>
                <a:srgbClr val="00205B"/>
              </a:solidFill>
              <a:cs typeface="Calibri"/>
            </a:endParaRPr>
          </a:p>
          <a:p>
            <a:pPr lvl="0"/>
            <a:endParaRPr lang="en-US" sz="800" dirty="0">
              <a:solidFill>
                <a:srgbClr val="00205B"/>
              </a:solidFill>
            </a:endParaRPr>
          </a:p>
          <a:p>
            <a:pPr lvl="0"/>
            <a:r>
              <a:rPr lang="en-US" sz="2400" dirty="0">
                <a:solidFill>
                  <a:srgbClr val="00205B"/>
                </a:solidFill>
              </a:rPr>
              <a:t>Closest opponent 4m behind</a:t>
            </a:r>
          </a:p>
          <a:p>
            <a:pPr lvl="0"/>
            <a:endParaRPr lang="en-US" sz="800" dirty="0">
              <a:solidFill>
                <a:srgbClr val="00205B"/>
              </a:solidFill>
              <a:cs typeface="Calibri"/>
            </a:endParaRPr>
          </a:p>
          <a:p>
            <a:pPr lvl="0"/>
            <a:r>
              <a:rPr lang="en-US" sz="2400" dirty="0">
                <a:solidFill>
                  <a:srgbClr val="00205B"/>
                </a:solidFill>
                <a:cs typeface="Calibri"/>
              </a:rPr>
              <a:t>Whistle start</a:t>
            </a:r>
          </a:p>
          <a:p>
            <a:endParaRPr lang="en-US" dirty="0"/>
          </a:p>
        </p:txBody>
      </p:sp>
      <p:sp>
        <p:nvSpPr>
          <p:cNvPr id="9" name="Title 1"/>
          <p:cNvSpPr>
            <a:spLocks noGrp="1"/>
          </p:cNvSpPr>
          <p:nvPr>
            <p:ph type="title" idx="4294967295"/>
          </p:nvPr>
        </p:nvSpPr>
        <p:spPr>
          <a:xfrm>
            <a:off x="-1065320" y="185316"/>
            <a:ext cx="9348187" cy="1016000"/>
          </a:xfrm>
        </p:spPr>
        <p:txBody>
          <a:bodyPr>
            <a:noAutofit/>
          </a:bodyPr>
          <a:lstStyle/>
          <a:p>
            <a:pPr algn="r"/>
            <a:r>
              <a:rPr lang="en-US" sz="4000" b="1" dirty="0">
                <a:solidFill>
                  <a:srgbClr val="00205B"/>
                </a:solidFill>
                <a:latin typeface="+mn-lt"/>
              </a:rPr>
              <a:t>OFFSIDE PENALTY ADMINISTRATION:</a:t>
            </a:r>
            <a:br>
              <a:rPr lang="en-US" sz="4000" b="1" dirty="0">
                <a:solidFill>
                  <a:srgbClr val="00205B"/>
                </a:solidFill>
                <a:latin typeface="+mn-lt"/>
              </a:rPr>
            </a:br>
            <a:r>
              <a:rPr lang="en-US" sz="4000" b="1" dirty="0">
                <a:solidFill>
                  <a:srgbClr val="00205B"/>
                </a:solidFill>
                <a:latin typeface="+mn-lt"/>
              </a:rPr>
              <a:t> OFFENSE AND DEFENSE</a:t>
            </a:r>
          </a:p>
        </p:txBody>
      </p:sp>
    </p:spTree>
    <p:custDataLst>
      <p:tags r:id="rId1"/>
    </p:custDataLst>
    <p:extLst>
      <p:ext uri="{BB962C8B-B14F-4D97-AF65-F5344CB8AC3E}">
        <p14:creationId xmlns:p14="http://schemas.microsoft.com/office/powerpoint/2010/main" val="14135005"/>
      </p:ext>
    </p:extLst>
  </p:cSld>
  <p:clrMapOvr>
    <a:masterClrMapping/>
  </p:clrMapOvr>
  <p:extLst>
    <p:ext uri="{6950BFC3-D8DA-4A85-94F7-54DA5524770B}">
      <p188:commentRel xmlns:p188="http://schemas.microsoft.com/office/powerpoint/2018/8/main" r:id="rId4"/>
    </p:ext>
  </p:extLs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7" ma:contentTypeDescription="Create a new document." ma:contentTypeScope="" ma:versionID="48378d4ec6c39d0328a4aba9436c1b94">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df42f55c1b4b5e81d6d370d7dc8566bf"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6218dcc-f06c-44ff-a9bf-2cb8a2baea82">
      <UserInfo>
        <DisplayName>Manion, Ashley</DisplayName>
        <AccountId>44</AccountId>
        <AccountType/>
      </UserInfo>
      <UserInfo>
        <DisplayName>Eissele, Mark</DisplayName>
        <AccountId>86</AccountId>
        <AccountType/>
      </UserInfo>
      <UserInfo>
        <DisplayName>Spamer, Jimmy</DisplayName>
        <AccountId>28</AccountId>
        <AccountType/>
      </UserInfo>
      <UserInfo>
        <DisplayName>Shannon, Dan</DisplayName>
        <AccountId>82</AccountId>
        <AccountType/>
      </UserInfo>
      <UserInfo>
        <DisplayName>Franklin, Deborah</DisplayName>
        <AccountId>83</AccountId>
        <AccountType/>
      </UserInfo>
    </SharedWithUsers>
    <Grant xmlns="e388dfff-96bd-44b0-9abc-e874b4608d57" xsi:nil="true"/>
    <State xmlns="e388dfff-96bd-44b0-9abc-e874b4608d57" xsi:nil="true"/>
    <LastName xmlns="e388dfff-96bd-44b0-9abc-e874b4608d57" xsi:nil="true"/>
    <TaxCatchAll xmlns="c6218dcc-f06c-44ff-a9bf-2cb8a2baea82" xsi:nil="true"/>
    <ApplicationID xmlns="e388dfff-96bd-44b0-9abc-e874b4608d57" xsi:nil="true"/>
    <LOO xmlns="e388dfff-96bd-44b0-9abc-e874b4608d57" xsi:nil="true"/>
    <lcf76f155ced4ddcb4097134ff3c332f xmlns="e388dfff-96bd-44b0-9abc-e874b4608d57">
      <Terms xmlns="http://schemas.microsoft.com/office/infopath/2007/PartnerControls"/>
    </lcf76f155ced4ddcb4097134ff3c332f>
    <FirstName xmlns="e388dfff-96bd-44b0-9abc-e874b4608d57" xsi:nil="true"/>
    <Phone xmlns="e388dfff-96bd-44b0-9abc-e874b4608d57" xsi:nil="true"/>
    <Email xmlns="e388dfff-96bd-44b0-9abc-e874b4608d57" xsi:nil="true"/>
  </documentManagement>
</p:properties>
</file>

<file path=customXml/itemProps1.xml><?xml version="1.0" encoding="utf-8"?>
<ds:datastoreItem xmlns:ds="http://schemas.openxmlformats.org/officeDocument/2006/customXml" ds:itemID="{061F492C-45E9-4255-ABEC-F27CAA0B46F7}"/>
</file>

<file path=customXml/itemProps2.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3.xml><?xml version="1.0" encoding="utf-8"?>
<ds:datastoreItem xmlns:ds="http://schemas.openxmlformats.org/officeDocument/2006/customXml" ds:itemID="{165E185A-0405-4A20-BECF-0E4BABEC212F}">
  <ds:schemaRefs>
    <ds:schemaRef ds:uri="91965e93-ae8c-442d-9ec4-149738af66dd"/>
    <ds:schemaRef ds:uri="http://schemas.openxmlformats.org/package/2006/metadata/core-properties"/>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f4bcc57d-5958-4083-8f93-a1c6c20683a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6439</TotalTime>
  <Words>2601</Words>
  <Application>Microsoft Macintosh PowerPoint</Application>
  <PresentationFormat>Widescreen</PresentationFormat>
  <Paragraphs>334</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Montserrat</vt:lpstr>
      <vt:lpstr>Arial</vt:lpstr>
      <vt:lpstr>Purista</vt:lpstr>
      <vt:lpstr>Helvetica</vt:lpstr>
      <vt:lpstr>Calibri</vt:lpstr>
      <vt:lpstr>Wingdings</vt:lpstr>
      <vt:lpstr>Office Theme</vt:lpstr>
      <vt:lpstr>PowerPoint Presentation</vt:lpstr>
      <vt:lpstr>                                    RESTRAINING LINE</vt:lpstr>
      <vt:lpstr>PowerPoint Presentation</vt:lpstr>
      <vt:lpstr>PowerPoint Presentation</vt:lpstr>
      <vt:lpstr>WHEN TO CALL OFFSIDE FOUL</vt:lpstr>
      <vt:lpstr>PowerPoint Presentation</vt:lpstr>
      <vt:lpstr>OFFSIDE PENALTY ADMINISTRATION: DEFENSE</vt:lpstr>
      <vt:lpstr>OFFSIDE PENALTY ADMINISTRATION: DEFENSE</vt:lpstr>
      <vt:lpstr>OFFSIDE PENALTY ADMINISTRATION:  OFFENSE AND DEFENSE</vt:lpstr>
      <vt:lpstr>OFFSIDE PENALTY ADMINISTRATION: OFFENSE</vt:lpstr>
      <vt:lpstr>OFFSIDE PENALTY ADMINISTRATION: OFFENSE</vt:lpstr>
      <vt:lpstr>PowerPoint Presentation</vt:lpstr>
      <vt:lpstr>PowerPoint Presentation</vt:lpstr>
      <vt:lpstr>Held Whistle on Defense with Additional Fouls</vt:lpstr>
      <vt:lpstr>HELD WHISTLE ON DEFENSE WITH ADDITIONAL DEFENSE FOUL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286</cp:revision>
  <dcterms:created xsi:type="dcterms:W3CDTF">2021-08-11T16:38:25Z</dcterms:created>
  <dcterms:modified xsi:type="dcterms:W3CDTF">2025-10-07T14:51:55Z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ies>
</file>