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4"/>
  </p:sldMasterIdLst>
  <p:notesMasterIdLst>
    <p:notesMasterId r:id="rId30"/>
  </p:notesMasterIdLst>
  <p:handoutMasterIdLst>
    <p:handoutMasterId r:id="rId31"/>
  </p:handoutMasterIdLst>
  <p:sldIdLst>
    <p:sldId id="370" r:id="rId5"/>
    <p:sldId id="257" r:id="rId6"/>
    <p:sldId id="270" r:id="rId7"/>
    <p:sldId id="269" r:id="rId8"/>
    <p:sldId id="272" r:id="rId9"/>
    <p:sldId id="273" r:id="rId10"/>
    <p:sldId id="274" r:id="rId11"/>
    <p:sldId id="371" r:id="rId12"/>
    <p:sldId id="258" r:id="rId13"/>
    <p:sldId id="276" r:id="rId14"/>
    <p:sldId id="278" r:id="rId15"/>
    <p:sldId id="279" r:id="rId16"/>
    <p:sldId id="280" r:id="rId17"/>
    <p:sldId id="281" r:id="rId18"/>
    <p:sldId id="282" r:id="rId19"/>
    <p:sldId id="283" r:id="rId20"/>
    <p:sldId id="284" r:id="rId21"/>
    <p:sldId id="285" r:id="rId22"/>
    <p:sldId id="277" r:id="rId23"/>
    <p:sldId id="266" r:id="rId24"/>
    <p:sldId id="287" r:id="rId25"/>
    <p:sldId id="289" r:id="rId26"/>
    <p:sldId id="290" r:id="rId27"/>
    <p:sldId id="288" r:id="rId28"/>
    <p:sldId id="263" r:id="rId29"/>
  </p:sldIdLst>
  <p:sldSz cx="12192000" cy="6858000"/>
  <p:notesSz cx="6858000" cy="9144000"/>
  <p:embeddedFontLst>
    <p:embeddedFont>
      <p:font typeface="Alt Gothic Comp ATF" panose="020B0608040502040204" pitchFamily="34" charset="77"/>
      <p:regular r:id="rId32"/>
      <p:bold r:id="rId33"/>
    </p:embeddedFont>
    <p:embeddedFont>
      <p:font typeface="Alt Gothic Comp ATF Blk" panose="020B0A08040502040204" pitchFamily="34" charset="77"/>
      <p:bold r:id="rId34"/>
    </p:embeddedFont>
    <p:embeddedFont>
      <p:font typeface="Helvetica" pitchFamily="2" charset="0"/>
      <p:regular r:id="rId35"/>
      <p:bold r:id="rId36"/>
      <p:italic r:id="rId37"/>
      <p:boldItalic r:id="rId38"/>
    </p:embeddedFont>
    <p:embeddedFont>
      <p:font typeface="Obvia" panose="020F0502020204030204" pitchFamily="34" charset="0"/>
      <p:regular r:id="rId39"/>
      <p:bold r:id="rId40"/>
      <p:italic r:id="rId41"/>
      <p:boldItalic r:id="rId42"/>
    </p:embeddedFont>
    <p:embeddedFont>
      <p:font typeface="Obvia Wide"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4472C4"/>
    <a:srgbClr val="5B9BD5"/>
    <a:srgbClr val="97999B"/>
    <a:srgbClr val="FF5050"/>
    <a:srgbClr val="FF0000"/>
    <a:srgbClr val="41719C"/>
    <a:srgbClr val="CCFF99"/>
    <a:srgbClr val="99FF99"/>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1620A-F3AC-CA46-B1BA-576FF2632D6D}" v="1" dt="2023-10-25T17:19:4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05"/>
    <p:restoredTop sz="77273"/>
  </p:normalViewPr>
  <p:slideViewPr>
    <p:cSldViewPr snapToGrid="0">
      <p:cViewPr varScale="1">
        <p:scale>
          <a:sx n="146" d="100"/>
          <a:sy n="146" d="100"/>
        </p:scale>
        <p:origin x="149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9D10-CD66-4B70-8364-5106B6F9B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907D3F-54A4-42B4-8A06-BE90C409AEE2}">
      <dgm:prSet phldrT="[Text]"/>
      <dgm:spPr>
        <a:solidFill>
          <a:schemeClr val="tx2">
            <a:lumMod val="75000"/>
          </a:schemeClr>
        </a:solidFill>
      </dgm:spPr>
      <dgm:t>
        <a:bodyPr/>
        <a:lstStyle/>
        <a:p>
          <a:r>
            <a:rPr lang="en-US" b="0" i="0"/>
            <a:t>To put us in the best position to make the calls that allow us to keep the game safe and fair.</a:t>
          </a:r>
          <a:endParaRPr lang="en-US"/>
        </a:p>
      </dgm:t>
    </dgm:pt>
    <dgm:pt modelId="{9150E1D1-3E36-4844-948D-707EE716CC1F}" type="parTrans" cxnId="{4EB8ABEA-6B6A-41D1-9C44-C954BB22921E}">
      <dgm:prSet/>
      <dgm:spPr/>
      <dgm:t>
        <a:bodyPr/>
        <a:lstStyle/>
        <a:p>
          <a:endParaRPr lang="en-US"/>
        </a:p>
      </dgm:t>
    </dgm:pt>
    <dgm:pt modelId="{BA530F19-7ED8-410B-B947-7981C1CC77FA}" type="sibTrans" cxnId="{4EB8ABEA-6B6A-41D1-9C44-C954BB22921E}">
      <dgm:prSet/>
      <dgm:spPr/>
      <dgm:t>
        <a:bodyPr/>
        <a:lstStyle/>
        <a:p>
          <a:endParaRPr lang="en-US"/>
        </a:p>
      </dgm:t>
    </dgm:pt>
    <dgm:pt modelId="{FE009257-4D3A-4865-9A0A-42FE176D5CDC}">
      <dgm:prSet phldrT="[Text]"/>
      <dgm:spPr>
        <a:solidFill>
          <a:srgbClr val="0070C0"/>
        </a:solidFill>
      </dgm:spPr>
      <dgm:t>
        <a:bodyPr/>
        <a:lstStyle/>
        <a:p>
          <a:pPr rtl="0"/>
          <a:r>
            <a:rPr lang="en-US" b="0" i="0"/>
            <a:t>To work as a TEAM to cover all areas of the field efficiently and consistently.​</a:t>
          </a:r>
          <a:endParaRPr lang="en-US"/>
        </a:p>
      </dgm:t>
    </dgm:pt>
    <dgm:pt modelId="{EE9A1333-C3E6-4DC9-993D-FDBBF392DAC2}" type="parTrans" cxnId="{0BED7439-D34F-4BDA-8267-EFBF95B66578}">
      <dgm:prSet/>
      <dgm:spPr/>
      <dgm:t>
        <a:bodyPr/>
        <a:lstStyle/>
        <a:p>
          <a:endParaRPr lang="en-US"/>
        </a:p>
      </dgm:t>
    </dgm:pt>
    <dgm:pt modelId="{B67D8C36-347C-47D9-8A9E-47D923033125}" type="sibTrans" cxnId="{0BED7439-D34F-4BDA-8267-EFBF95B66578}">
      <dgm:prSet/>
      <dgm:spPr/>
      <dgm:t>
        <a:bodyPr/>
        <a:lstStyle/>
        <a:p>
          <a:endParaRPr lang="en-US"/>
        </a:p>
      </dgm:t>
    </dgm:pt>
    <dgm:pt modelId="{A1EB1B06-3A06-4E3E-A364-B5C0EF7172AD}" type="pres">
      <dgm:prSet presAssocID="{A5789D10-CD66-4B70-8364-5106B6F9BBFE}" presName="linear" presStyleCnt="0">
        <dgm:presLayoutVars>
          <dgm:animLvl val="lvl"/>
          <dgm:resizeHandles val="exact"/>
        </dgm:presLayoutVars>
      </dgm:prSet>
      <dgm:spPr/>
    </dgm:pt>
    <dgm:pt modelId="{FEFE5ECC-A6B0-4F4D-9616-3FB2ACDC8DFF}" type="pres">
      <dgm:prSet presAssocID="{20907D3F-54A4-42B4-8A06-BE90C409AEE2}" presName="parentText" presStyleLbl="node1" presStyleIdx="0" presStyleCnt="2" custLinFactNeighborX="405" custLinFactNeighborY="-53197">
        <dgm:presLayoutVars>
          <dgm:chMax val="0"/>
          <dgm:bulletEnabled val="1"/>
        </dgm:presLayoutVars>
      </dgm:prSet>
      <dgm:spPr/>
    </dgm:pt>
    <dgm:pt modelId="{FD24A323-09A0-44DF-87BD-F65AB9258DB8}" type="pres">
      <dgm:prSet presAssocID="{BA530F19-7ED8-410B-B947-7981C1CC77FA}" presName="spacer" presStyleCnt="0"/>
      <dgm:spPr/>
    </dgm:pt>
    <dgm:pt modelId="{7A0FB063-5556-43A6-BEAF-53A1E52BDD06}" type="pres">
      <dgm:prSet presAssocID="{FE009257-4D3A-4865-9A0A-42FE176D5CDC}" presName="parentText" presStyleLbl="node1" presStyleIdx="1" presStyleCnt="2" custLinFactY="59057" custLinFactNeighborX="24410" custLinFactNeighborY="100000">
        <dgm:presLayoutVars>
          <dgm:chMax val="0"/>
          <dgm:bulletEnabled val="1"/>
        </dgm:presLayoutVars>
      </dgm:prSet>
      <dgm:spPr/>
    </dgm:pt>
  </dgm:ptLst>
  <dgm:cxnLst>
    <dgm:cxn modelId="{DC16EE08-5CBC-494B-8EC1-1A77BF97B2A0}" type="presOf" srcId="{FE009257-4D3A-4865-9A0A-42FE176D5CDC}" destId="{7A0FB063-5556-43A6-BEAF-53A1E52BDD06}" srcOrd="0" destOrd="0" presId="urn:microsoft.com/office/officeart/2005/8/layout/vList2"/>
    <dgm:cxn modelId="{0BED7439-D34F-4BDA-8267-EFBF95B66578}" srcId="{A5789D10-CD66-4B70-8364-5106B6F9BBFE}" destId="{FE009257-4D3A-4865-9A0A-42FE176D5CDC}" srcOrd="1" destOrd="0" parTransId="{EE9A1333-C3E6-4DC9-993D-FDBBF392DAC2}" sibTransId="{B67D8C36-347C-47D9-8A9E-47D923033125}"/>
    <dgm:cxn modelId="{057C046F-27A1-4D04-B606-BAD14938575A}" type="presOf" srcId="{20907D3F-54A4-42B4-8A06-BE90C409AEE2}" destId="{FEFE5ECC-A6B0-4F4D-9616-3FB2ACDC8DFF}" srcOrd="0" destOrd="0" presId="urn:microsoft.com/office/officeart/2005/8/layout/vList2"/>
    <dgm:cxn modelId="{1CA209CC-1E72-4572-BF4C-E51023354B47}" type="presOf" srcId="{A5789D10-CD66-4B70-8364-5106B6F9BBFE}" destId="{A1EB1B06-3A06-4E3E-A364-B5C0EF7172AD}" srcOrd="0" destOrd="0" presId="urn:microsoft.com/office/officeart/2005/8/layout/vList2"/>
    <dgm:cxn modelId="{4EB8ABEA-6B6A-41D1-9C44-C954BB22921E}" srcId="{A5789D10-CD66-4B70-8364-5106B6F9BBFE}" destId="{20907D3F-54A4-42B4-8A06-BE90C409AEE2}" srcOrd="0" destOrd="0" parTransId="{9150E1D1-3E36-4844-948D-707EE716CC1F}" sibTransId="{BA530F19-7ED8-410B-B947-7981C1CC77FA}"/>
    <dgm:cxn modelId="{9544B4BD-31C0-432F-A69C-369C349E919A}" type="presParOf" srcId="{A1EB1B06-3A06-4E3E-A364-B5C0EF7172AD}" destId="{FEFE5ECC-A6B0-4F4D-9616-3FB2ACDC8DFF}" srcOrd="0" destOrd="0" presId="urn:microsoft.com/office/officeart/2005/8/layout/vList2"/>
    <dgm:cxn modelId="{437B068B-0CE9-4F2C-AD9F-693D9ACC1A76}" type="presParOf" srcId="{A1EB1B06-3A06-4E3E-A364-B5C0EF7172AD}" destId="{FD24A323-09A0-44DF-87BD-F65AB9258DB8}" srcOrd="1" destOrd="0" presId="urn:microsoft.com/office/officeart/2005/8/layout/vList2"/>
    <dgm:cxn modelId="{C0FB49F1-389B-42B4-96D1-6FB5E3DBE50C}" type="presParOf" srcId="{A1EB1B06-3A06-4E3E-A364-B5C0EF7172AD}" destId="{7A0FB063-5556-43A6-BEAF-53A1E52BDD0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07E4F-8B63-42A0-9E2F-785EDFBD0F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C8F920-DA96-4C56-A6D2-95D12257970E}">
      <dgm:prSet custT="1"/>
      <dgm:spPr>
        <a:solidFill>
          <a:srgbClr val="97999B"/>
        </a:solidFill>
        <a:ln>
          <a:noFill/>
        </a:ln>
      </dgm:spPr>
      <dgm:t>
        <a:bodyPr/>
        <a:lstStyle/>
        <a:p>
          <a:pPr rtl="0"/>
          <a:endParaRPr lang="en-US" sz="2400"/>
        </a:p>
        <a:p>
          <a:pPr rtl="0"/>
          <a:r>
            <a:rPr lang="en-US" sz="2400"/>
            <a:t>Trail to </a:t>
          </a:r>
        </a:p>
        <a:p>
          <a:pPr rtl="0"/>
          <a:r>
            <a:rPr lang="en-US" sz="2400"/>
            <a:t>Lead</a:t>
          </a:r>
        </a:p>
      </dgm:t>
    </dgm:pt>
    <dgm:pt modelId="{F2B2EE43-C653-487B-93DD-3B9F9C1EC0F6}" type="parTrans" cxnId="{6C8021E4-68BC-4E54-AD2A-22A71D9CB5C4}">
      <dgm:prSet/>
      <dgm:spPr/>
      <dgm:t>
        <a:bodyPr/>
        <a:lstStyle/>
        <a:p>
          <a:endParaRPr lang="en-US"/>
        </a:p>
      </dgm:t>
    </dgm:pt>
    <dgm:pt modelId="{FB6B1F72-03B7-4904-BA54-B473E23F6C59}" type="sibTrans" cxnId="{6C8021E4-68BC-4E54-AD2A-22A71D9CB5C4}">
      <dgm:prSet/>
      <dgm:spPr/>
      <dgm:t>
        <a:bodyPr/>
        <a:lstStyle/>
        <a:p>
          <a:endParaRPr lang="en-US"/>
        </a:p>
      </dgm:t>
    </dgm:pt>
    <dgm:pt modelId="{626C09A2-B77D-461D-862C-EEFD242F77F3}">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dirty="0">
              <a:solidFill>
                <a:srgbClr val="00205B"/>
              </a:solidFill>
            </a:rPr>
            <a:t>Stay ahead of and outside the ball</a:t>
          </a:r>
        </a:p>
      </dgm:t>
    </dgm:pt>
    <dgm:pt modelId="{C4382248-5226-465B-9C3B-BC1E1EE7EAA4}" type="parTrans" cxnId="{60F5A5C3-BE9A-49DD-8B33-CEFAA70C7CA0}">
      <dgm:prSet/>
      <dgm:spPr/>
      <dgm:t>
        <a:bodyPr/>
        <a:lstStyle/>
        <a:p>
          <a:endParaRPr lang="en-US"/>
        </a:p>
      </dgm:t>
    </dgm:pt>
    <dgm:pt modelId="{676D05D6-9350-4D17-92E8-9897C458BE13}" type="sibTrans" cxnId="{60F5A5C3-BE9A-49DD-8B33-CEFAA70C7CA0}">
      <dgm:prSet/>
      <dgm:spPr/>
      <dgm:t>
        <a:bodyPr/>
        <a:lstStyle/>
        <a:p>
          <a:endParaRPr lang="en-US"/>
        </a:p>
      </dgm:t>
    </dgm:pt>
    <dgm:pt modelId="{C44C862B-BC5D-4503-A371-D4AA6961D20B}">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dirty="0">
              <a:solidFill>
                <a:srgbClr val="00205B"/>
              </a:solidFill>
            </a:rPr>
            <a:t>Position your body to keep play and players in your vision</a:t>
          </a:r>
        </a:p>
      </dgm:t>
    </dgm:pt>
    <dgm:pt modelId="{DC576E86-DD9A-48AA-AE1B-259D63812713}" type="parTrans" cxnId="{C70A5C0D-5FE0-4C4C-B1E0-70CA7D2F88A9}">
      <dgm:prSet/>
      <dgm:spPr/>
      <dgm:t>
        <a:bodyPr/>
        <a:lstStyle/>
        <a:p>
          <a:endParaRPr lang="en-US"/>
        </a:p>
      </dgm:t>
    </dgm:pt>
    <dgm:pt modelId="{8DF60790-37D8-4640-A2EA-CFE050D24162}" type="sibTrans" cxnId="{C70A5C0D-5FE0-4C4C-B1E0-70CA7D2F88A9}">
      <dgm:prSet/>
      <dgm:spPr/>
      <dgm:t>
        <a:bodyPr/>
        <a:lstStyle/>
        <a:p>
          <a:endParaRPr lang="en-US"/>
        </a:p>
      </dgm:t>
    </dgm:pt>
    <dgm:pt modelId="{520C6E55-1FD8-429C-9FE6-AA1C07EBB2EA}">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dirty="0">
              <a:solidFill>
                <a:srgbClr val="00205B"/>
              </a:solidFill>
            </a:rPr>
            <a:t>Maintain a “view” of the action into CSA</a:t>
          </a:r>
        </a:p>
      </dgm:t>
    </dgm:pt>
    <dgm:pt modelId="{7E107F8E-555F-40EC-980D-7CC86ED2590C}" type="parTrans" cxnId="{A85790D4-6999-4C15-848A-079A1B51532A}">
      <dgm:prSet/>
      <dgm:spPr/>
      <dgm:t>
        <a:bodyPr/>
        <a:lstStyle/>
        <a:p>
          <a:endParaRPr lang="en-US"/>
        </a:p>
      </dgm:t>
    </dgm:pt>
    <dgm:pt modelId="{23FB1999-CA0D-4A44-BF17-B7E0AEC17F24}" type="sibTrans" cxnId="{A85790D4-6999-4C15-848A-079A1B51532A}">
      <dgm:prSet/>
      <dgm:spPr/>
      <dgm:t>
        <a:bodyPr/>
        <a:lstStyle/>
        <a:p>
          <a:endParaRPr lang="en-US"/>
        </a:p>
      </dgm:t>
    </dgm:pt>
    <dgm:pt modelId="{85CF34C2-B62C-4FFD-B60F-EB45EF9DDE51}">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4472C4"/>
        </a:solidFill>
        <a:ln>
          <a:noFill/>
        </a:ln>
      </dgm:spPr>
      <dgm:t>
        <a:bodyPr/>
        <a:lstStyle/>
        <a:p>
          <a:pPr rtl="0"/>
          <a:endParaRPr lang="en-US" sz="2400"/>
        </a:p>
        <a:p>
          <a:pPr rtl="0"/>
          <a:r>
            <a:rPr lang="en-US" sz="2400"/>
            <a:t>Lead to</a:t>
          </a:r>
        </a:p>
        <a:p>
          <a:pPr rtl="0"/>
          <a:r>
            <a:rPr lang="en-US" sz="2400"/>
            <a:t> Trail</a:t>
          </a:r>
        </a:p>
      </dgm:t>
    </dgm:pt>
    <dgm:pt modelId="{200A34CC-C9EA-478F-9B83-AAE9849C0FC7}" type="parTrans" cxnId="{052F3B4A-CC44-47D9-9E0A-825A1AA516B6}">
      <dgm:prSet/>
      <dgm:spPr/>
      <dgm:t>
        <a:bodyPr/>
        <a:lstStyle/>
        <a:p>
          <a:endParaRPr lang="en-US"/>
        </a:p>
      </dgm:t>
    </dgm:pt>
    <dgm:pt modelId="{121BFE79-9740-443C-91E5-C658A3078990}" type="sibTrans" cxnId="{052F3B4A-CC44-47D9-9E0A-825A1AA516B6}">
      <dgm:prSet/>
      <dgm:spPr/>
      <dgm:t>
        <a:bodyPr/>
        <a:lstStyle/>
        <a:p>
          <a:endParaRPr lang="en-US"/>
        </a:p>
      </dgm:t>
    </dgm:pt>
    <dgm:pt modelId="{BE1AD7C6-5D9C-480C-BFAA-1A4489FCFBEF}">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dirty="0">
              <a:solidFill>
                <a:srgbClr val="00205B"/>
              </a:solidFill>
            </a:rPr>
            <a:t>Count players ahead of you</a:t>
          </a:r>
        </a:p>
      </dgm:t>
    </dgm:pt>
    <dgm:pt modelId="{4B551E7A-3086-4DBC-8696-96AF6351A945}" type="parTrans" cxnId="{FC2E074E-469B-4779-A67A-0D0FB2D8C8B6}">
      <dgm:prSet/>
      <dgm:spPr/>
      <dgm:t>
        <a:bodyPr/>
        <a:lstStyle/>
        <a:p>
          <a:endParaRPr lang="en-US"/>
        </a:p>
      </dgm:t>
    </dgm:pt>
    <dgm:pt modelId="{5B988DA4-367C-450D-AC1B-340F4643F33B}" type="sibTrans" cxnId="{FC2E074E-469B-4779-A67A-0D0FB2D8C8B6}">
      <dgm:prSet/>
      <dgm:spPr/>
      <dgm:t>
        <a:bodyPr/>
        <a:lstStyle/>
        <a:p>
          <a:endParaRPr lang="en-US"/>
        </a:p>
      </dgm:t>
    </dgm:pt>
    <dgm:pt modelId="{AC1B782A-900E-4F6F-AF2B-F28C3F7FB5AB}">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dirty="0">
              <a:solidFill>
                <a:srgbClr val="00205B"/>
              </a:solidFill>
            </a:rPr>
            <a:t>Stay up with play, run through restraining line</a:t>
          </a:r>
        </a:p>
      </dgm:t>
    </dgm:pt>
    <dgm:pt modelId="{21AFF29D-5596-4A64-9090-26BD253B3CB5}" type="parTrans" cxnId="{B7611BD2-7D42-475C-BF73-3CC538D08A46}">
      <dgm:prSet/>
      <dgm:spPr/>
      <dgm:t>
        <a:bodyPr/>
        <a:lstStyle/>
        <a:p>
          <a:endParaRPr lang="en-US"/>
        </a:p>
      </dgm:t>
    </dgm:pt>
    <dgm:pt modelId="{FC439AA4-B38B-4496-A679-33A4826EF8DD}" type="sibTrans" cxnId="{B7611BD2-7D42-475C-BF73-3CC538D08A46}">
      <dgm:prSet/>
      <dgm:spPr/>
      <dgm:t>
        <a:bodyPr/>
        <a:lstStyle/>
        <a:p>
          <a:endParaRPr lang="en-US"/>
        </a:p>
      </dgm:t>
    </dgm:pt>
    <dgm:pt modelId="{441E0861-3A4B-4221-B128-1CFFDA3CD33A}">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dirty="0">
              <a:solidFill>
                <a:srgbClr val="00205B"/>
              </a:solidFill>
            </a:rPr>
            <a:t>Anticipate where the play is going</a:t>
          </a:r>
        </a:p>
      </dgm:t>
    </dgm:pt>
    <dgm:pt modelId="{AEC2D014-A795-45FE-B66A-FCF9B10BFF64}" type="parTrans" cxnId="{4335A939-EE38-4EA3-9260-D739B069A58C}">
      <dgm:prSet/>
      <dgm:spPr/>
      <dgm:t>
        <a:bodyPr/>
        <a:lstStyle/>
        <a:p>
          <a:endParaRPr lang="en-US"/>
        </a:p>
      </dgm:t>
    </dgm:pt>
    <dgm:pt modelId="{B88B980B-8554-4A02-BFFD-069E7953BAE1}" type="sibTrans" cxnId="{4335A939-EE38-4EA3-9260-D739B069A58C}">
      <dgm:prSet/>
      <dgm:spPr/>
      <dgm:t>
        <a:bodyPr/>
        <a:lstStyle/>
        <a:p>
          <a:endParaRPr lang="en-US"/>
        </a:p>
      </dgm:t>
    </dgm:pt>
    <dgm:pt modelId="{F15760EF-010A-4645-9538-CF809CC55F9E}" type="pres">
      <dgm:prSet presAssocID="{6BD07E4F-8B63-42A0-9E2F-785EDFBD0F31}" presName="linearFlow" presStyleCnt="0">
        <dgm:presLayoutVars>
          <dgm:dir/>
          <dgm:animLvl val="lvl"/>
          <dgm:resizeHandles val="exact"/>
        </dgm:presLayoutVars>
      </dgm:prSet>
      <dgm:spPr/>
    </dgm:pt>
    <dgm:pt modelId="{D1E2B12C-4274-4BEB-8D33-DE0A7C5FCEA5}" type="pres">
      <dgm:prSet presAssocID="{9DC8F920-DA96-4C56-A6D2-95D12257970E}" presName="composite" presStyleCnt="0"/>
      <dgm:spPr/>
    </dgm:pt>
    <dgm:pt modelId="{BABF8FD7-C228-4967-B3EA-9FD1A27B1138}" type="pres">
      <dgm:prSet presAssocID="{9DC8F920-DA96-4C56-A6D2-95D12257970E}" presName="parentText" presStyleLbl="alignNode1" presStyleIdx="0" presStyleCnt="2">
        <dgm:presLayoutVars>
          <dgm:chMax val="1"/>
          <dgm:bulletEnabled val="1"/>
        </dgm:presLayoutVars>
      </dgm:prSet>
      <dgm:spPr/>
    </dgm:pt>
    <dgm:pt modelId="{A190621B-C04C-4C62-B7EB-7BC81D985B62}" type="pres">
      <dgm:prSet presAssocID="{9DC8F920-DA96-4C56-A6D2-95D12257970E}" presName="descendantText" presStyleLbl="alignAcc1" presStyleIdx="0" presStyleCnt="2" custScaleX="97614" custScaleY="100000">
        <dgm:presLayoutVars>
          <dgm:bulletEnabled val="1"/>
        </dgm:presLayoutVars>
      </dgm:prSet>
      <dgm:spPr/>
    </dgm:pt>
    <dgm:pt modelId="{9D7C2539-9187-4484-8362-E77DD5497F4E}" type="pres">
      <dgm:prSet presAssocID="{FB6B1F72-03B7-4904-BA54-B473E23F6C59}" presName="sp" presStyleCnt="0"/>
      <dgm:spPr/>
    </dgm:pt>
    <dgm:pt modelId="{3609CFF0-41F2-458F-8E98-69C03BDAB328}" type="pres">
      <dgm:prSet presAssocID="{85CF34C2-B62C-4FFD-B60F-EB45EF9DDE51}" presName="composite" presStyleCnt="0"/>
      <dgm:spPr/>
    </dgm:pt>
    <dgm:pt modelId="{9AE62DFD-7322-47F8-AE9A-35F75052FC13}" type="pres">
      <dgm:prSet presAssocID="{85CF34C2-B62C-4FFD-B60F-EB45EF9DDE51}" presName="parentText" presStyleLbl="alignNode1" presStyleIdx="1" presStyleCnt="2">
        <dgm:presLayoutVars>
          <dgm:chMax val="1"/>
          <dgm:bulletEnabled val="1"/>
        </dgm:presLayoutVars>
      </dgm:prSet>
      <dgm:spPr/>
    </dgm:pt>
    <dgm:pt modelId="{5DB296D1-9535-4FE6-AF11-98907D0FCBA2}" type="pres">
      <dgm:prSet presAssocID="{85CF34C2-B62C-4FFD-B60F-EB45EF9DDE51}" presName="descendantText" presStyleLbl="alignAcc1" presStyleIdx="1" presStyleCnt="2" custScaleX="100209" custLinFactNeighborX="1279" custLinFactNeighborY="4182">
        <dgm:presLayoutVars>
          <dgm:bulletEnabled val="1"/>
        </dgm:presLayoutVars>
      </dgm:prSet>
      <dgm:spPr/>
    </dgm:pt>
  </dgm:ptLst>
  <dgm:cxnLst>
    <dgm:cxn modelId="{C5BA4B08-882C-4319-A0E2-F477DF81FFE4}" type="presOf" srcId="{85CF34C2-B62C-4FFD-B60F-EB45EF9DDE51}" destId="{9AE62DFD-7322-47F8-AE9A-35F75052FC13}" srcOrd="0" destOrd="0" presId="urn:microsoft.com/office/officeart/2005/8/layout/chevron2"/>
    <dgm:cxn modelId="{C70A5C0D-5FE0-4C4C-B1E0-70CA7D2F88A9}" srcId="{9DC8F920-DA96-4C56-A6D2-95D12257970E}" destId="{C44C862B-BC5D-4503-A371-D4AA6961D20B}" srcOrd="1" destOrd="0" parTransId="{DC576E86-DD9A-48AA-AE1B-259D63812713}" sibTransId="{8DF60790-37D8-4640-A2EA-CFE050D24162}"/>
    <dgm:cxn modelId="{5D55DF15-744A-441C-AFB2-128C1CCA399C}" type="presOf" srcId="{6BD07E4F-8B63-42A0-9E2F-785EDFBD0F31}" destId="{F15760EF-010A-4645-9538-CF809CC55F9E}" srcOrd="0" destOrd="0" presId="urn:microsoft.com/office/officeart/2005/8/layout/chevron2"/>
    <dgm:cxn modelId="{4335A939-EE38-4EA3-9260-D739B069A58C}" srcId="{85CF34C2-B62C-4FFD-B60F-EB45EF9DDE51}" destId="{441E0861-3A4B-4221-B128-1CFFDA3CD33A}" srcOrd="2" destOrd="0" parTransId="{AEC2D014-A795-45FE-B66A-FCF9B10BFF64}" sibTransId="{B88B980B-8554-4A02-BFFD-069E7953BAE1}"/>
    <dgm:cxn modelId="{052F3B4A-CC44-47D9-9E0A-825A1AA516B6}" srcId="{6BD07E4F-8B63-42A0-9E2F-785EDFBD0F31}" destId="{85CF34C2-B62C-4FFD-B60F-EB45EF9DDE51}" srcOrd="1" destOrd="0" parTransId="{200A34CC-C9EA-478F-9B83-AAE9849C0FC7}" sibTransId="{121BFE79-9740-443C-91E5-C658A3078990}"/>
    <dgm:cxn modelId="{FC2E074E-469B-4779-A67A-0D0FB2D8C8B6}" srcId="{85CF34C2-B62C-4FFD-B60F-EB45EF9DDE51}" destId="{BE1AD7C6-5D9C-480C-BFAA-1A4489FCFBEF}" srcOrd="0" destOrd="0" parTransId="{4B551E7A-3086-4DBC-8696-96AF6351A945}" sibTransId="{5B988DA4-367C-450D-AC1B-340F4643F33B}"/>
    <dgm:cxn modelId="{B0250A5E-E5A9-4A02-9786-01A72BFAD144}" type="presOf" srcId="{9DC8F920-DA96-4C56-A6D2-95D12257970E}" destId="{BABF8FD7-C228-4967-B3EA-9FD1A27B1138}" srcOrd="0" destOrd="0" presId="urn:microsoft.com/office/officeart/2005/8/layout/chevron2"/>
    <dgm:cxn modelId="{3E6C9F65-23E2-47F8-95A0-18CC68C08824}" type="presOf" srcId="{441E0861-3A4B-4221-B128-1CFFDA3CD33A}" destId="{5DB296D1-9535-4FE6-AF11-98907D0FCBA2}" srcOrd="0" destOrd="2" presId="urn:microsoft.com/office/officeart/2005/8/layout/chevron2"/>
    <dgm:cxn modelId="{926570A1-4441-4F26-9AAE-AC7C67F50DB5}" type="presOf" srcId="{520C6E55-1FD8-429C-9FE6-AA1C07EBB2EA}" destId="{A190621B-C04C-4C62-B7EB-7BC81D985B62}" srcOrd="0" destOrd="2" presId="urn:microsoft.com/office/officeart/2005/8/layout/chevron2"/>
    <dgm:cxn modelId="{D2A785B7-E8EF-484B-8F88-2EBA57E23837}" type="presOf" srcId="{626C09A2-B77D-461D-862C-EEFD242F77F3}" destId="{A190621B-C04C-4C62-B7EB-7BC81D985B62}" srcOrd="0" destOrd="0" presId="urn:microsoft.com/office/officeart/2005/8/layout/chevron2"/>
    <dgm:cxn modelId="{60F5A5C3-BE9A-49DD-8B33-CEFAA70C7CA0}" srcId="{9DC8F920-DA96-4C56-A6D2-95D12257970E}" destId="{626C09A2-B77D-461D-862C-EEFD242F77F3}" srcOrd="0" destOrd="0" parTransId="{C4382248-5226-465B-9C3B-BC1E1EE7EAA4}" sibTransId="{676D05D6-9350-4D17-92E8-9897C458BE13}"/>
    <dgm:cxn modelId="{B7611BD2-7D42-475C-BF73-3CC538D08A46}" srcId="{85CF34C2-B62C-4FFD-B60F-EB45EF9DDE51}" destId="{AC1B782A-900E-4F6F-AF2B-F28C3F7FB5AB}" srcOrd="1" destOrd="0" parTransId="{21AFF29D-5596-4A64-9090-26BD253B3CB5}" sibTransId="{FC439AA4-B38B-4496-A679-33A4826EF8DD}"/>
    <dgm:cxn modelId="{A85790D4-6999-4C15-848A-079A1B51532A}" srcId="{9DC8F920-DA96-4C56-A6D2-95D12257970E}" destId="{520C6E55-1FD8-429C-9FE6-AA1C07EBB2EA}" srcOrd="2" destOrd="0" parTransId="{7E107F8E-555F-40EC-980D-7CC86ED2590C}" sibTransId="{23FB1999-CA0D-4A44-BF17-B7E0AEC17F24}"/>
    <dgm:cxn modelId="{6C8021E4-68BC-4E54-AD2A-22A71D9CB5C4}" srcId="{6BD07E4F-8B63-42A0-9E2F-785EDFBD0F31}" destId="{9DC8F920-DA96-4C56-A6D2-95D12257970E}" srcOrd="0" destOrd="0" parTransId="{F2B2EE43-C653-487B-93DD-3B9F9C1EC0F6}" sibTransId="{FB6B1F72-03B7-4904-BA54-B473E23F6C59}"/>
    <dgm:cxn modelId="{E7DF9BED-EDFA-4096-94A7-FE6BAF720A13}" type="presOf" srcId="{BE1AD7C6-5D9C-480C-BFAA-1A4489FCFBEF}" destId="{5DB296D1-9535-4FE6-AF11-98907D0FCBA2}" srcOrd="0" destOrd="0" presId="urn:microsoft.com/office/officeart/2005/8/layout/chevron2"/>
    <dgm:cxn modelId="{EC2230F8-FEEC-45A8-9B5D-807AA6769A4A}" type="presOf" srcId="{C44C862B-BC5D-4503-A371-D4AA6961D20B}" destId="{A190621B-C04C-4C62-B7EB-7BC81D985B62}" srcOrd="0" destOrd="1" presId="urn:microsoft.com/office/officeart/2005/8/layout/chevron2"/>
    <dgm:cxn modelId="{A27540FA-858A-4D86-8211-63D1808E7190}" type="presOf" srcId="{AC1B782A-900E-4F6F-AF2B-F28C3F7FB5AB}" destId="{5DB296D1-9535-4FE6-AF11-98907D0FCBA2}" srcOrd="0" destOrd="1" presId="urn:microsoft.com/office/officeart/2005/8/layout/chevron2"/>
    <dgm:cxn modelId="{CD06352E-5D04-4EF9-A007-4B8F97BF136B}" type="presParOf" srcId="{F15760EF-010A-4645-9538-CF809CC55F9E}" destId="{D1E2B12C-4274-4BEB-8D33-DE0A7C5FCEA5}" srcOrd="0" destOrd="0" presId="urn:microsoft.com/office/officeart/2005/8/layout/chevron2"/>
    <dgm:cxn modelId="{682FE4D3-9FE6-4583-BEC4-DE52B709C20E}" type="presParOf" srcId="{D1E2B12C-4274-4BEB-8D33-DE0A7C5FCEA5}" destId="{BABF8FD7-C228-4967-B3EA-9FD1A27B1138}" srcOrd="0" destOrd="0" presId="urn:microsoft.com/office/officeart/2005/8/layout/chevron2"/>
    <dgm:cxn modelId="{A7AFA6B1-0ECC-460F-86F2-1C5DA742A3C9}" type="presParOf" srcId="{D1E2B12C-4274-4BEB-8D33-DE0A7C5FCEA5}" destId="{A190621B-C04C-4C62-B7EB-7BC81D985B62}" srcOrd="1" destOrd="0" presId="urn:microsoft.com/office/officeart/2005/8/layout/chevron2"/>
    <dgm:cxn modelId="{BEB7E60D-1CCE-4E1C-98FD-5BF23DA85B23}" type="presParOf" srcId="{F15760EF-010A-4645-9538-CF809CC55F9E}" destId="{9D7C2539-9187-4484-8362-E77DD5497F4E}" srcOrd="1" destOrd="0" presId="urn:microsoft.com/office/officeart/2005/8/layout/chevron2"/>
    <dgm:cxn modelId="{5060F542-107D-488C-884A-100D01FD4BC8}" type="presParOf" srcId="{F15760EF-010A-4645-9538-CF809CC55F9E}" destId="{3609CFF0-41F2-458F-8E98-69C03BDAB328}" srcOrd="2" destOrd="0" presId="urn:microsoft.com/office/officeart/2005/8/layout/chevron2"/>
    <dgm:cxn modelId="{28925EBB-CC9D-4197-A813-254A9EEAEB9A}" type="presParOf" srcId="{3609CFF0-41F2-458F-8E98-69C03BDAB328}" destId="{9AE62DFD-7322-47F8-AE9A-35F75052FC13}" srcOrd="0" destOrd="0" presId="urn:microsoft.com/office/officeart/2005/8/layout/chevron2"/>
    <dgm:cxn modelId="{70C9982B-57C5-4772-9909-60068A1355D3}" type="presParOf" srcId="{3609CFF0-41F2-458F-8E98-69C03BDAB328}" destId="{5DB296D1-9535-4FE6-AF11-98907D0FCBA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E5ECC-A6B0-4F4D-9616-3FB2ACDC8DFF}">
      <dsp:nvSpPr>
        <dsp:cNvPr id="0" name=""/>
        <dsp:cNvSpPr/>
      </dsp:nvSpPr>
      <dsp:spPr>
        <a:xfrm>
          <a:off x="0" y="6240"/>
          <a:ext cx="6538422" cy="2089619"/>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To put us in the best position to make the calls that allow us to keep the game safe and fair.</a:t>
          </a:r>
          <a:endParaRPr lang="en-US" sz="3800" kern="1200"/>
        </a:p>
      </dsp:txBody>
      <dsp:txXfrm>
        <a:off x="102007" y="108247"/>
        <a:ext cx="6334408" cy="1885605"/>
      </dsp:txXfrm>
    </dsp:sp>
    <dsp:sp modelId="{7A0FB063-5556-43A6-BEAF-53A1E52BDD06}">
      <dsp:nvSpPr>
        <dsp:cNvPr id="0" name=""/>
        <dsp:cNvSpPr/>
      </dsp:nvSpPr>
      <dsp:spPr>
        <a:xfrm>
          <a:off x="0" y="2327979"/>
          <a:ext cx="6538422" cy="20896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b="0" i="0" kern="1200"/>
            <a:t>To work as a TEAM to cover all areas of the field efficiently and consistently.​</a:t>
          </a:r>
          <a:endParaRPr lang="en-US" sz="3800" kern="1200"/>
        </a:p>
      </dsp:txBody>
      <dsp:txXfrm>
        <a:off x="102007" y="2429986"/>
        <a:ext cx="6334408" cy="188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F8FD7-C228-4967-B3EA-9FD1A27B1138}">
      <dsp:nvSpPr>
        <dsp:cNvPr id="0" name=""/>
        <dsp:cNvSpPr/>
      </dsp:nvSpPr>
      <dsp:spPr>
        <a:xfrm rot="5400000">
          <a:off x="-345899" y="344942"/>
          <a:ext cx="2281775" cy="1597242"/>
        </a:xfrm>
        <a:prstGeom prst="chevron">
          <a:avLst/>
        </a:prstGeom>
        <a:solidFill>
          <a:srgbClr val="97999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Trail to </a:t>
          </a:r>
        </a:p>
        <a:p>
          <a:pPr marL="0" lvl="0" indent="0" algn="ctr" defTabSz="1066800" rtl="0">
            <a:lnSpc>
              <a:spcPct val="90000"/>
            </a:lnSpc>
            <a:spcBef>
              <a:spcPct val="0"/>
            </a:spcBef>
            <a:spcAft>
              <a:spcPct val="35000"/>
            </a:spcAft>
            <a:buNone/>
          </a:pPr>
          <a:r>
            <a:rPr lang="en-US" sz="2400" kern="1200"/>
            <a:t>Lead</a:t>
          </a:r>
        </a:p>
      </dsp:txBody>
      <dsp:txXfrm rot="-5400000">
        <a:off x="-3632" y="801296"/>
        <a:ext cx="1597242" cy="684533"/>
      </dsp:txXfrm>
    </dsp:sp>
    <dsp:sp modelId="{A190621B-C04C-4C62-B7EB-7BC81D985B62}">
      <dsp:nvSpPr>
        <dsp:cNvPr id="0" name=""/>
        <dsp:cNvSpPr/>
      </dsp:nvSpPr>
      <dsp:spPr>
        <a:xfrm rot="5400000">
          <a:off x="4328077" y="-2648843"/>
          <a:ext cx="1483933" cy="6786973"/>
        </a:xfrm>
        <a:prstGeom prst="round2SameRect">
          <a:avLst/>
        </a:prstGeom>
        <a:gradFill rotWithShape="0">
          <a:gsLst>
            <a:gs pos="0">
              <a:srgbClr val="97999B"/>
            </a:gs>
            <a:gs pos="50000">
              <a:schemeClr val="bg1">
                <a:lumMod val="85000"/>
              </a:schemeClr>
            </a:gs>
            <a:gs pos="100000">
              <a:schemeClr val="bg1"/>
            </a:gs>
          </a:gsLst>
          <a:lin ang="5400000" scaled="0"/>
        </a:gra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205B"/>
              </a:solidFill>
            </a:rPr>
            <a:t>Stay ahead of and outside the ball</a:t>
          </a:r>
        </a:p>
        <a:p>
          <a:pPr marL="228600" lvl="1" indent="-228600" algn="l" defTabSz="977900" rtl="0">
            <a:lnSpc>
              <a:spcPct val="90000"/>
            </a:lnSpc>
            <a:spcBef>
              <a:spcPct val="0"/>
            </a:spcBef>
            <a:spcAft>
              <a:spcPct val="15000"/>
            </a:spcAft>
            <a:buChar char="•"/>
          </a:pPr>
          <a:r>
            <a:rPr lang="en-US" sz="2200" kern="1200" dirty="0">
              <a:solidFill>
                <a:srgbClr val="00205B"/>
              </a:solidFill>
            </a:rPr>
            <a:t>Position your body to keep play and players in your vision</a:t>
          </a:r>
        </a:p>
        <a:p>
          <a:pPr marL="228600" lvl="1" indent="-228600" algn="l" defTabSz="977900" rtl="0">
            <a:lnSpc>
              <a:spcPct val="90000"/>
            </a:lnSpc>
            <a:spcBef>
              <a:spcPct val="0"/>
            </a:spcBef>
            <a:spcAft>
              <a:spcPct val="15000"/>
            </a:spcAft>
            <a:buChar char="•"/>
          </a:pPr>
          <a:r>
            <a:rPr lang="en-US" sz="2200" kern="1200" dirty="0">
              <a:solidFill>
                <a:srgbClr val="00205B"/>
              </a:solidFill>
            </a:rPr>
            <a:t>Maintain a “view” of the action into CSA</a:t>
          </a:r>
        </a:p>
      </dsp:txBody>
      <dsp:txXfrm rot="-5400000">
        <a:off x="1676557" y="75117"/>
        <a:ext cx="6714533" cy="1339053"/>
      </dsp:txXfrm>
    </dsp:sp>
    <dsp:sp modelId="{9AE62DFD-7322-47F8-AE9A-35F75052FC13}">
      <dsp:nvSpPr>
        <dsp:cNvPr id="0" name=""/>
        <dsp:cNvSpPr/>
      </dsp:nvSpPr>
      <dsp:spPr>
        <a:xfrm rot="5400000">
          <a:off x="-345899" y="2341371"/>
          <a:ext cx="2281775" cy="1597242"/>
        </a:xfrm>
        <a:prstGeom prst="chevron">
          <a:avLst/>
        </a:prstGeom>
        <a:solidFill>
          <a:srgbClr val="4472C4"/>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Lead to</a:t>
          </a:r>
        </a:p>
        <a:p>
          <a:pPr marL="0" lvl="0" indent="0" algn="ctr" defTabSz="1066800" rtl="0">
            <a:lnSpc>
              <a:spcPct val="90000"/>
            </a:lnSpc>
            <a:spcBef>
              <a:spcPct val="0"/>
            </a:spcBef>
            <a:spcAft>
              <a:spcPct val="35000"/>
            </a:spcAft>
            <a:buNone/>
          </a:pPr>
          <a:r>
            <a:rPr lang="en-US" sz="2400" kern="1200"/>
            <a:t> Trail</a:t>
          </a:r>
        </a:p>
      </dsp:txBody>
      <dsp:txXfrm rot="-5400000">
        <a:off x="-3632" y="2797725"/>
        <a:ext cx="1597242" cy="684533"/>
      </dsp:txXfrm>
    </dsp:sp>
    <dsp:sp modelId="{5DB296D1-9535-4FE6-AF11-98907D0FCBA2}">
      <dsp:nvSpPr>
        <dsp:cNvPr id="0" name=""/>
        <dsp:cNvSpPr/>
      </dsp:nvSpPr>
      <dsp:spPr>
        <a:xfrm rot="5400000">
          <a:off x="4328467" y="-680992"/>
          <a:ext cx="1483154" cy="6967400"/>
        </a:xfrm>
        <a:prstGeom prst="round2SameRect">
          <a:avLst/>
        </a:prstGeom>
        <a:gradFill rotWithShape="0">
          <a:gsLst>
            <a:gs pos="0">
              <a:srgbClr val="4472C4"/>
            </a:gs>
            <a:gs pos="50000">
              <a:schemeClr val="accent5">
                <a:lumMod val="105000"/>
                <a:satMod val="103000"/>
                <a:tint val="73000"/>
              </a:schemeClr>
            </a:gs>
            <a:gs pos="100000">
              <a:schemeClr val="bg1"/>
            </a:gs>
          </a:gsLst>
          <a:lin ang="5400000" scaled="0"/>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205B"/>
              </a:solidFill>
            </a:rPr>
            <a:t>Count players ahead of you</a:t>
          </a:r>
        </a:p>
        <a:p>
          <a:pPr marL="228600" lvl="1" indent="-228600" algn="l" defTabSz="977900" rtl="0">
            <a:lnSpc>
              <a:spcPct val="90000"/>
            </a:lnSpc>
            <a:spcBef>
              <a:spcPct val="0"/>
            </a:spcBef>
            <a:spcAft>
              <a:spcPct val="15000"/>
            </a:spcAft>
            <a:buChar char="•"/>
          </a:pPr>
          <a:r>
            <a:rPr lang="en-US" sz="2200" kern="1200" dirty="0">
              <a:solidFill>
                <a:srgbClr val="00205B"/>
              </a:solidFill>
            </a:rPr>
            <a:t>Stay up with play, run through restraining line</a:t>
          </a:r>
        </a:p>
        <a:p>
          <a:pPr marL="228600" lvl="1" indent="-228600" algn="l" defTabSz="977900" rtl="0">
            <a:lnSpc>
              <a:spcPct val="90000"/>
            </a:lnSpc>
            <a:spcBef>
              <a:spcPct val="0"/>
            </a:spcBef>
            <a:spcAft>
              <a:spcPct val="15000"/>
            </a:spcAft>
            <a:buChar char="•"/>
          </a:pPr>
          <a:r>
            <a:rPr lang="en-US" sz="2200" kern="1200" dirty="0">
              <a:solidFill>
                <a:srgbClr val="00205B"/>
              </a:solidFill>
            </a:rPr>
            <a:t>Anticipate where the play is going</a:t>
          </a:r>
        </a:p>
      </dsp:txBody>
      <dsp:txXfrm rot="-5400000">
        <a:off x="1586344" y="2133533"/>
        <a:ext cx="6894998" cy="1338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10/7/25</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DE80E-DCBE-4036-83F6-197645D153D3}"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EFAAC-BC0B-4643-B72F-A664EC26D888}" type="slidenum">
              <a:rPr lang="en-US" smtClean="0"/>
              <a:t>‹#›</a:t>
            </a:fld>
            <a:endParaRPr lang="en-US"/>
          </a:p>
        </p:txBody>
      </p:sp>
    </p:spTree>
    <p:extLst>
      <p:ext uri="{BB962C8B-B14F-4D97-AF65-F5344CB8AC3E}">
        <p14:creationId xmlns:p14="http://schemas.microsoft.com/office/powerpoint/2010/main" val="143094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cs typeface="Calibri"/>
            </a:endParaRPr>
          </a:p>
          <a:p>
            <a:r>
              <a:rPr lang="en-US" sz="1200">
                <a:cs typeface="Calibri"/>
              </a:rPr>
              <a:t>There are two main goals in executing two-person positioning properly:</a:t>
            </a:r>
            <a:endParaRPr lang="en-US" sz="1200"/>
          </a:p>
          <a:p>
            <a:r>
              <a:rPr lang="en-US" sz="1200">
                <a:cs typeface="Calibri"/>
              </a:rPr>
              <a:t>1. To ensure both officials are in the best position to call the game safely and fairly, and </a:t>
            </a:r>
          </a:p>
          <a:p>
            <a:r>
              <a:rPr lang="en-US" sz="1200">
                <a:cs typeface="Calibri"/>
              </a:rPr>
              <a:t>2. To work as a two-person team to cover the field and make the calls, both efficiently and consistently.</a:t>
            </a:r>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a:t>
            </a:fld>
            <a:endParaRPr lang="en-US"/>
          </a:p>
        </p:txBody>
      </p:sp>
    </p:spTree>
    <p:extLst>
      <p:ext uri="{BB962C8B-B14F-4D97-AF65-F5344CB8AC3E}">
        <p14:creationId xmlns:p14="http://schemas.microsoft.com/office/powerpoint/2010/main" val="232031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of working on Tangent as Lead is to continually move to reposition yourself in relation to the ball.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ball is in the center of the CSA and at the top of the 8m arc,  the Lead official will move to be parallel to the top of the goal circle. In this position, they have created a 90-degree angle to the approaching ball carrier and are now “on tangent.”</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11</a:t>
            </a:fld>
            <a:endParaRPr lang="en-US"/>
          </a:p>
        </p:txBody>
      </p:sp>
    </p:spTree>
    <p:extLst>
      <p:ext uri="{BB962C8B-B14F-4D97-AF65-F5344CB8AC3E}">
        <p14:creationId xmlns:p14="http://schemas.microsoft.com/office/powerpoint/2010/main" val="7043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ball moves, the official moves as well. </a:t>
            </a:r>
            <a:r>
              <a:rPr lang="en-US" b="1"/>
              <a:t>(click) </a:t>
            </a:r>
            <a:r>
              <a:rPr lang="en-US"/>
              <a:t>If the ball goes high on the far side of the arc, the official moves to a HIGH tangent. Once again, they are creating a 90-degree angle from a spot on the goal circle to the ball. </a:t>
            </a:r>
            <a:r>
              <a:rPr lang="en-US" b="1"/>
              <a:t>(click)</a:t>
            </a:r>
          </a:p>
          <a:p>
            <a:endParaRPr lang="en-US"/>
          </a:p>
          <a:p>
            <a:r>
              <a:rPr lang="en-US"/>
              <a:t>As the ball moves across the CSA, the official repositions to maintain that 90-degree angle.  Now, the official is on a LOW tangent.</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12</a:t>
            </a:fld>
            <a:endParaRPr lang="en-US"/>
          </a:p>
        </p:txBody>
      </p:sp>
    </p:spTree>
    <p:extLst>
      <p:ext uri="{BB962C8B-B14F-4D97-AF65-F5344CB8AC3E}">
        <p14:creationId xmlns:p14="http://schemas.microsoft.com/office/powerpoint/2010/main" val="180704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below the GLE and is moving towards the official, </a:t>
            </a:r>
            <a:r>
              <a:rPr lang="en-US" b="1"/>
              <a:t>(click)</a:t>
            </a:r>
            <a:r>
              <a:rPr lang="en-US"/>
              <a:t> the official moves further below the GLE to maintain the tangent.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are creating a 90-degree angle from a spot on the goal circle to the ball.  In this scenario, the official must be ready to quickly move above the GLE to maintain the tangent if the ball is passed into the 8m.</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13</a:t>
            </a:fld>
            <a:endParaRPr lang="en-US"/>
          </a:p>
        </p:txBody>
      </p:sp>
    </p:spTree>
    <p:extLst>
      <p:ext uri="{BB962C8B-B14F-4D97-AF65-F5344CB8AC3E}">
        <p14:creationId xmlns:p14="http://schemas.microsoft.com/office/powerpoint/2010/main" val="31252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CSA has four quadrants and each is numbered clock-wise.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1 is in the lower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2 is in the upper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3 is in the upper right part of the CSA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4 is in the lower right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an official’s movement is based on Quadrants, they will always be one quadrant away from the quadrant the ball is in, unless the ball is in Quadrant 1. When the ball is in Quadrant 1, the official is in quadrant 1. </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14</a:t>
            </a:fld>
            <a:endParaRPr lang="en-US"/>
          </a:p>
        </p:txBody>
      </p:sp>
    </p:spTree>
    <p:extLst>
      <p:ext uri="{BB962C8B-B14F-4D97-AF65-F5344CB8AC3E}">
        <p14:creationId xmlns:p14="http://schemas.microsoft.com/office/powerpoint/2010/main" val="144046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instance, the ball is in Quadrant 4. The official will be in quadrant 1, one Quadrant away from the ball.</a:t>
            </a:r>
          </a:p>
        </p:txBody>
      </p:sp>
      <p:sp>
        <p:nvSpPr>
          <p:cNvPr id="4" name="Slide Number Placeholder 3"/>
          <p:cNvSpPr>
            <a:spLocks noGrp="1"/>
          </p:cNvSpPr>
          <p:nvPr>
            <p:ph type="sldNum" sz="quarter" idx="10"/>
          </p:nvPr>
        </p:nvSpPr>
        <p:spPr/>
        <p:txBody>
          <a:bodyPr/>
          <a:lstStyle/>
          <a:p>
            <a:fld id="{1A6EFAAC-BC0B-4643-B72F-A664EC26D888}" type="slidenum">
              <a:rPr lang="en-US" smtClean="0"/>
              <a:t>15</a:t>
            </a:fld>
            <a:endParaRPr lang="en-US"/>
          </a:p>
        </p:txBody>
      </p:sp>
    </p:spTree>
    <p:extLst>
      <p:ext uri="{BB962C8B-B14F-4D97-AF65-F5344CB8AC3E}">
        <p14:creationId xmlns:p14="http://schemas.microsoft.com/office/powerpoint/2010/main" val="251995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3, the official will be in quadrant 2. Note that the official is on tangent here.</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16</a:t>
            </a:fld>
            <a:endParaRPr lang="en-US"/>
          </a:p>
        </p:txBody>
      </p:sp>
    </p:spTree>
    <p:extLst>
      <p:ext uri="{BB962C8B-B14F-4D97-AF65-F5344CB8AC3E}">
        <p14:creationId xmlns:p14="http://schemas.microsoft.com/office/powerpoint/2010/main" val="397330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2,  the official will be in Quadrant 1. Again, the official is on tangent by making a 90-degree angle with the ball and the goal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17</a:t>
            </a:fld>
            <a:endParaRPr lang="en-US"/>
          </a:p>
        </p:txBody>
      </p:sp>
    </p:spTree>
    <p:extLst>
      <p:ext uri="{BB962C8B-B14F-4D97-AF65-F5344CB8AC3E}">
        <p14:creationId xmlns:p14="http://schemas.microsoft.com/office/powerpoint/2010/main" val="194382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moving from Quadrant 4 to Quadrant 2, the official</a:t>
            </a:r>
            <a:r>
              <a:rPr lang="en-US" baseline="0"/>
              <a:t> will let ball “pass by” while they are in Quadrant 1. This is the only time the ball and the official will be in the same location. </a:t>
            </a:r>
            <a:endParaRPr lang="en-US"/>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18</a:t>
            </a:fld>
            <a:endParaRPr lang="en-US"/>
          </a:p>
        </p:txBody>
      </p:sp>
    </p:spTree>
    <p:extLst>
      <p:ext uri="{BB962C8B-B14F-4D97-AF65-F5344CB8AC3E}">
        <p14:creationId xmlns:p14="http://schemas.microsoft.com/office/powerpoint/2010/main" val="35371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a:t>
            </a:r>
            <a:r>
              <a:rPr lang="en-US" baseline="0"/>
              <a:t> does “outside the ball” mean?</a:t>
            </a:r>
            <a:r>
              <a:rPr lang="en-US" i="1" baseline="0"/>
              <a:t> (Official is closer to the sideline, keeping the ball and player “inside” the field of play and their field of vision)</a:t>
            </a:r>
            <a:endParaRPr lang="en-US" baseline="0"/>
          </a:p>
          <a:p>
            <a:endParaRPr lang="en-US" baseline="0"/>
          </a:p>
          <a:p>
            <a:r>
              <a:rPr lang="en-US" baseline="0"/>
              <a:t>Handout:  “Official’s in Transition” available to support next few slides</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19</a:t>
            </a:fld>
            <a:endParaRPr lang="en-US"/>
          </a:p>
        </p:txBody>
      </p:sp>
    </p:spTree>
    <p:extLst>
      <p:ext uri="{BB962C8B-B14F-4D97-AF65-F5344CB8AC3E}">
        <p14:creationId xmlns:p14="http://schemas.microsoft.com/office/powerpoint/2010/main" val="212986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transitions from one end of the field to the other, the officials’ responsibilities shift.  </a:t>
            </a:r>
            <a:r>
              <a:rPr lang="en-US" b="1"/>
              <a:t>(click) </a:t>
            </a:r>
            <a:r>
              <a:rPr lang="en-US"/>
              <a:t>As the ball leaves the CSA, Lead is still on-ball while Trail works to get ahead of the ball.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Midfield is a “Shared Area.” Either official may be on ball, depending upon the ball’s location. </a:t>
            </a:r>
            <a:r>
              <a:rPr lang="en-US" baseline="0"/>
              <a:t>The Trail is NOT looking at the ball carrier if they are on the other side of the field. But will pay attention to the ball if it transitions down their side of the field.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the ball moves into the CSA at the other end of the field, </a:t>
            </a:r>
            <a:r>
              <a:rPr lang="en-US" b="1"/>
              <a:t>(click)</a:t>
            </a:r>
            <a:r>
              <a:rPr lang="en-US" b="0"/>
              <a:t> the new Lead positions to get ahead to receive the play as it comes into the CSA. At the same time, the new Trail keeps up with play, always running through (past) the Restraining Line to help officiate at that end of the field.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handout will review what both the Trail and the Lead might consider as they advance down the field.</a:t>
            </a:r>
          </a:p>
        </p:txBody>
      </p:sp>
      <p:sp>
        <p:nvSpPr>
          <p:cNvPr id="4" name="Slide Number Placeholder 3"/>
          <p:cNvSpPr>
            <a:spLocks noGrp="1"/>
          </p:cNvSpPr>
          <p:nvPr>
            <p:ph type="sldNum" sz="quarter" idx="10"/>
          </p:nvPr>
        </p:nvSpPr>
        <p:spPr/>
        <p:txBody>
          <a:bodyPr/>
          <a:lstStyle/>
          <a:p>
            <a:fld id="{1A6EFAAC-BC0B-4643-B72F-A664EC26D888}" type="slidenum">
              <a:rPr lang="en-US" smtClean="0"/>
              <a:t>20</a:t>
            </a:fld>
            <a:endParaRPr lang="en-US"/>
          </a:p>
        </p:txBody>
      </p:sp>
    </p:spTree>
    <p:extLst>
      <p:ext uri="{BB962C8B-B14F-4D97-AF65-F5344CB8AC3E}">
        <p14:creationId xmlns:p14="http://schemas.microsoft.com/office/powerpoint/2010/main" val="204065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Safety: Maintain safety for all involved.</a:t>
            </a:r>
          </a:p>
          <a:p>
            <a:r>
              <a:rPr lang="en-US"/>
              <a:t>Fairness: Remain neutral and call the game consistently.</a:t>
            </a:r>
          </a:p>
          <a:p>
            <a:r>
              <a:rPr lang="en-US"/>
              <a:t>Fun: That’s why we (players, parents, coaches) are all there!</a:t>
            </a:r>
          </a:p>
          <a:p>
            <a:r>
              <a:rPr lang="en-US"/>
              <a:t>Fluid: With self-starts and free movement, the game will become more fluid.  Our role as officials is to help it do that while maintaining the first three goals</a:t>
            </a:r>
          </a:p>
          <a:p>
            <a:endParaRPr lang="en-US"/>
          </a:p>
          <a:p>
            <a:endParaRPr lang="en-US" i="0" baseline="0"/>
          </a:p>
        </p:txBody>
      </p:sp>
      <p:sp>
        <p:nvSpPr>
          <p:cNvPr id="4" name="Slide Number Placeholder 3"/>
          <p:cNvSpPr>
            <a:spLocks noGrp="1"/>
          </p:cNvSpPr>
          <p:nvPr>
            <p:ph type="sldNum" sz="quarter" idx="10"/>
          </p:nvPr>
        </p:nvSpPr>
        <p:spPr/>
        <p:txBody>
          <a:bodyPr/>
          <a:lstStyle/>
          <a:p>
            <a:fld id="{1A6EFAAC-BC0B-4643-B72F-A664EC26D888}" type="slidenum">
              <a:rPr lang="en-US" smtClean="0"/>
              <a:t>3</a:t>
            </a:fld>
            <a:endParaRPr lang="en-US"/>
          </a:p>
        </p:txBody>
      </p:sp>
    </p:spTree>
    <p:extLst>
      <p:ext uri="{BB962C8B-B14F-4D97-AF65-F5344CB8AC3E}">
        <p14:creationId xmlns:p14="http://schemas.microsoft.com/office/powerpoint/2010/main" val="162834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 it mean to “manage” a restart?  </a:t>
            </a:r>
            <a:r>
              <a:rPr lang="en-US" i="1"/>
              <a:t>The official will make sure the restart is made within the guidelines of a legal self-start (within playing distance, all other players 4m away, etc.)</a:t>
            </a:r>
            <a:r>
              <a:rPr lang="en-US"/>
              <a:t>  If the player waits for a whistle start, or if a stoppage of play requires a whistle start, the official will manage the restart in that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Both officials will manage self-starts in their third of the field and will work together to manage the center third of the field. </a:t>
            </a:r>
            <a:r>
              <a:rPr lang="en-US" i="1"/>
              <a:t>(This will be discussed further in the next slide.)</a:t>
            </a:r>
          </a:p>
          <a:p>
            <a:endParaRPr lang="en-US" i="1"/>
          </a:p>
          <a:p>
            <a:r>
              <a:rPr lang="en-US"/>
              <a:t>Sideline and </a:t>
            </a:r>
            <a:r>
              <a:rPr lang="en-US" err="1"/>
              <a:t>endline</a:t>
            </a:r>
            <a:r>
              <a:rPr lang="en-US"/>
              <a:t> restarts will most often be self-starts.  The nearest official will manage to be sure self-start guidelines are met.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ensure the Penalty Zone and/or the lane is clear, and that play is ready to restart.</a:t>
            </a:r>
          </a:p>
          <a:p>
            <a:endParaRPr lang="en-US"/>
          </a:p>
          <a:p>
            <a:r>
              <a:rPr lang="en-US"/>
              <a:t> If in transition, the Trail may need to support/manage their partners restart as that official moves to get ahead of play.</a:t>
            </a:r>
          </a:p>
          <a:p>
            <a:endParaRPr lang="en-US"/>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21</a:t>
            </a:fld>
            <a:endParaRPr lang="en-US"/>
          </a:p>
        </p:txBody>
      </p:sp>
    </p:spTree>
    <p:extLst>
      <p:ext uri="{BB962C8B-B14F-4D97-AF65-F5344CB8AC3E}">
        <p14:creationId xmlns:p14="http://schemas.microsoft.com/office/powerpoint/2010/main" val="104845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starts automatically) Discuss concept of swim lanes. </a:t>
            </a:r>
          </a:p>
          <a:p>
            <a:endParaRPr lang="en-US"/>
          </a:p>
          <a:p>
            <a:r>
              <a:rPr lang="en-US"/>
              <a:t>Officials make calls/manage restarts in their own lane, rarely in their partner’s lane.</a:t>
            </a:r>
          </a:p>
          <a:p>
            <a:r>
              <a:rPr lang="en-US"/>
              <a:t>(</a:t>
            </a:r>
            <a:r>
              <a:rPr lang="en-US" b="1"/>
              <a:t>click) </a:t>
            </a:r>
            <a:r>
              <a:rPr lang="en-US" b="0"/>
              <a:t>Middle “lane” is shared area.</a:t>
            </a:r>
          </a:p>
          <a:p>
            <a:endParaRPr lang="en-US" b="1"/>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22</a:t>
            </a:fld>
            <a:endParaRPr lang="en-US"/>
          </a:p>
        </p:txBody>
      </p:sp>
    </p:spTree>
    <p:extLst>
      <p:ext uri="{BB962C8B-B14F-4D97-AF65-F5344CB8AC3E}">
        <p14:creationId xmlns:p14="http://schemas.microsoft.com/office/powerpoint/2010/main" val="424301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assure the Penalty Zone and/or the lane is clear, and that play is ready to restart. . </a:t>
            </a:r>
            <a:r>
              <a:rPr lang="en-US" b="1"/>
              <a:t>(click)</a:t>
            </a:r>
            <a:endParaRPr lang="en-US"/>
          </a:p>
          <a:p>
            <a:endParaRPr lang="en-US"/>
          </a:p>
          <a:p>
            <a:r>
              <a:rPr lang="en-US"/>
              <a:t> If in transition, the Trail may need to support/manage their partners restart as that official moves to get ahead of play.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a:t>
            </a:r>
            <a:r>
              <a:rPr lang="en-US" baseline="0"/>
              <a:t> it mean to “release to partner?” How do we do that? </a:t>
            </a:r>
            <a:r>
              <a:rPr lang="en-US" i="1" baseline="0"/>
              <a:t>(calling a foul but allowing partner to manage the restart so official can get ahead of play and receive it as it comes down the field)</a:t>
            </a:r>
            <a:endParaRPr lang="en-US" baseline="0"/>
          </a:p>
          <a:p>
            <a:endParaRPr lang="en-US" baseline="0"/>
          </a:p>
          <a:p>
            <a:r>
              <a:rPr lang="en-US"/>
              <a:t>Discuss restarts in coffin corner.</a:t>
            </a:r>
          </a:p>
          <a:p>
            <a:endParaRPr lang="en-US"/>
          </a:p>
          <a:p>
            <a:r>
              <a:rPr lang="en-US" i="1"/>
              <a:t>Use the vinyl field or use this slide and call a few fouls </a:t>
            </a:r>
            <a:r>
              <a:rPr lang="en-US" i="1" baseline="0"/>
              <a:t>in each 1/3</a:t>
            </a:r>
            <a:r>
              <a:rPr lang="en-US" i="1" baseline="30000"/>
              <a:t>rd</a:t>
            </a:r>
            <a:r>
              <a:rPr lang="en-US" i="1" baseline="0"/>
              <a:t> . Ask who should restart.</a:t>
            </a:r>
          </a:p>
          <a:p>
            <a:endParaRPr lang="en-US" i="1"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23</a:t>
            </a:fld>
            <a:endParaRPr lang="en-US"/>
          </a:p>
        </p:txBody>
      </p:sp>
    </p:spTree>
    <p:extLst>
      <p:ext uri="{BB962C8B-B14F-4D97-AF65-F5344CB8AC3E}">
        <p14:creationId xmlns:p14="http://schemas.microsoft.com/office/powerpoint/2010/main" val="1242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Discuss content of a pre-game discussion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Review Two-Person Pregame Checklist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Practice a sample pre-game </a:t>
            </a:r>
          </a:p>
          <a:p>
            <a:endParaRPr lang="en-US"/>
          </a:p>
          <a:p>
            <a:endParaRPr lang="en-US"/>
          </a:p>
          <a:p>
            <a:r>
              <a:rPr lang="en-US"/>
              <a:t>SCRIPT:</a:t>
            </a:r>
          </a:p>
          <a:p>
            <a:endParaRPr lang="en-US"/>
          </a:p>
          <a:p>
            <a:r>
              <a:rPr lang="en-US"/>
              <a:t>A thorough pregame discussion between officials is essential. It gets officials working as a team,.  The discussion can include anything from the uniform they wear and the way they plan to check the field to the communication they will have with the coaches and captains, and their plan to manage fouls consistently. </a:t>
            </a:r>
          </a:p>
          <a:p>
            <a:endParaRPr lang="en-US"/>
          </a:p>
          <a:p>
            <a:r>
              <a:rPr lang="en-US"/>
              <a:t>Please refer to the “Pregame Checklist” in the US Lacrosse Resource Library for a list of topics to be covered in a two-person pregame discussion.</a:t>
            </a:r>
          </a:p>
        </p:txBody>
      </p:sp>
      <p:sp>
        <p:nvSpPr>
          <p:cNvPr id="4" name="Slide Number Placeholder 3"/>
          <p:cNvSpPr>
            <a:spLocks noGrp="1"/>
          </p:cNvSpPr>
          <p:nvPr>
            <p:ph type="sldNum" sz="quarter" idx="10"/>
          </p:nvPr>
        </p:nvSpPr>
        <p:spPr/>
        <p:txBody>
          <a:bodyPr/>
          <a:lstStyle/>
          <a:p>
            <a:fld id="{1A6EFAAC-BC0B-4643-B72F-A664EC26D888}" type="slidenum">
              <a:rPr lang="en-US" smtClean="0"/>
              <a:t>24</a:t>
            </a:fld>
            <a:endParaRPr lang="en-US"/>
          </a:p>
        </p:txBody>
      </p:sp>
    </p:spTree>
    <p:extLst>
      <p:ext uri="{BB962C8B-B14F-4D97-AF65-F5344CB8AC3E}">
        <p14:creationId xmlns:p14="http://schemas.microsoft.com/office/powerpoint/2010/main" val="221278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Note: Officials may rotate sides after every 2 or 3 goals.  If working with a very inexperienced official, rotating may be too challenging at first, so this is not a mandatory procedure. Discuss this with your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USL has no formal policy regarding rotating sides.  Follow your board’s guidelines or discuss in your pregame.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3E7E"/>
              </a:solidFill>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4</a:t>
            </a:fld>
            <a:endParaRPr lang="en-US"/>
          </a:p>
        </p:txBody>
      </p:sp>
    </p:spTree>
    <p:extLst>
      <p:ext uri="{BB962C8B-B14F-4D97-AF65-F5344CB8AC3E}">
        <p14:creationId xmlns:p14="http://schemas.microsoft.com/office/powerpoint/2010/main" val="392003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Officials work the Lead position to their right and the Trail position to their left.</a:t>
            </a:r>
          </a:p>
          <a:p>
            <a:endParaRPr lang="en-US"/>
          </a:p>
          <a:p>
            <a:r>
              <a:rPr lang="en-US"/>
              <a:t>They cover their entire sideline and the end line where they are the Lead.</a:t>
            </a:r>
            <a:r>
              <a:rPr lang="en-US" b="1"/>
              <a:t> </a:t>
            </a:r>
            <a:r>
              <a:rPr lang="en-US" b="0"/>
              <a:t>So, </a:t>
            </a:r>
            <a:r>
              <a:rPr lang="en-US" b="1"/>
              <a:t>(click) </a:t>
            </a:r>
            <a:r>
              <a:rPr lang="en-US" b="0"/>
              <a:t>the official in the green oval has her sideline and </a:t>
            </a:r>
            <a:r>
              <a:rPr lang="en-US" b="0" err="1"/>
              <a:t>endline</a:t>
            </a:r>
            <a:r>
              <a:rPr lang="en-US" b="0"/>
              <a:t>, </a:t>
            </a:r>
            <a:r>
              <a:rPr lang="en-US" b="1"/>
              <a:t>(click) </a:t>
            </a:r>
            <a:r>
              <a:rPr lang="en-US" b="0"/>
              <a:t>and the official in yellow has her sideline and </a:t>
            </a:r>
            <a:r>
              <a:rPr lang="en-US" b="0" err="1"/>
              <a:t>endline</a:t>
            </a:r>
            <a:r>
              <a:rPr lang="en-US" b="0"/>
              <a:t>. </a:t>
            </a:r>
            <a:r>
              <a:rPr lang="en-US"/>
              <a:t>Officials are responsible for calls on their side of the field, but the center of the field is a “shared area” where both officials can make calls.  </a:t>
            </a:r>
          </a:p>
          <a:p>
            <a:endParaRPr lang="en-US"/>
          </a:p>
          <a:p>
            <a:r>
              <a:rPr lang="en-US"/>
              <a:t>“Lines” are flexible! Shared area constantly changes as the ball moves up and down the field.</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5</a:t>
            </a:fld>
            <a:endParaRPr lang="en-US"/>
          </a:p>
        </p:txBody>
      </p:sp>
    </p:spTree>
    <p:extLst>
      <p:ext uri="{BB962C8B-B14F-4D97-AF65-F5344CB8AC3E}">
        <p14:creationId xmlns:p14="http://schemas.microsoft.com/office/powerpoint/2010/main" val="156728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begins automatically)</a:t>
            </a:r>
          </a:p>
          <a:p>
            <a:endParaRPr lang="en-US" i="1"/>
          </a:p>
          <a:p>
            <a:r>
              <a:rPr lang="en-US"/>
              <a:t>Table official: counts players from both teams; no more than 3 players from each team between the RLs when the draw is administered.  </a:t>
            </a:r>
          </a:p>
          <a:p>
            <a:endParaRPr lang="en-US"/>
          </a:p>
          <a:p>
            <a:r>
              <a:rPr lang="en-US"/>
              <a:t>Far side official: administers the opening draw.  All subsequent draws will be taken by the official farthest from the goal that was scored upon.</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6</a:t>
            </a:fld>
            <a:endParaRPr lang="en-US"/>
          </a:p>
        </p:txBody>
      </p:sp>
    </p:spTree>
    <p:extLst>
      <p:ext uri="{BB962C8B-B14F-4D97-AF65-F5344CB8AC3E}">
        <p14:creationId xmlns:p14="http://schemas.microsoft.com/office/powerpoint/2010/main" val="5090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a:t>
            </a:r>
            <a:r>
              <a:rPr lang="en-US" baseline="0" dirty="0"/>
              <a:t> administering the draw is responsible for the observing the players taking the draw to ensure the draw is legal.</a:t>
            </a:r>
            <a:r>
              <a:rPr lang="en-US" dirty="0"/>
              <a:t> </a:t>
            </a:r>
            <a:r>
              <a:rPr lang="en-US" baseline="0" dirty="0"/>
              <a:t> In addition, they should try to keep an eye on the two other sets of players outside of the draw circle to watch for early entry.</a:t>
            </a:r>
            <a:r>
              <a:rPr lang="en-US" dirty="0"/>
              <a:t> </a:t>
            </a:r>
            <a:endParaRPr lang="en-US" baseline="0"/>
          </a:p>
          <a:p>
            <a:endParaRPr lang="en-US" baseline="0"/>
          </a:p>
          <a:p>
            <a:r>
              <a:rPr lang="en-US" baseline="0" dirty="0"/>
              <a:t>The 2</a:t>
            </a:r>
            <a:r>
              <a:rPr lang="en-US" baseline="30000" dirty="0"/>
              <a:t>nd</a:t>
            </a:r>
            <a:r>
              <a:rPr lang="en-US" baseline="0" dirty="0"/>
              <a:t> official is responsible for watching players on the restraining lines as well as the players around the circle.</a:t>
            </a:r>
            <a:r>
              <a:rPr lang="en-US" dirty="0"/>
              <a:t> </a:t>
            </a:r>
            <a:r>
              <a:rPr lang="en-US" baseline="0" dirty="0"/>
              <a:t> Officials should watch for players pushing or jockeying for position or an early entry – either stepping into the circle before the whistle has blown or stepping over the restraining lines before possession has been established.</a:t>
            </a:r>
            <a:endParaRPr lang="en-US" baseline="0" dirty="0">
              <a:cs typeface="Calibri"/>
            </a:endParaRPr>
          </a:p>
          <a:p>
            <a:endParaRPr lang="en-US" baseline="0"/>
          </a:p>
          <a:p>
            <a:r>
              <a:rPr lang="en-US" baseline="0" dirty="0"/>
              <a:t>If a player enters the center circle early, the official should blow the whistle immediately.</a:t>
            </a:r>
            <a:r>
              <a:rPr lang="en-US" dirty="0"/>
              <a:t> </a:t>
            </a:r>
            <a:endParaRPr lang="en-US" baseline="0" dirty="0">
              <a:cs typeface="Calibri"/>
            </a:endParaRPr>
          </a:p>
          <a:p>
            <a:endParaRPr lang="en-US" baseline="0"/>
          </a:p>
          <a:p>
            <a:r>
              <a:rPr lang="en-US" baseline="0" dirty="0"/>
              <a:t>If a player steps over either restraining line </a:t>
            </a:r>
            <a:r>
              <a:rPr lang="en-US" dirty="0"/>
              <a:t>and into the middle third of the field BEFORE possession is gained </a:t>
            </a:r>
            <a:r>
              <a:rPr lang="en-US" baseline="0" dirty="0"/>
              <a:t>, the official should wait to see which team gains possession. If the team who did not foul gains possession on the draw, the official can signal “Advantage” and allow play to continue.</a:t>
            </a:r>
            <a:endParaRPr lang="en-US" baseline="0" dirty="0">
              <a:cs typeface="Calibri"/>
            </a:endParaRPr>
          </a:p>
          <a:p>
            <a:endParaRPr lang="en-US" baseline="0" dirty="0">
              <a:cs typeface="Calibri"/>
            </a:endParaRPr>
          </a:p>
          <a:p>
            <a:r>
              <a:rPr lang="en-US" dirty="0">
                <a:cs typeface="Calibri" panose="020F0502020204030204"/>
              </a:rPr>
              <a:t>Once the official's hands are on the sticks to set the draw, no players can cross from below the restraining line. Players can go from the center third of the field to below the restraining line, but not the reverse.  Also, players cannot enter the field of play from the substitution area/penalty box until possession has been gained.</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A6EFAAC-BC0B-4643-B72F-A664EC26D888}" type="slidenum">
              <a:rPr lang="en-US" smtClean="0"/>
              <a:t>7</a:t>
            </a:fld>
            <a:endParaRPr lang="en-US"/>
          </a:p>
        </p:txBody>
      </p:sp>
    </p:spTree>
    <p:extLst>
      <p:ext uri="{BB962C8B-B14F-4D97-AF65-F5344CB8AC3E}">
        <p14:creationId xmlns:p14="http://schemas.microsoft.com/office/powerpoint/2010/main" val="321081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Critical Scoring Area, the Lead official is typically on-ball and responsible for on-ball fouls. </a:t>
            </a:r>
            <a:r>
              <a:rPr lang="en-US" b="1" dirty="0"/>
              <a:t>(click)</a:t>
            </a:r>
          </a:p>
          <a:p>
            <a:endParaRPr lang="en-US" dirty="0"/>
          </a:p>
          <a:p>
            <a:r>
              <a:rPr lang="en-US" dirty="0"/>
              <a:t>The Trail official </a:t>
            </a:r>
            <a:r>
              <a:rPr lang="en-US" b="1" dirty="0"/>
              <a:t>(click) </a:t>
            </a:r>
            <a:r>
              <a:rPr lang="en-US" dirty="0"/>
              <a:t>is off-ball and responsible for fouls that occur away from the ball (3 Seconds, Detaining, Shooting Space, etc.) Trail is also responsible for restraining line violations (offside) calls.</a:t>
            </a:r>
          </a:p>
          <a:p>
            <a:endParaRPr lang="en-US" dirty="0"/>
          </a:p>
          <a:p>
            <a:r>
              <a:rPr lang="en-US" dirty="0"/>
              <a:t>If the ball is near the 12m fan and right in front of the Trail official, Trail may have a better view of potential fouls. </a:t>
            </a:r>
          </a:p>
          <a:p>
            <a:endParaRPr lang="en-US" dirty="0"/>
          </a:p>
          <a:p>
            <a:r>
              <a:rPr lang="en-US" dirty="0"/>
              <a:t>Calls made in the “coffin corner” can be shared with the Trail official (may have a better angle for those calls)</a:t>
            </a:r>
          </a:p>
          <a:p>
            <a:endParaRPr lang="en-US" dirty="0"/>
          </a:p>
        </p:txBody>
      </p:sp>
      <p:sp>
        <p:nvSpPr>
          <p:cNvPr id="4" name="Slide Number Placeholder 3"/>
          <p:cNvSpPr>
            <a:spLocks noGrp="1"/>
          </p:cNvSpPr>
          <p:nvPr>
            <p:ph type="sldNum" sz="quarter" idx="5"/>
          </p:nvPr>
        </p:nvSpPr>
        <p:spPr/>
        <p:txBody>
          <a:bodyPr/>
          <a:lstStyle/>
          <a:p>
            <a:fld id="{1A6EFAAC-BC0B-4643-B72F-A664EC26D888}" type="slidenum">
              <a:rPr lang="en-US" smtClean="0"/>
              <a:t>8</a:t>
            </a:fld>
            <a:endParaRPr lang="en-US"/>
          </a:p>
        </p:txBody>
      </p:sp>
    </p:spTree>
    <p:extLst>
      <p:ext uri="{BB962C8B-B14F-4D97-AF65-F5344CB8AC3E}">
        <p14:creationId xmlns:p14="http://schemas.microsoft.com/office/powerpoint/2010/main" val="267449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On-Ball fouls the Lead would be watching for? </a:t>
            </a:r>
            <a:r>
              <a:rPr lang="en-US" i="1"/>
              <a:t>(Checks to the body, Checks to the head, Dangerous Follow Through, Forcing Through, etc.)</a:t>
            </a:r>
          </a:p>
          <a:p>
            <a:endParaRPr lang="en-US" i="1"/>
          </a:p>
          <a:p>
            <a:r>
              <a:rPr lang="en-US"/>
              <a:t>What are some Off-Ball fouls the Trail would be watching for? </a:t>
            </a:r>
            <a:r>
              <a:rPr lang="en-US" i="1"/>
              <a:t>(Illegal Picks, 3 Seconds, false starts, Dangerous Follow Through, etc.)</a:t>
            </a:r>
          </a:p>
          <a:p>
            <a:endParaRPr lang="en-US" i="0"/>
          </a:p>
          <a:p>
            <a:endParaRPr lang="en-US" i="0"/>
          </a:p>
        </p:txBody>
      </p:sp>
      <p:sp>
        <p:nvSpPr>
          <p:cNvPr id="4" name="Slide Number Placeholder 3"/>
          <p:cNvSpPr>
            <a:spLocks noGrp="1"/>
          </p:cNvSpPr>
          <p:nvPr>
            <p:ph type="sldNum" sz="quarter" idx="10"/>
          </p:nvPr>
        </p:nvSpPr>
        <p:spPr/>
        <p:txBody>
          <a:bodyPr/>
          <a:lstStyle/>
          <a:p>
            <a:fld id="{1A6EFAAC-BC0B-4643-B72F-A664EC26D888}" type="slidenum">
              <a:rPr lang="en-US" smtClean="0"/>
              <a:t>9</a:t>
            </a:fld>
            <a:endParaRPr lang="en-US"/>
          </a:p>
        </p:txBody>
      </p:sp>
    </p:spTree>
    <p:extLst>
      <p:ext uri="{BB962C8B-B14F-4D97-AF65-F5344CB8AC3E}">
        <p14:creationId xmlns:p14="http://schemas.microsoft.com/office/powerpoint/2010/main" val="7625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two guiding techniques that can be used to understand the positioning of the Lead around the</a:t>
            </a:r>
            <a:r>
              <a:rPr lang="en-US" baseline="0"/>
              <a:t> ARC. Two ways to learn it.</a:t>
            </a:r>
            <a:r>
              <a:rPr lang="en-US"/>
              <a:t> </a:t>
            </a:r>
          </a:p>
          <a:p>
            <a:endParaRPr lang="en-US"/>
          </a:p>
          <a:p>
            <a:r>
              <a:rPr lang="en-US"/>
              <a:t>To be “on tangent” is to form a right angle (90 degrees) from you to a point on the goal circle and out to the ball.</a:t>
            </a:r>
          </a:p>
          <a:p>
            <a:endParaRPr lang="en-US"/>
          </a:p>
          <a:p>
            <a:r>
              <a:rPr lang="en-US"/>
              <a:t>Quadrants refer to a specific area in the CSA.</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10</a:t>
            </a:fld>
            <a:endParaRPr lang="en-US"/>
          </a:p>
        </p:txBody>
      </p:sp>
    </p:spTree>
    <p:extLst>
      <p:ext uri="{BB962C8B-B14F-4D97-AF65-F5344CB8AC3E}">
        <p14:creationId xmlns:p14="http://schemas.microsoft.com/office/powerpoint/2010/main" val="386230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48485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83391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41735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06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34883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6861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930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23974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261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poster with a couple of women wearing hats&#10;&#10;Description automatically generated">
            <a:extLst>
              <a:ext uri="{FF2B5EF4-FFF2-40B4-BE49-F238E27FC236}">
                <a16:creationId xmlns:a16="http://schemas.microsoft.com/office/drawing/2014/main" id="{4E4589EA-449C-9470-7559-6C124B7166DD}"/>
              </a:ext>
            </a:extLst>
          </p:cNvPr>
          <p:cNvPicPr>
            <a:picLocks noChangeAspect="1"/>
          </p:cNvPicPr>
          <p:nvPr/>
        </p:nvPicPr>
        <p:blipFill>
          <a:blip r:embed="rId2"/>
          <a:stretch>
            <a:fillRect/>
          </a:stretch>
        </p:blipFill>
        <p:spPr>
          <a:xfrm>
            <a:off x="51018" y="0"/>
            <a:ext cx="12140982" cy="6886939"/>
          </a:xfrm>
          <a:prstGeom prst="rect">
            <a:avLst/>
          </a:prstGeom>
        </p:spPr>
      </p:pic>
    </p:spTree>
    <p:extLst>
      <p:ext uri="{BB962C8B-B14F-4D97-AF65-F5344CB8AC3E}">
        <p14:creationId xmlns:p14="http://schemas.microsoft.com/office/powerpoint/2010/main" val="165606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07250" y="370341"/>
            <a:ext cx="573844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Lead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a:latin typeface="Alt Gothic Comp ATF Blk" panose="020B0508040502040204" pitchFamily="34" charset="77"/>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168" y="3149981"/>
            <a:ext cx="4743217" cy="2684215"/>
          </a:xfrm>
          <a:prstGeom prst="rect">
            <a:avLst/>
          </a:prstGeom>
        </p:spPr>
      </p:pic>
      <p:sp>
        <p:nvSpPr>
          <p:cNvPr id="14" name="TextBox 13"/>
          <p:cNvSpPr txBox="1"/>
          <p:nvPr/>
        </p:nvSpPr>
        <p:spPr>
          <a:xfrm>
            <a:off x="7394073" y="5227821"/>
            <a:ext cx="272832" cy="300082"/>
          </a:xfrm>
          <a:prstGeom prst="rect">
            <a:avLst/>
          </a:prstGeom>
          <a:noFill/>
        </p:spPr>
        <p:txBody>
          <a:bodyPr wrap="none" rtlCol="0">
            <a:spAutoFit/>
          </a:bodyPr>
          <a:lstStyle/>
          <a:p>
            <a:r>
              <a:rPr lang="en-US" sz="1350">
                <a:solidFill>
                  <a:schemeClr val="bg1"/>
                </a:solidFill>
              </a:rPr>
              <a:t>1</a:t>
            </a:r>
          </a:p>
        </p:txBody>
      </p:sp>
      <p:sp>
        <p:nvSpPr>
          <p:cNvPr id="16" name="TextBox 15"/>
          <p:cNvSpPr txBox="1"/>
          <p:nvPr/>
        </p:nvSpPr>
        <p:spPr>
          <a:xfrm>
            <a:off x="8741449" y="4160978"/>
            <a:ext cx="272832" cy="300082"/>
          </a:xfrm>
          <a:prstGeom prst="rect">
            <a:avLst/>
          </a:prstGeom>
          <a:noFill/>
        </p:spPr>
        <p:txBody>
          <a:bodyPr wrap="none" rtlCol="0">
            <a:spAutoFit/>
          </a:bodyPr>
          <a:lstStyle/>
          <a:p>
            <a:r>
              <a:rPr lang="en-US" sz="1350">
                <a:solidFill>
                  <a:schemeClr val="bg1"/>
                </a:solidFill>
              </a:rPr>
              <a:t>3</a:t>
            </a:r>
          </a:p>
        </p:txBody>
      </p:sp>
      <p:sp>
        <p:nvSpPr>
          <p:cNvPr id="17" name="TextBox 16"/>
          <p:cNvSpPr txBox="1"/>
          <p:nvPr/>
        </p:nvSpPr>
        <p:spPr>
          <a:xfrm>
            <a:off x="8741449" y="5230063"/>
            <a:ext cx="272832" cy="300082"/>
          </a:xfrm>
          <a:prstGeom prst="rect">
            <a:avLst/>
          </a:prstGeom>
          <a:noFill/>
        </p:spPr>
        <p:txBody>
          <a:bodyPr wrap="none" rtlCol="0">
            <a:spAutoFit/>
          </a:bodyPr>
          <a:lstStyle/>
          <a:p>
            <a:r>
              <a:rPr lang="en-US" sz="1350">
                <a:solidFill>
                  <a:schemeClr val="bg1"/>
                </a:solidFill>
              </a:rPr>
              <a:t>4</a:t>
            </a:r>
          </a:p>
        </p:txBody>
      </p:sp>
      <p:sp>
        <p:nvSpPr>
          <p:cNvPr id="18" name="TextBox 17">
            <a:extLst>
              <a:ext uri="{FF2B5EF4-FFF2-40B4-BE49-F238E27FC236}">
                <a16:creationId xmlns:a16="http://schemas.microsoft.com/office/drawing/2014/main" id="{25A4EF4A-A2A1-3A4A-91D7-CD40F1CDB0B3}"/>
              </a:ext>
            </a:extLst>
          </p:cNvPr>
          <p:cNvSpPr txBox="1"/>
          <p:nvPr/>
        </p:nvSpPr>
        <p:spPr>
          <a:xfrm>
            <a:off x="533399" y="1397186"/>
            <a:ext cx="11125200" cy="954107"/>
          </a:xfrm>
          <a:prstGeom prst="rect">
            <a:avLst/>
          </a:prstGeom>
          <a:solidFill>
            <a:schemeClr val="accent1">
              <a:lumMod val="20000"/>
              <a:lumOff val="80000"/>
            </a:schemeClr>
          </a:solidFill>
        </p:spPr>
        <p:txBody>
          <a:bodyPr wrap="square" rtlCol="0">
            <a:spAutoFit/>
          </a:bodyPr>
          <a:lstStyle/>
          <a:p>
            <a:pPr algn="ctr"/>
            <a:r>
              <a:rPr lang="en-US" sz="2800" dirty="0">
                <a:solidFill>
                  <a:srgbClr val="00205B"/>
                </a:solidFill>
              </a:rPr>
              <a:t>The Lead’s purpose of movement is to see the ball and space between the </a:t>
            </a:r>
          </a:p>
          <a:p>
            <a:pPr algn="ctr"/>
            <a:r>
              <a:rPr lang="en-US" sz="2800" dirty="0">
                <a:solidFill>
                  <a:srgbClr val="00205B"/>
                </a:solidFill>
              </a:rPr>
              <a:t>ball carrier and her defenders</a:t>
            </a:r>
          </a:p>
        </p:txBody>
      </p:sp>
      <p:sp>
        <p:nvSpPr>
          <p:cNvPr id="20" name="TextBox 19">
            <a:extLst>
              <a:ext uri="{FF2B5EF4-FFF2-40B4-BE49-F238E27FC236}">
                <a16:creationId xmlns:a16="http://schemas.microsoft.com/office/drawing/2014/main" id="{FE2D0E64-87A8-744E-9D4E-890E9012BBC7}"/>
              </a:ext>
            </a:extLst>
          </p:cNvPr>
          <p:cNvSpPr txBox="1"/>
          <p:nvPr/>
        </p:nvSpPr>
        <p:spPr>
          <a:xfrm>
            <a:off x="1924174" y="2693671"/>
            <a:ext cx="2605203" cy="461665"/>
          </a:xfrm>
          <a:prstGeom prst="rect">
            <a:avLst/>
          </a:prstGeom>
          <a:solidFill>
            <a:schemeClr val="accent1">
              <a:lumMod val="20000"/>
              <a:lumOff val="80000"/>
            </a:schemeClr>
          </a:solidFill>
        </p:spPr>
        <p:txBody>
          <a:bodyPr wrap="square" rtlCol="0">
            <a:spAutoFit/>
          </a:bodyPr>
          <a:lstStyle/>
          <a:p>
            <a:pPr algn="ctr"/>
            <a:r>
              <a:rPr lang="en-US" sz="2400"/>
              <a:t>TANGENT</a:t>
            </a:r>
          </a:p>
        </p:txBody>
      </p:sp>
      <p:sp>
        <p:nvSpPr>
          <p:cNvPr id="21" name="TextBox 20">
            <a:extLst>
              <a:ext uri="{FF2B5EF4-FFF2-40B4-BE49-F238E27FC236}">
                <a16:creationId xmlns:a16="http://schemas.microsoft.com/office/drawing/2014/main" id="{9E9D062E-6A6D-4E48-A628-FA07E4A31BC8}"/>
              </a:ext>
            </a:extLst>
          </p:cNvPr>
          <p:cNvSpPr txBox="1"/>
          <p:nvPr/>
        </p:nvSpPr>
        <p:spPr>
          <a:xfrm>
            <a:off x="7863743" y="2729588"/>
            <a:ext cx="2125165" cy="461665"/>
          </a:xfrm>
          <a:prstGeom prst="rect">
            <a:avLst/>
          </a:prstGeom>
          <a:solidFill>
            <a:schemeClr val="accent1">
              <a:lumMod val="20000"/>
              <a:lumOff val="80000"/>
            </a:schemeClr>
          </a:solidFill>
        </p:spPr>
        <p:txBody>
          <a:bodyPr wrap="square" rtlCol="0">
            <a:spAutoFit/>
          </a:bodyPr>
          <a:lstStyle/>
          <a:p>
            <a:pPr algn="ctr"/>
            <a:r>
              <a:rPr lang="en-US" sz="2400"/>
              <a:t>QUADRANTS</a:t>
            </a:r>
          </a:p>
        </p:txBody>
      </p:sp>
      <p:sp>
        <p:nvSpPr>
          <p:cNvPr id="22" name="TextBox 21">
            <a:extLst>
              <a:ext uri="{FF2B5EF4-FFF2-40B4-BE49-F238E27FC236}">
                <a16:creationId xmlns:a16="http://schemas.microsoft.com/office/drawing/2014/main" id="{D3C4F444-E945-5F4F-8E28-EA21CE032D8F}"/>
              </a:ext>
            </a:extLst>
          </p:cNvPr>
          <p:cNvSpPr txBox="1"/>
          <p:nvPr/>
        </p:nvSpPr>
        <p:spPr>
          <a:xfrm>
            <a:off x="2647546" y="6131069"/>
            <a:ext cx="6437812" cy="523220"/>
          </a:xfrm>
          <a:prstGeom prst="rect">
            <a:avLst/>
          </a:prstGeom>
          <a:noFill/>
        </p:spPr>
        <p:txBody>
          <a:bodyPr wrap="square" rtlCol="0">
            <a:spAutoFit/>
          </a:bodyPr>
          <a:lstStyle/>
          <a:p>
            <a:pPr algn="ctr"/>
            <a:r>
              <a:rPr lang="en-US" sz="2800">
                <a:solidFill>
                  <a:srgbClr val="FF0000"/>
                </a:solidFill>
              </a:rPr>
              <a:t>Use the approach that works best for you!</a:t>
            </a:r>
          </a:p>
        </p:txBody>
      </p:sp>
      <p:pic>
        <p:nvPicPr>
          <p:cNvPr id="24" name="Picture 23">
            <a:extLst>
              <a:ext uri="{FF2B5EF4-FFF2-40B4-BE49-F238E27FC236}">
                <a16:creationId xmlns:a16="http://schemas.microsoft.com/office/drawing/2014/main" id="{FEC7EA41-37EC-1B47-86C7-3F87497E44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93617" y="3146474"/>
            <a:ext cx="4743217" cy="2684215"/>
          </a:xfrm>
          <a:prstGeom prst="rect">
            <a:avLst/>
          </a:prstGeom>
        </p:spPr>
      </p:pic>
      <p:cxnSp>
        <p:nvCxnSpPr>
          <p:cNvPr id="12" name="Straight Connector 11"/>
          <p:cNvCxnSpPr>
            <a:cxnSpLocks/>
          </p:cNvCxnSpPr>
          <p:nvPr/>
        </p:nvCxnSpPr>
        <p:spPr>
          <a:xfrm>
            <a:off x="8926326" y="3705190"/>
            <a:ext cx="0" cy="2125499"/>
          </a:xfrm>
          <a:prstGeom prst="line">
            <a:avLst/>
          </a:prstGeom>
          <a:ln w="47625"/>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flipV="1">
            <a:off x="7844935" y="4871301"/>
            <a:ext cx="2162783" cy="32432"/>
          </a:xfrm>
          <a:prstGeom prst="line">
            <a:avLst/>
          </a:prstGeom>
          <a:ln w="50800"/>
        </p:spPr>
        <p:style>
          <a:lnRef idx="1">
            <a:schemeClr val="dk1"/>
          </a:lnRef>
          <a:fillRef idx="0">
            <a:schemeClr val="dk1"/>
          </a:fillRef>
          <a:effectRef idx="0">
            <a:schemeClr val="dk1"/>
          </a:effectRef>
          <a:fontRef idx="minor">
            <a:schemeClr val="tx1"/>
          </a:fontRef>
        </p:style>
      </p:cxnSp>
      <p:sp>
        <p:nvSpPr>
          <p:cNvPr id="8" name="Left-Up Arrow 7">
            <a:extLst>
              <a:ext uri="{FF2B5EF4-FFF2-40B4-BE49-F238E27FC236}">
                <a16:creationId xmlns:a16="http://schemas.microsoft.com/office/drawing/2014/main" id="{B4D23CE2-C29D-B148-BAD9-82A1669BC3E2}"/>
              </a:ext>
            </a:extLst>
          </p:cNvPr>
          <p:cNvSpPr/>
          <p:nvPr/>
        </p:nvSpPr>
        <p:spPr>
          <a:xfrm rot="19923671">
            <a:off x="1891944" y="4136182"/>
            <a:ext cx="1311932" cy="1215081"/>
          </a:xfrm>
          <a:prstGeom prst="leftUpArrow">
            <a:avLst>
              <a:gd name="adj1" fmla="val 7550"/>
              <a:gd name="adj2" fmla="val 16820"/>
              <a:gd name="adj3" fmla="val 270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90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57353" y="-71732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8" y="63156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a:latin typeface="Alt Gothic Comp ATF Blk" panose="020B0508040502040204" pitchFamily="34" charset="77"/>
            </a:endParaRPr>
          </a:p>
        </p:txBody>
      </p:sp>
      <p:pic>
        <p:nvPicPr>
          <p:cNvPr id="24" name="Picture 3" descr="C:\Users\lbrush.LACROSSE\AppData\Local\Microsoft\Windows\Temporary Internet Files\Content.IE5\BTV5S0FM\MC900383616[1].wmf">
            <a:extLst>
              <a:ext uri="{FF2B5EF4-FFF2-40B4-BE49-F238E27FC236}">
                <a16:creationId xmlns:a16="http://schemas.microsoft.com/office/drawing/2014/main" id="{4982C925-4DD0-5A4F-8889-553E289A61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081401" y="4011797"/>
            <a:ext cx="1110300" cy="1059248"/>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DCC28AC4-5DDB-E443-A319-C2CD34754820}"/>
              </a:ext>
            </a:extLst>
          </p:cNvPr>
          <p:cNvSpPr/>
          <p:nvPr/>
        </p:nvSpPr>
        <p:spPr>
          <a:xfrm>
            <a:off x="5443396" y="222895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0B3631-55B3-6A4E-8911-EF08F9ABE2B1}"/>
              </a:ext>
            </a:extLst>
          </p:cNvPr>
          <p:cNvSpPr txBox="1"/>
          <p:nvPr/>
        </p:nvSpPr>
        <p:spPr>
          <a:xfrm rot="16200000" flipV="1">
            <a:off x="10500926" y="4807753"/>
            <a:ext cx="2873691"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26" name="Left-Up Arrow 25">
            <a:extLst>
              <a:ext uri="{FF2B5EF4-FFF2-40B4-BE49-F238E27FC236}">
                <a16:creationId xmlns:a16="http://schemas.microsoft.com/office/drawing/2014/main" id="{3E6FFD53-AA02-6F4C-9E3A-4E91EED12782}"/>
              </a:ext>
            </a:extLst>
          </p:cNvPr>
          <p:cNvSpPr/>
          <p:nvPr/>
        </p:nvSpPr>
        <p:spPr>
          <a:xfrm>
            <a:off x="4275121" y="3163216"/>
            <a:ext cx="1320675" cy="1017385"/>
          </a:xfrm>
          <a:prstGeom prst="leftUpArrow">
            <a:avLst>
              <a:gd name="adj1" fmla="val 8685"/>
              <a:gd name="adj2" fmla="val 11343"/>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endParaRPr>
          </a:p>
        </p:txBody>
      </p:sp>
    </p:spTree>
    <p:extLst>
      <p:ext uri="{BB962C8B-B14F-4D97-AF65-F5344CB8AC3E}">
        <p14:creationId xmlns:p14="http://schemas.microsoft.com/office/powerpoint/2010/main" val="84888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23125" y="-632265"/>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51250" y="55165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a:latin typeface="Alt Gothic Comp ATF Blk" panose="020B0508040502040204" pitchFamily="34" charset="77"/>
            </a:endParaRPr>
          </a:p>
        </p:txBody>
      </p:sp>
      <p:pic>
        <p:nvPicPr>
          <p:cNvPr id="9" name="Picture 3" descr="C:\Users\lbrush.LACROSSE\AppData\Local\Microsoft\Windows\Temporary Internet Files\Content.IE5\BTV5S0FM\MC900383616[1].wmf">
            <a:extLst>
              <a:ext uri="{FF2B5EF4-FFF2-40B4-BE49-F238E27FC236}">
                <a16:creationId xmlns:a16="http://schemas.microsoft.com/office/drawing/2014/main" id="{16B5150A-C646-4D4E-874E-7E85A0499C7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24786" y="5218084"/>
            <a:ext cx="1008973" cy="96258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58B145D3-DB4F-4540-A3A9-9ECD3F360A59}"/>
              </a:ext>
            </a:extLst>
          </p:cNvPr>
          <p:cNvSpPr/>
          <p:nvPr/>
        </p:nvSpPr>
        <p:spPr>
          <a:xfrm>
            <a:off x="6696084" y="568458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Up Arrow 10">
            <a:extLst>
              <a:ext uri="{FF2B5EF4-FFF2-40B4-BE49-F238E27FC236}">
                <a16:creationId xmlns:a16="http://schemas.microsoft.com/office/drawing/2014/main" id="{3901B6F1-EE21-C943-A336-99D52D419810}"/>
              </a:ext>
            </a:extLst>
          </p:cNvPr>
          <p:cNvSpPr/>
          <p:nvPr/>
        </p:nvSpPr>
        <p:spPr>
          <a:xfrm rot="1805312">
            <a:off x="5361648" y="3918261"/>
            <a:ext cx="1205549" cy="838200"/>
          </a:xfrm>
          <a:prstGeom prst="leftUpArrow">
            <a:avLst>
              <a:gd name="adj1" fmla="val 8413"/>
              <a:gd name="adj2" fmla="val 13865"/>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09383" y="481663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Left-Up Arrow 11">
            <a:extLst>
              <a:ext uri="{FF2B5EF4-FFF2-40B4-BE49-F238E27FC236}">
                <a16:creationId xmlns:a16="http://schemas.microsoft.com/office/drawing/2014/main" id="{8C3DC92D-7D11-7B49-9830-1871F33A1F11}"/>
              </a:ext>
            </a:extLst>
          </p:cNvPr>
          <p:cNvSpPr/>
          <p:nvPr/>
        </p:nvSpPr>
        <p:spPr>
          <a:xfrm rot="19352686">
            <a:off x="4694318" y="4263109"/>
            <a:ext cx="759084" cy="838200"/>
          </a:xfrm>
          <a:prstGeom prst="leftUpArrow">
            <a:avLst>
              <a:gd name="adj1" fmla="val 10202"/>
              <a:gd name="adj2" fmla="val 12989"/>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8 -0.00031 L 0.02465 -0.06698 C 0.03038 -0.07994 0.03333 -0.10185 0.03333 -0.12315 C 0.03333 -0.14753 0.03021 -0.1676 0.02448 -0.18118 L -0.00018 -0.24784 " pathEditMode="relative" rAng="16200000" ptsTypes="AAAAA">
                                      <p:cBhvr>
                                        <p:cTn id="6" dur="2000" fill="hold"/>
                                        <p:tgtEl>
                                          <p:spTgt spid="10"/>
                                        </p:tgtEl>
                                        <p:attrNameLst>
                                          <p:attrName>ppt_x</p:attrName>
                                          <p:attrName>ppt_y</p:attrName>
                                        </p:attrNameLst>
                                      </p:cBhvr>
                                      <p:rCtr x="1667" y="-12377"/>
                                    </p:animMotion>
                                  </p:childTnLst>
                                </p:cTn>
                              </p:par>
                              <p:par>
                                <p:cTn id="7" presetID="50" presetClass="path" presetSubtype="0" accel="50000" decel="50000" fill="hold" nodeType="withEffect">
                                  <p:stCondLst>
                                    <p:cond delay="0"/>
                                  </p:stCondLst>
                                  <p:childTnLst>
                                    <p:animMotion origin="layout" path="M -0.00104 -0.00031 L -0.02205 -0.11111 C -0.0316 -0.15987 -0.01893 -0.23642 0.00156 -0.24938 L 0.04618 -0.27685 " pathEditMode="relative" rAng="15060000" ptsTypes="AAAA">
                                      <p:cBhvr>
                                        <p:cTn id="8" dur="2000" fill="hold"/>
                                        <p:tgtEl>
                                          <p:spTgt spid="9"/>
                                        </p:tgtEl>
                                        <p:attrNameLst>
                                          <p:attrName>ppt_x</p:attrName>
                                          <p:attrName>ppt_y</p:attrName>
                                        </p:attrNameLst>
                                      </p:cBhvr>
                                      <p:rCtr x="2361" y="-13827"/>
                                    </p:animMotion>
                                  </p:childTnLst>
                                </p:cTn>
                              </p:par>
                              <p:par>
                                <p:cTn id="9" presetID="1" presetClass="entr" presetSubtype="0" fill="hold" grpId="1" nodeType="with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7" presetClass="path" presetSubtype="0" accel="50000" decel="50000" fill="hold" grpId="1" nodeType="withEffect">
                                  <p:stCondLst>
                                    <p:cond delay="1000"/>
                                  </p:stCondLst>
                                  <p:childTnLst>
                                    <p:animMotion origin="layout" path="M -0.00018 -0.24815 L -0.04341 -0.325 C -0.05139 -0.34167 -0.06667 -0.35463 -0.08316 -0.3605 C -0.10052 -0.36698 -0.11719 -0.36574 -0.12882 -0.35741 L -0.18473 -0.31821 " pathEditMode="relative" rAng="11520000" ptsTypes="AAAAA">
                                      <p:cBhvr>
                                        <p:cTn id="16" dur="2000" fill="hold"/>
                                        <p:tgtEl>
                                          <p:spTgt spid="10"/>
                                        </p:tgtEl>
                                        <p:attrNameLst>
                                          <p:attrName>ppt_x</p:attrName>
                                          <p:attrName>ppt_y</p:attrName>
                                        </p:attrNameLst>
                                      </p:cBhvr>
                                      <p:rCtr x="-8767" y="-7346"/>
                                    </p:animMotion>
                                  </p:childTnLst>
                                </p:cTn>
                              </p:par>
                              <p:par>
                                <p:cTn id="17" presetID="37" presetClass="path" presetSubtype="0" accel="50000" decel="50000" fill="hold" nodeType="withEffect">
                                  <p:stCondLst>
                                    <p:cond delay="1000"/>
                                  </p:stCondLst>
                                  <p:childTnLst>
                                    <p:animMotion origin="layout" path="M 0.046 -0.27839 L 0.02864 -0.22006 C 0.02534 -0.2071 0.02291 -0.18765 0.02239 -0.16852 C 0.02291 -0.14691 0.02517 -0.12932 0.02934 -0.11636 L 0.046 -0.05586 " pathEditMode="relative" rAng="5400000" ptsTypes="AAAAA">
                                      <p:cBhvr>
                                        <p:cTn id="18" dur="2000" fill="hold"/>
                                        <p:tgtEl>
                                          <p:spTgt spid="9"/>
                                        </p:tgtEl>
                                        <p:attrNameLst>
                                          <p:attrName>ppt_x</p:attrName>
                                          <p:attrName>ppt_y</p:attrName>
                                        </p:attrNameLst>
                                      </p:cBhvr>
                                      <p:rCtr x="-1181" y="11111"/>
                                    </p:animMotion>
                                  </p:childTnLst>
                                </p:cTn>
                              </p:par>
                            </p:childTnLst>
                          </p:cTn>
                        </p:par>
                        <p:par>
                          <p:cTn id="19" fill="hold">
                            <p:stCondLst>
                              <p:cond delay="3000"/>
                            </p:stCondLst>
                            <p:childTnLst>
                              <p:par>
                                <p:cTn id="20" presetID="1" presetClass="entr" presetSubtype="0" fill="hold" grpId="0" nodeType="afterEffect">
                                  <p:stCondLst>
                                    <p:cond delay="1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1"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89071" y="-772036"/>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22075" y="65035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a:latin typeface="Alt Gothic Comp ATF Blk" panose="020B0508040502040204" pitchFamily="34" charset="77"/>
            </a:endParaRPr>
          </a:p>
        </p:txBody>
      </p:sp>
      <p:pic>
        <p:nvPicPr>
          <p:cNvPr id="13" name="Picture 3" descr="C:\Users\lbrush.LACROSSE\AppData\Local\Microsoft\Windows\Temporary Internet Files\Content.IE5\BTV5S0FM\MC900383616[1].wmf">
            <a:extLst>
              <a:ext uri="{FF2B5EF4-FFF2-40B4-BE49-F238E27FC236}">
                <a16:creationId xmlns:a16="http://schemas.microsoft.com/office/drawing/2014/main" id="{D98EBE38-C795-AC41-922B-2A8FD73927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762709" y="5158210"/>
            <a:ext cx="1057179" cy="10085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2E931067-F5A5-3D47-9A7D-DE55437EFABB}"/>
              </a:ext>
            </a:extLst>
          </p:cNvPr>
          <p:cNvSpPr/>
          <p:nvPr/>
        </p:nvSpPr>
        <p:spPr>
          <a:xfrm>
            <a:off x="6991944" y="569346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Up Arrow 14">
            <a:extLst>
              <a:ext uri="{FF2B5EF4-FFF2-40B4-BE49-F238E27FC236}">
                <a16:creationId xmlns:a16="http://schemas.microsoft.com/office/drawing/2014/main" id="{2F163B01-294E-714C-B3FE-D7A33D330961}"/>
              </a:ext>
            </a:extLst>
          </p:cNvPr>
          <p:cNvSpPr/>
          <p:nvPr/>
        </p:nvSpPr>
        <p:spPr>
          <a:xfrm rot="17836305">
            <a:off x="4278974" y="4616558"/>
            <a:ext cx="833700" cy="838200"/>
          </a:xfrm>
          <a:prstGeom prst="leftUpArrow">
            <a:avLst>
              <a:gd name="adj1" fmla="val 7829"/>
              <a:gd name="adj2" fmla="val 13908"/>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0B3631-55B3-6A4E-8911-EF08F9ABE2B1}"/>
              </a:ext>
            </a:extLst>
          </p:cNvPr>
          <p:cNvSpPr txBox="1"/>
          <p:nvPr/>
        </p:nvSpPr>
        <p:spPr>
          <a:xfrm rot="16200000">
            <a:off x="10422722" y="4780051"/>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730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52 0.00031 L -0.08664 0.05308 C -0.10521 0.06543 -0.12691 0.06203 -0.14653 0.04599 C -0.16858 0.02747 -0.18334 0.00061 -0.18976 -0.0321 L -0.22292 -0.18364 " pathEditMode="relative" rAng="12300000" ptsTypes="AAAAA">
                                      <p:cBhvr>
                                        <p:cTn id="6" dur="2000" fill="hold"/>
                                        <p:tgtEl>
                                          <p:spTgt spid="14"/>
                                        </p:tgtEl>
                                        <p:attrNameLst>
                                          <p:attrName>ppt_x</p:attrName>
                                          <p:attrName>ppt_y</p:attrName>
                                        </p:attrNameLst>
                                      </p:cBhvr>
                                      <p:rCtr x="-12899" y="-2346"/>
                                    </p:animMotion>
                                  </p:childTnLst>
                                </p:cTn>
                              </p:par>
                              <p:par>
                                <p:cTn id="7" presetID="0" presetClass="path" presetSubtype="0" accel="50000" decel="50000" fill="hold" nodeType="withEffect">
                                  <p:stCondLst>
                                    <p:cond delay="0"/>
                                  </p:stCondLst>
                                  <p:childTnLst>
                                    <p:animMotion origin="layout" path="M 3.05556E-6 0.02686 L 0.03524 0.09599 " pathEditMode="relative" rAng="0" ptsTypes="AA">
                                      <p:cBhvr>
                                        <p:cTn id="8" dur="2000" fill="hold"/>
                                        <p:tgtEl>
                                          <p:spTgt spid="13"/>
                                        </p:tgtEl>
                                        <p:attrNameLst>
                                          <p:attrName>ppt_x</p:attrName>
                                          <p:attrName>ppt_y</p:attrName>
                                        </p:attrNameLst>
                                      </p:cBhvr>
                                      <p:rCtr x="1753" y="3457"/>
                                    </p:animMotion>
                                  </p:childTnLst>
                                </p:cTn>
                              </p:par>
                              <p:par>
                                <p:cTn id="9" presetID="1" presetClass="entr" presetSubtype="0" fill="hold" grpId="0" nodeType="with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18109"/>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64588" y="61394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76426" y="189010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459007" y="4520453"/>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233811" y="3006492"/>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289528" y="5568497"/>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18825" y="291686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74542" y="55470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sp>
        <p:nvSpPr>
          <p:cNvPr id="21" name="TextBox 20">
            <a:extLst>
              <a:ext uri="{FF2B5EF4-FFF2-40B4-BE49-F238E27FC236}">
                <a16:creationId xmlns:a16="http://schemas.microsoft.com/office/drawing/2014/main" id="{DD0B3631-55B3-6A4E-8911-EF08F9ABE2B1}"/>
              </a:ext>
            </a:extLst>
          </p:cNvPr>
          <p:cNvSpPr txBox="1"/>
          <p:nvPr/>
        </p:nvSpPr>
        <p:spPr>
          <a:xfrm rot="16200000">
            <a:off x="10423630" y="4842985"/>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31758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3988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73506" y="519302"/>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7842" y="4532187"/>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38840" y="2750531"/>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835635" y="582652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344884" y="2750531"/>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866856" y="5826520"/>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87172" y="5356745"/>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7437299" y="562385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0B3631-55B3-6A4E-8911-EF08F9ABE2B1}"/>
              </a:ext>
            </a:extLst>
          </p:cNvPr>
          <p:cNvSpPr txBox="1"/>
          <p:nvPr/>
        </p:nvSpPr>
        <p:spPr>
          <a:xfrm rot="16200000">
            <a:off x="10418766"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384869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9182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97461" y="58044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87059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51414" y="2623520"/>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51414" y="573236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91046" y="259663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91046" y="5601473"/>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333899" y="3503881"/>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485859" y="36803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8573" y="476576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1138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420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60031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67361"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86983" y="4501041"/>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78284" y="2572917"/>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06289" y="571584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143215" y="2587507"/>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229038" y="5693915"/>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4883084" y="37565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47468" y="477528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1959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198675" y="-763632"/>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583974"/>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18</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5781339" y="1685925"/>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424311" y="3911084"/>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424311" y="543919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6763344" y="391108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763344" y="54391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651488" y="608257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4687" y="4772619"/>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6656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255" r="31235" b="18627"/>
          <a:stretch/>
        </p:blipFill>
        <p:spPr>
          <a:xfrm>
            <a:off x="171570" y="2489827"/>
            <a:ext cx="2743201" cy="2633413"/>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178965" y="440327"/>
            <a:ext cx="412145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Transition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19</a:t>
            </a:fld>
            <a:endParaRPr lang="en-US" b="1">
              <a:latin typeface="Alt Gothic Comp ATF Blk" panose="020B0508040502040204" pitchFamily="34" charset="77"/>
            </a:endParaRPr>
          </a:p>
        </p:txBody>
      </p:sp>
      <p:graphicFrame>
        <p:nvGraphicFramePr>
          <p:cNvPr id="9" name="Content Placeholder 4"/>
          <p:cNvGraphicFramePr>
            <a:graphicFrameLocks/>
          </p:cNvGraphicFramePr>
          <p:nvPr>
            <p:extLst>
              <p:ext uri="{D42A27DB-BD31-4B8C-83A1-F6EECF244321}">
                <p14:modId xmlns:p14="http://schemas.microsoft.com/office/powerpoint/2010/main" val="2774195804"/>
              </p:ext>
            </p:extLst>
          </p:nvPr>
        </p:nvGraphicFramePr>
        <p:xfrm>
          <a:off x="3042954" y="1664756"/>
          <a:ext cx="8550112" cy="4283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D0B3631-55B3-6A4E-8911-EF08F9ABE2B1}"/>
              </a:ext>
            </a:extLst>
          </p:cNvPr>
          <p:cNvSpPr txBox="1"/>
          <p:nvPr/>
        </p:nvSpPr>
        <p:spPr>
          <a:xfrm rot="16200000">
            <a:off x="10396923"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Rectangle 11">
            <a:extLst>
              <a:ext uri="{FF2B5EF4-FFF2-40B4-BE49-F238E27FC236}">
                <a16:creationId xmlns:a16="http://schemas.microsoft.com/office/drawing/2014/main" id="{68D54FBA-C43A-47B1-80F9-2563DC9F1E39}"/>
              </a:ext>
            </a:extLst>
          </p:cNvPr>
          <p:cNvSpPr/>
          <p:nvPr/>
        </p:nvSpPr>
        <p:spPr>
          <a:xfrm>
            <a:off x="9345168" y="5794248"/>
            <a:ext cx="2206752"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ACTIVITY:</a:t>
            </a:r>
          </a:p>
          <a:p>
            <a:pPr algn="ctr"/>
            <a:r>
              <a:rPr lang="en-US">
                <a:solidFill>
                  <a:srgbClr val="000000"/>
                </a:solidFill>
                <a:cs typeface="Calibri"/>
              </a:rPr>
              <a:t>Officials in Transition</a:t>
            </a:r>
          </a:p>
        </p:txBody>
      </p:sp>
    </p:spTree>
    <p:extLst>
      <p:ext uri="{BB962C8B-B14F-4D97-AF65-F5344CB8AC3E}">
        <p14:creationId xmlns:p14="http://schemas.microsoft.com/office/powerpoint/2010/main" val="135436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6.googleusercontent.com/2p5LJ9etZg7gS9l_fxHPjCHfBuiKBWxn0PCwVD7mehKVol_IHiGo3fjGsqp7pjPgkDb18SNiKL5Ngg14qjAhVSGie3aTWPc0UBHmwgMem3Kh6kzmK48fARLLzmoTpl7SXTH8TIL--vVT5eys_SS2PggC5hY7AdBteyU_qGxy"/>
          <p:cNvPicPr>
            <a:picLocks noChangeAspect="1" noChangeArrowheads="1"/>
          </p:cNvPicPr>
          <p:nvPr/>
        </p:nvPicPr>
        <p:blipFill rotWithShape="1">
          <a:blip r:embed="rId3">
            <a:extLst>
              <a:ext uri="{28A0092B-C50C-407E-A947-70E740481C1C}">
                <a14:useLocalDpi xmlns:a14="http://schemas.microsoft.com/office/drawing/2010/main" val="0"/>
              </a:ext>
            </a:extLst>
          </a:blip>
          <a:srcRect l="35946" t="18065" b="8697"/>
          <a:stretch/>
        </p:blipFill>
        <p:spPr bwMode="auto">
          <a:xfrm>
            <a:off x="266700" y="1955327"/>
            <a:ext cx="4234337" cy="3631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3B9251-C93A-014F-9DEC-FF086AE524D5}"/>
              </a:ext>
            </a:extLst>
          </p:cNvPr>
          <p:cNvSpPr txBox="1"/>
          <p:nvPr/>
        </p:nvSpPr>
        <p:spPr>
          <a:xfrm>
            <a:off x="330511" y="185576"/>
            <a:ext cx="7172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Goals of Two Person Positioning</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a:latin typeface="Alt Gothic Comp ATF Blk" panose="020B0508040502040204" pitchFamily="34" charset="77"/>
            </a:endParaRPr>
          </a:p>
        </p:txBody>
      </p:sp>
      <p:graphicFrame>
        <p:nvGraphicFramePr>
          <p:cNvPr id="11" name="Diagram 10"/>
          <p:cNvGraphicFramePr/>
          <p:nvPr>
            <p:extLst>
              <p:ext uri="{D42A27DB-BD31-4B8C-83A1-F6EECF244321}">
                <p14:modId xmlns:p14="http://schemas.microsoft.com/office/powerpoint/2010/main" val="3828092374"/>
              </p:ext>
            </p:extLst>
          </p:nvPr>
        </p:nvGraphicFramePr>
        <p:xfrm>
          <a:off x="4233745" y="1785465"/>
          <a:ext cx="6538422" cy="4417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319598" y="-795622"/>
            <a:ext cx="5515098" cy="9052560"/>
          </a:xfrm>
          <a:prstGeom prst="rect">
            <a:avLst/>
          </a:prstGeom>
        </p:spPr>
      </p:pic>
      <p:sp>
        <p:nvSpPr>
          <p:cNvPr id="3" name="TextBox 2">
            <a:extLst>
              <a:ext uri="{FF2B5EF4-FFF2-40B4-BE49-F238E27FC236}">
                <a16:creationId xmlns:a16="http://schemas.microsoft.com/office/drawing/2014/main" id="{4D813C82-32A0-734C-8436-CE7313EA7A94}"/>
              </a:ext>
            </a:extLst>
          </p:cNvPr>
          <p:cNvSpPr txBox="1"/>
          <p:nvPr/>
        </p:nvSpPr>
        <p:spPr>
          <a:xfrm>
            <a:off x="3245631" y="147511"/>
            <a:ext cx="605862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Responsibility in Transition</a:t>
            </a:r>
          </a:p>
        </p:txBody>
      </p:sp>
      <p:pic>
        <p:nvPicPr>
          <p:cNvPr id="4" name="Picture 3">
            <a:extLst>
              <a:ext uri="{FF2B5EF4-FFF2-40B4-BE49-F238E27FC236}">
                <a16:creationId xmlns:a16="http://schemas.microsoft.com/office/drawing/2014/main" id="{43A1636C-BD18-784B-B932-C61E99AA0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179" y="1592933"/>
            <a:ext cx="1389548" cy="1389548"/>
          </a:xfrm>
          <a:prstGeom prst="rect">
            <a:avLst/>
          </a:prstGeom>
        </p:spPr>
      </p:pic>
      <p:sp>
        <p:nvSpPr>
          <p:cNvPr id="5" name="TextBox 4">
            <a:extLst>
              <a:ext uri="{FF2B5EF4-FFF2-40B4-BE49-F238E27FC236}">
                <a16:creationId xmlns:a16="http://schemas.microsoft.com/office/drawing/2014/main" id="{E90916B1-20BF-C24E-95D1-BDC4A3E49AE9}"/>
              </a:ext>
            </a:extLst>
          </p:cNvPr>
          <p:cNvSpPr txBox="1"/>
          <p:nvPr/>
        </p:nvSpPr>
        <p:spPr>
          <a:xfrm>
            <a:off x="2317140" y="2054847"/>
            <a:ext cx="1441183" cy="369332"/>
          </a:xfrm>
          <a:prstGeom prst="rect">
            <a:avLst/>
          </a:prstGeom>
          <a:noFill/>
        </p:spPr>
        <p:txBody>
          <a:bodyPr wrap="square" rtlCol="0">
            <a:spAutoFit/>
          </a:bodyPr>
          <a:lstStyle/>
          <a:p>
            <a:pPr algn="ctr"/>
            <a:r>
              <a:rPr lang="en-US" b="1"/>
              <a:t>Lead to Trail</a:t>
            </a:r>
          </a:p>
        </p:txBody>
      </p:sp>
      <p:pic>
        <p:nvPicPr>
          <p:cNvPr id="6" name="Picture 5">
            <a:extLst>
              <a:ext uri="{FF2B5EF4-FFF2-40B4-BE49-F238E27FC236}">
                <a16:creationId xmlns:a16="http://schemas.microsoft.com/office/drawing/2014/main" id="{9E898416-5061-284A-B429-480DA0161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001" y="4459460"/>
            <a:ext cx="1234330" cy="1234330"/>
          </a:xfrm>
          <a:prstGeom prst="rect">
            <a:avLst/>
          </a:prstGeom>
        </p:spPr>
      </p:pic>
      <p:sp>
        <p:nvSpPr>
          <p:cNvPr id="7" name="TextBox 6">
            <a:extLst>
              <a:ext uri="{FF2B5EF4-FFF2-40B4-BE49-F238E27FC236}">
                <a16:creationId xmlns:a16="http://schemas.microsoft.com/office/drawing/2014/main" id="{83220C88-AB71-5848-B984-81463141A63B}"/>
              </a:ext>
            </a:extLst>
          </p:cNvPr>
          <p:cNvSpPr txBox="1"/>
          <p:nvPr/>
        </p:nvSpPr>
        <p:spPr>
          <a:xfrm>
            <a:off x="3784993" y="4626615"/>
            <a:ext cx="1441183" cy="369332"/>
          </a:xfrm>
          <a:prstGeom prst="rect">
            <a:avLst/>
          </a:prstGeom>
          <a:noFill/>
        </p:spPr>
        <p:txBody>
          <a:bodyPr wrap="square" rtlCol="0">
            <a:spAutoFit/>
          </a:bodyPr>
          <a:lstStyle/>
          <a:p>
            <a:pPr algn="ctr"/>
            <a:r>
              <a:rPr lang="en-US" b="1"/>
              <a:t>Trail to Lead</a:t>
            </a:r>
          </a:p>
        </p:txBody>
      </p:sp>
      <p:sp>
        <p:nvSpPr>
          <p:cNvPr id="8" name="TextBox 7">
            <a:extLst>
              <a:ext uri="{FF2B5EF4-FFF2-40B4-BE49-F238E27FC236}">
                <a16:creationId xmlns:a16="http://schemas.microsoft.com/office/drawing/2014/main" id="{97F4D35E-E30F-EB4F-A256-C6838F742020}"/>
              </a:ext>
            </a:extLst>
          </p:cNvPr>
          <p:cNvSpPr txBox="1"/>
          <p:nvPr/>
        </p:nvSpPr>
        <p:spPr>
          <a:xfrm>
            <a:off x="7769484" y="2424179"/>
            <a:ext cx="720591" cy="369332"/>
          </a:xfrm>
          <a:prstGeom prst="rect">
            <a:avLst/>
          </a:prstGeom>
          <a:noFill/>
        </p:spPr>
        <p:txBody>
          <a:bodyPr wrap="square" rtlCol="0">
            <a:spAutoFit/>
          </a:bodyPr>
          <a:lstStyle/>
          <a:p>
            <a:pPr algn="ctr"/>
            <a:r>
              <a:rPr lang="en-US" b="1"/>
              <a:t>Trail</a:t>
            </a:r>
          </a:p>
        </p:txBody>
      </p:sp>
      <p:sp>
        <p:nvSpPr>
          <p:cNvPr id="9" name="TextBox 8">
            <a:extLst>
              <a:ext uri="{FF2B5EF4-FFF2-40B4-BE49-F238E27FC236}">
                <a16:creationId xmlns:a16="http://schemas.microsoft.com/office/drawing/2014/main" id="{9E8EB440-CEA9-4B48-AE9C-8995947057FD}"/>
              </a:ext>
            </a:extLst>
          </p:cNvPr>
          <p:cNvSpPr txBox="1"/>
          <p:nvPr/>
        </p:nvSpPr>
        <p:spPr>
          <a:xfrm>
            <a:off x="9384384" y="4257283"/>
            <a:ext cx="841509" cy="369332"/>
          </a:xfrm>
          <a:prstGeom prst="rect">
            <a:avLst/>
          </a:prstGeom>
          <a:noFill/>
        </p:spPr>
        <p:txBody>
          <a:bodyPr wrap="square" rtlCol="0">
            <a:spAutoFit/>
          </a:bodyPr>
          <a:lstStyle/>
          <a:p>
            <a:pPr algn="ctr"/>
            <a:r>
              <a:rPr lang="en-US" b="1"/>
              <a:t>Lead</a:t>
            </a:r>
          </a:p>
        </p:txBody>
      </p:sp>
      <p:sp>
        <p:nvSpPr>
          <p:cNvPr id="11" name="Oval 10">
            <a:extLst>
              <a:ext uri="{FF2B5EF4-FFF2-40B4-BE49-F238E27FC236}">
                <a16:creationId xmlns:a16="http://schemas.microsoft.com/office/drawing/2014/main" id="{4C82908D-926F-DA45-BAD4-55E6BD2685BC}"/>
              </a:ext>
            </a:extLst>
          </p:cNvPr>
          <p:cNvSpPr/>
          <p:nvPr/>
        </p:nvSpPr>
        <p:spPr>
          <a:xfrm>
            <a:off x="3269842" y="3150738"/>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48CB-A2B4-9642-BDF8-7FA84770A383}"/>
              </a:ext>
            </a:extLst>
          </p:cNvPr>
          <p:cNvSpPr/>
          <p:nvPr/>
        </p:nvSpPr>
        <p:spPr>
          <a:xfrm>
            <a:off x="3657459" y="1221804"/>
            <a:ext cx="3330709"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Handout: </a:t>
            </a:r>
            <a:r>
              <a:rPr lang="en-US" i="1"/>
              <a:t>Officials In Transition</a:t>
            </a:r>
          </a:p>
        </p:txBody>
      </p:sp>
      <p:sp>
        <p:nvSpPr>
          <p:cNvPr id="14"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20</a:t>
            </a: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16229" y="471125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365 -0.00092 0.00747 -0.00123 0.01111 -0.00247 C 0.0125 -0.00278 0.01389 -0.00339 0.01493 -0.00463 C 0.01632 -0.00617 0.01736 -0.00926 0.01875 -0.01111 C 0.01979 -0.01296 0.02118 -0.01389 0.0224 -0.01574 C 0.02379 -0.01759 0.02483 -0.02037 0.02622 -0.02222 C 0.02726 -0.02407 0.02882 -0.025 0.02986 -0.02654 C 0.03125 -0.0287 0.03229 -0.03117 0.03368 -0.03333 C 0.03698 -0.03796 0.03733 -0.03765 0.04115 -0.03981 C 0.05174 -0.03827 0.05382 -0.04228 0.0599 -0.03333 C 0.06129 -0.03117 0.06215 -0.02809 0.06372 -0.02654 L 0.075 -0.02006 L 0.07865 -0.0179 C 0.0809 -0.01173 0.0809 -0.00988 0.0849 -0.00679 C 0.08733 -0.00494 0.09236 -0.00247 0.09236 -0.00247 C 0.09948 -0.00309 0.1066 -0.00339 0.11372 -0.00463 C 0.11493 -0.00494 0.11632 -0.00525 0.11736 -0.00679 C 0.11858 -0.00833 0.11892 -0.01142 0.11997 -0.01327 C 0.12101 -0.01543 0.1224 -0.01636 0.12361 -0.0179 C 0.12413 -0.02006 0.12396 -0.02284 0.125 -0.02438 C 0.12587 -0.02623 0.12743 -0.02562 0.12865 -0.02654 C 0.13004 -0.02778 0.13108 -0.03025 0.13247 -0.03117 C 0.13438 -0.03241 0.13663 -0.03241 0.13872 -0.03333 C 0.13993 -0.03395 0.14115 -0.03549 0.14236 -0.03549 C 0.15573 -0.03673 0.1691 -0.03704 0.18247 -0.03765 C 0.18368 -0.03858 0.1849 -0.03981 0.18611 -0.03981 C 0.19236 -0.04105 0.20504 -0.04197 0.20504 -0.04197 " pathEditMode="relative" ptsTypes="AAAAAAAAAAAAAAAAAAAAAAAAAA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85 0.0142 L 0.0085 0.0142 L 0.01962 0.01173 C 0.02465 0.01111 0.02969 0.0108 0.03472 0.00957 C 0.03594 0.00926 0.03715 0.00803 0.03837 0.00741 C 0.04166 0.00587 0.04496 0.00371 0.04844 0.00278 L 0.06597 -0.00154 C 0.06962 -0.00247 0.07691 -0.00401 0.0809 -0.00586 C 0.0835 -0.0071 0.08594 -0.00926 0.08837 -0.01049 C 0.0901 -0.01111 0.09184 -0.01142 0.0934 -0.01265 C 0.09514 -0.01389 0.0967 -0.01574 0.09844 -0.01697 C 0.10087 -0.01882 0.10347 -0.02006 0.1059 -0.0216 L 0.10972 -0.02376 C 0.11094 -0.02438 0.11215 -0.02561 0.11337 -0.02592 C 0.1184 -0.02778 0.12517 -0.02994 0.12969 -0.03271 C 0.13107 -0.03333 0.13958 -0.03889 0.14219 -0.0392 C 0.15052 -0.04043 0.15885 -0.04074 0.16719 -0.04166 C 0.18975 -0.04382 0.18177 -0.04475 0.20972 -0.04599 C 0.21962 -0.04629 0.22969 -0.04599 0.23975 -0.04599 " pathEditMode="relative" ptsTypes="AAAAAAAAAAAAAAAAAAA">
                                      <p:cBhvr>
                                        <p:cTn id="8" dur="20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469 -0.00463 L 0.00469 -0.00463 C 0.00625 0.00123 0.00782 0.00709 0.00955 0.01296 C 0.01025 0.01543 0.01129 0.01728 0.01216 0.01975 C 0.01302 0.02253 0.01337 0.02592 0.01459 0.0287 C 0.01563 0.03055 0.01719 0.03117 0.01841 0.03302 C 0.01979 0.03487 0.02066 0.03796 0.02205 0.03981 C 0.02518 0.04321 0.029 0.04475 0.03212 0.04845 L 0.03959 0.0574 C 0.0408 0.05895 0.04202 0.06111 0.04341 0.06203 C 0.05104 0.06635 0.04289 0.06111 0.05209 0.06851 C 0.05417 0.07006 0.05643 0.07129 0.05834 0.07314 C 0.05973 0.07407 0.06077 0.07623 0.06216 0.07746 C 0.06337 0.07839 0.06459 0.0787 0.0658 0.07963 C 0.06754 0.08086 0.0691 0.08271 0.07084 0.08426 C 0.07205 0.08487 0.07344 0.08549 0.07466 0.08642 C 0.08299 0.09321 0.08212 0.09413 0.08837 0.09753 C 0.09011 0.09814 0.09167 0.09938 0.09341 0.09969 C 0.09879 0.10092 0.10417 0.10123 0.10955 0.10185 C 0.11285 0.1037 0.11493 0.10524 0.11841 0.10648 C 0.12136 0.1074 0.12414 0.10771 0.12709 0.10864 C 0.13039 0.11049 0.13247 0.11172 0.13594 0.11296 C 0.1467 0.11635 0.15365 0.11605 0.1658 0.11759 C 0.18507 0.11666 0.20434 0.11728 0.22344 0.11512 C 0.22604 0.11481 0.22848 0.11234 0.23091 0.1108 C 0.23976 0.10555 0.22882 0.11234 0.23959 0.10401 C 0.24271 0.10185 0.24532 0.10123 0.24844 0.09969 C 0.24966 0.09907 0.25087 0.09845 0.25209 0.09753 C 0.25747 0.09321 0.26372 0.0858 0.26962 0.08426 C 0.27552 0.0824 0.27691 0.0824 0.28212 0.07963 C 0.28351 0.07901 0.28473 0.07808 0.28594 0.07746 C 0.28924 0.07592 0.29584 0.07314 0.29584 0.07314 C 0.29723 0.0716 0.29827 0.06944 0.29966 0.06851 C 0.30209 0.06697 0.30469 0.06728 0.30712 0.06635 C 0.3092 0.06574 0.31129 0.06512 0.31337 0.06419 C 0.31598 0.06296 0.32084 0.05956 0.32084 0.05956 C 0.3217 0.0574 0.3224 0.05493 0.32344 0.05308 L 0.33351 0.03518 " pathEditMode="relative" ptsTypes="AAAAAAAAAAAAAAAAAAAAAAAAAAAAAAAAAAAAAA">
                                      <p:cBhvr>
                                        <p:cTn id="10" dur="2000" fill="hold"/>
                                        <p:tgtEl>
                                          <p:spTgt spid="6"/>
                                        </p:tgtEl>
                                        <p:attrNameLst>
                                          <p:attrName>ppt_x</p:attrName>
                                          <p:attrName>ppt_y</p:attrName>
                                        </p:attrNameLst>
                                      </p:cBhvr>
                                    </p:animMotion>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20503 -0.04166 L 0.20503 -0.04136 C 0.20868 -0.04228 0.21233 -0.0429 0.21597 -0.04383 C 0.21788 -0.04413 0.21979 -0.04537 0.22153 -0.04568 C 0.225 -0.0466 0.2283 -0.04691 0.2316 -0.04753 C 0.25486 -0.04629 0.25556 -0.04876 0.27049 -0.04383 C 0.27274 -0.0429 0.28212 -0.03981 0.28611 -0.03765 C 0.28837 -0.03673 0.29045 -0.03518 0.29271 -0.03395 L 0.29601 -0.03179 C 0.30035 -0.02006 0.29549 -0.03117 0.30278 -0.02191 C 0.30399 -0.02037 0.30469 -0.01728 0.30608 -0.01605 C 0.30816 -0.01389 0.31267 -0.01204 0.31267 -0.01173 C 0.31753 -0.00339 0.31736 -0.00339 0.325 0.00556 C 0.32708 0.00834 0.32969 0.01019 0.3316 0.01358 C 0.34323 0.03426 0.32743 0.0071 0.33819 0.02346 C 0.34219 0.02932 0.3441 0.03611 0.34931 0.0392 C 0.36007 0.04568 0.3434 0.0355 0.35712 0.04506 C 0.35937 0.04661 0.36163 0.04784 0.36389 0.04908 L 0.36719 0.05124 C 0.36823 0.05185 0.36944 0.05185 0.37049 0.05309 C 0.37448 0.05772 0.37483 0.05895 0.38056 0.06111 C 0.38229 0.06173 0.3842 0.06235 0.38611 0.06296 C 0.38854 0.06389 0.39132 0.0642 0.39375 0.06482 C 0.39531 0.06543 0.39687 0.06605 0.39826 0.06698 C 0.39931 0.06759 0.40052 0.06852 0.40156 0.06883 C 0.40868 0.0713 0.41545 0.07161 0.42274 0.07284 C 0.42865 0.07408 0.43455 0.07562 0.44045 0.07685 C 0.44635 0.07809 0.45365 0.07994 0.45937 0.08087 C 0.46788 0.0821 0.47639 0.08488 0.4849 0.08488 L 0.49167 0.08488 " pathEditMode="relative" rAng="0" ptsTypes="AAAAAAAAAAAAAAAAAAAAAAAAAAAAAA">
                                      <p:cBhvr>
                                        <p:cTn id="18" dur="2000" fill="hold"/>
                                        <p:tgtEl>
                                          <p:spTgt spid="11"/>
                                        </p:tgtEl>
                                        <p:attrNameLst>
                                          <p:attrName>ppt_x</p:attrName>
                                          <p:attrName>ppt_y</p:attrName>
                                        </p:attrNameLst>
                                      </p:cBhvr>
                                      <p:rCtr x="14323" y="6019"/>
                                    </p:animMotion>
                                  </p:childTnLst>
                                </p:cTn>
                              </p:par>
                              <p:par>
                                <p:cTn id="19" presetID="0" presetClass="path" presetSubtype="0" accel="50000" decel="50000" fill="hold" nodeType="withEffect">
                                  <p:stCondLst>
                                    <p:cond delay="0"/>
                                  </p:stCondLst>
                                  <p:childTnLst>
                                    <p:animMotion origin="layout" path="M 0.24219 -0.05247 L 0.24219 -0.05247 L 0.25469 -0.05463 C 0.25746 -0.05524 0.26041 -0.05679 0.26337 -0.05679 C 0.27083 -0.05679 0.2783 -0.05555 0.28594 -0.05463 C 0.30469 -0.05555 0.32326 -0.0571 0.34219 -0.05679 C 0.36875 -0.05648 0.42205 -0.05247 0.42205 -0.05247 C 0.4283 -0.05185 0.43455 -0.05123 0.4408 -0.05031 C 0.4467 -0.04907 0.44618 -0.04815 0.45087 -0.04568 C 0.45625 -0.04321 0.45625 -0.04352 0.46215 -0.04136 C 0.46371 -0.04074 0.46545 -0.03981 0.46719 -0.0392 C 0.4684 -0.03765 0.46996 -0.03673 0.47083 -0.03457 C 0.4717 -0.03302 0.47153 -0.03024 0.47205 -0.02808 C 0.47291 -0.025 0.47344 -0.0216 0.47465 -0.01913 C 0.47778 -0.01234 0.48177 -0.01512 0.48594 -0.01018 L 0.48958 -0.00586 C 0.49201 0.00062 0.496 0.01204 0.49965 0.0142 L 0.5033 0.01636 C 0.50451 0.0179 0.51024 0.02593 0.51215 0.02747 C 0.51771 0.03241 0.51423 0.02624 0.51962 0.03395 C 0.521 0.03611 0.52187 0.03889 0.52344 0.04074 C 0.52569 0.04414 0.5283 0.04661 0.5309 0.04969 C 0.53212 0.05124 0.53316 0.05309 0.53455 0.05401 L 0.54219 0.05864 " pathEditMode="relative" ptsTypes="AAAAAAAAAAAAAAAAAAAAAAAA">
                                      <p:cBhvr>
                                        <p:cTn id="20" dur="2000" fill="hold"/>
                                        <p:tgtEl>
                                          <p:spTgt spid="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33594 0.03055 L 0.33594 0.03055 C 0.33716 0.03642 0.33768 0.04321 0.33959 0.04845 C 0.34028 0.0503 0.34202 0.05 0.34341 0.05061 C 0.35087 0.05432 0.3474 0.05185 0.35712 0.05493 C 0.35886 0.05555 0.36042 0.05648 0.36216 0.0574 C 0.36424 0.05802 0.36632 0.05864 0.36841 0.05956 C 0.36962 0.06018 0.37084 0.06111 0.37205 0.06172 C 0.375 0.06265 0.37795 0.06296 0.38091 0.06388 C 0.39688 0.06851 0.37448 0.06358 0.39844 0.06851 C 0.40834 0.06759 0.41841 0.0679 0.4283 0.06605 C 0.43108 0.06574 0.43334 0.06234 0.43594 0.06172 L 0.44584 0.05956 C 0.45 0.05864 0.45417 0.05833 0.45834 0.0574 C 0.46042 0.05679 0.4625 0.05586 0.46459 0.05493 C 0.46598 0.05277 0.46719 0.05092 0.46841 0.04845 C 0.46927 0.04629 0.46979 0.04351 0.47084 0.04166 C 0.47361 0.03703 0.47743 0.03333 0.48091 0.03055 C 0.48212 0.02963 0.48334 0.02901 0.48473 0.02839 C 0.48889 0.02284 0.49115 0.01944 0.49584 0.01512 C 0.49896 0.01234 0.50139 0.01265 0.50469 0.01049 C 0.50643 0.00956 0.50799 0.0074 0.50973 0.00617 C 0.51094 0.00524 0.51216 0.00463 0.51337 0.00401 C 0.51511 -0.00062 0.51598 -0.00649 0.51841 -0.00926 C 0.51962 -0.01081 0.52101 -0.01235 0.52223 -0.01389 C 0.52552 -0.01821 0.52865 -0.02315 0.53212 -0.02716 C 0.53334 -0.02871 0.53455 -0.03056 0.53594 -0.03149 C 0.53837 -0.03334 0.54341 -0.03612 0.54341 -0.03612 C 0.54618 -0.04321 0.54584 -0.04013 0.54584 -0.04476 " pathEditMode="relative" ptsTypes="AAAAAAAAAAAAAAAAAAAAAAAAAAAAA">
                                      <p:cBhvr>
                                        <p:cTn id="22" dur="2000" fill="hold"/>
                                        <p:tgtEl>
                                          <p:spTgt spid="6"/>
                                        </p:tgtEl>
                                        <p:attrNameLst>
                                          <p:attrName>ppt_x</p:attrName>
                                          <p:attrName>ppt_y</p:attrName>
                                        </p:attrNameLst>
                                      </p:cBhvr>
                                    </p:animMotion>
                                  </p:childTnLst>
                                </p:cTn>
                              </p:par>
                              <p:par>
                                <p:cTn id="23" presetID="1" presetClass="entr" presetSubtype="0"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1" grpId="1"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692485" y="583389"/>
            <a:ext cx="5738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Restart Guidelines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21</a:t>
            </a:fld>
            <a:endParaRPr lang="en-US" b="1">
              <a:latin typeface="Alt Gothic Comp ATF Blk" panose="020B0508040502040204" pitchFamily="34" charset="77"/>
            </a:endParaRPr>
          </a:p>
        </p:txBody>
      </p:sp>
      <p:sp>
        <p:nvSpPr>
          <p:cNvPr id="24" name="TextBox 23">
            <a:extLst>
              <a:ext uri="{FF2B5EF4-FFF2-40B4-BE49-F238E27FC236}">
                <a16:creationId xmlns:a16="http://schemas.microsoft.com/office/drawing/2014/main" id="{DD0B3631-55B3-6A4E-8911-EF08F9ABE2B1}"/>
              </a:ext>
            </a:extLst>
          </p:cNvPr>
          <p:cNvSpPr txBox="1"/>
          <p:nvPr/>
        </p:nvSpPr>
        <p:spPr>
          <a:xfrm rot="16200000">
            <a:off x="10396154"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grpSp>
        <p:nvGrpSpPr>
          <p:cNvPr id="8" name="Group 7">
            <a:extLst>
              <a:ext uri="{FF2B5EF4-FFF2-40B4-BE49-F238E27FC236}">
                <a16:creationId xmlns:a16="http://schemas.microsoft.com/office/drawing/2014/main" id="{552283F6-365F-C74B-B5F0-83B501D4DF8B}"/>
              </a:ext>
            </a:extLst>
          </p:cNvPr>
          <p:cNvGrpSpPr/>
          <p:nvPr/>
        </p:nvGrpSpPr>
        <p:grpSpPr>
          <a:xfrm>
            <a:off x="7877384" y="1678543"/>
            <a:ext cx="3129844" cy="2363823"/>
            <a:chOff x="2349473" y="-251910"/>
            <a:chExt cx="1717536" cy="1243079"/>
          </a:xfrm>
          <a:solidFill>
            <a:schemeClr val="accent1">
              <a:lumMod val="75000"/>
            </a:schemeClr>
          </a:solidFill>
          <a:scene3d>
            <a:camera prst="orthographicFront"/>
            <a:lightRig rig="flat" dir="t"/>
          </a:scene3d>
        </p:grpSpPr>
        <p:sp>
          <p:nvSpPr>
            <p:cNvPr id="9" name="Rounded Rectangle 8">
              <a:extLst>
                <a:ext uri="{FF2B5EF4-FFF2-40B4-BE49-F238E27FC236}">
                  <a16:creationId xmlns:a16="http://schemas.microsoft.com/office/drawing/2014/main" id="{7F5A6D85-B47F-A046-9868-7683602E4947}"/>
                </a:ext>
              </a:extLst>
            </p:cNvPr>
            <p:cNvSpPr/>
            <p:nvPr/>
          </p:nvSpPr>
          <p:spPr>
            <a:xfrm>
              <a:off x="2349473" y="-251910"/>
              <a:ext cx="1717536" cy="1243079"/>
            </a:xfrm>
            <a:prstGeom prst="round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US"/>
            </a:p>
          </p:txBody>
        </p:sp>
        <p:sp>
          <p:nvSpPr>
            <p:cNvPr id="10" name="Rounded Rectangle 4">
              <a:extLst>
                <a:ext uri="{FF2B5EF4-FFF2-40B4-BE49-F238E27FC236}">
                  <a16:creationId xmlns:a16="http://schemas.microsoft.com/office/drawing/2014/main" id="{D6ACEAC9-19D2-1649-95DB-145BB373CC71}"/>
                </a:ext>
              </a:extLst>
            </p:cNvPr>
            <p:cNvSpPr txBox="1"/>
            <p:nvPr/>
          </p:nvSpPr>
          <p:spPr>
            <a:xfrm>
              <a:off x="2410155" y="-191228"/>
              <a:ext cx="1596172" cy="112171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Lead Official whistles all restarts in the CSA </a:t>
              </a:r>
            </a:p>
          </p:txBody>
        </p:sp>
      </p:grpSp>
      <p:grpSp>
        <p:nvGrpSpPr>
          <p:cNvPr id="11" name="Group 10">
            <a:extLst>
              <a:ext uri="{FF2B5EF4-FFF2-40B4-BE49-F238E27FC236}">
                <a16:creationId xmlns:a16="http://schemas.microsoft.com/office/drawing/2014/main" id="{1AAADF62-C91C-D644-9CD6-CE863181F9FD}"/>
              </a:ext>
            </a:extLst>
          </p:cNvPr>
          <p:cNvGrpSpPr/>
          <p:nvPr/>
        </p:nvGrpSpPr>
        <p:grpSpPr>
          <a:xfrm>
            <a:off x="4163225" y="1705712"/>
            <a:ext cx="3246874" cy="2389520"/>
            <a:chOff x="3867863" y="799046"/>
            <a:chExt cx="1619917" cy="1276592"/>
          </a:xfrm>
          <a:scene3d>
            <a:camera prst="orthographicFront"/>
            <a:lightRig rig="flat" dir="t"/>
          </a:scene3d>
        </p:grpSpPr>
        <p:sp>
          <p:nvSpPr>
            <p:cNvPr id="12" name="Rounded Rectangle 11">
              <a:extLst>
                <a:ext uri="{FF2B5EF4-FFF2-40B4-BE49-F238E27FC236}">
                  <a16:creationId xmlns:a16="http://schemas.microsoft.com/office/drawing/2014/main" id="{C9D151A8-3400-4E4E-99C8-BA7000972413}"/>
                </a:ext>
              </a:extLst>
            </p:cNvPr>
            <p:cNvSpPr/>
            <p:nvPr/>
          </p:nvSpPr>
          <p:spPr>
            <a:xfrm>
              <a:off x="3867863" y="799046"/>
              <a:ext cx="1619917" cy="1276592"/>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US"/>
            </a:p>
          </p:txBody>
        </p:sp>
        <p:sp>
          <p:nvSpPr>
            <p:cNvPr id="13" name="Rounded Rectangle 6">
              <a:extLst>
                <a:ext uri="{FF2B5EF4-FFF2-40B4-BE49-F238E27FC236}">
                  <a16:creationId xmlns:a16="http://schemas.microsoft.com/office/drawing/2014/main" id="{10B0AC64-B76C-844E-A2E1-1FB4C67D757F}"/>
                </a:ext>
              </a:extLst>
            </p:cNvPr>
            <p:cNvSpPr txBox="1"/>
            <p:nvPr/>
          </p:nvSpPr>
          <p:spPr>
            <a:xfrm>
              <a:off x="3930181" y="861365"/>
              <a:ext cx="1495281" cy="115195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Each official </a:t>
              </a:r>
              <a:r>
                <a:rPr lang="en-US" sz="2400" b="1" kern="1200"/>
                <a:t>always</a:t>
              </a:r>
              <a:r>
                <a:rPr lang="en-US" sz="2400" kern="1200"/>
                <a:t> manages restarts on their sideline and endline boundary</a:t>
              </a:r>
            </a:p>
          </p:txBody>
        </p:sp>
      </p:grpSp>
      <p:grpSp>
        <p:nvGrpSpPr>
          <p:cNvPr id="14" name="Group 13">
            <a:extLst>
              <a:ext uri="{FF2B5EF4-FFF2-40B4-BE49-F238E27FC236}">
                <a16:creationId xmlns:a16="http://schemas.microsoft.com/office/drawing/2014/main" id="{A4B01E44-1A7A-E843-8DD4-0E82E2E5E07B}"/>
              </a:ext>
            </a:extLst>
          </p:cNvPr>
          <p:cNvGrpSpPr/>
          <p:nvPr/>
        </p:nvGrpSpPr>
        <p:grpSpPr>
          <a:xfrm>
            <a:off x="387174" y="1619928"/>
            <a:ext cx="3246873" cy="2389520"/>
            <a:chOff x="3556887" y="2152696"/>
            <a:chExt cx="1537219" cy="1349991"/>
          </a:xfrm>
          <a:solidFill>
            <a:schemeClr val="accent1">
              <a:lumMod val="20000"/>
              <a:lumOff val="80000"/>
            </a:schemeClr>
          </a:solidFill>
          <a:scene3d>
            <a:camera prst="orthographicFront"/>
            <a:lightRig rig="flat" dir="t"/>
          </a:scene3d>
        </p:grpSpPr>
        <p:sp>
          <p:nvSpPr>
            <p:cNvPr id="15" name="Rounded Rectangle 14">
              <a:extLst>
                <a:ext uri="{FF2B5EF4-FFF2-40B4-BE49-F238E27FC236}">
                  <a16:creationId xmlns:a16="http://schemas.microsoft.com/office/drawing/2014/main" id="{82BF9D62-DE03-7046-9FC4-A726CD692E7A}"/>
                </a:ext>
              </a:extLst>
            </p:cNvPr>
            <p:cNvSpPr/>
            <p:nvPr/>
          </p:nvSpPr>
          <p:spPr>
            <a:xfrm>
              <a:off x="3556887" y="2152696"/>
              <a:ext cx="1537219" cy="1349991"/>
            </a:xfrm>
            <a:prstGeom prst="roundRect">
              <a:avLst/>
            </a:prstGeom>
            <a:grp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US"/>
            </a:p>
          </p:txBody>
        </p:sp>
        <p:sp>
          <p:nvSpPr>
            <p:cNvPr id="16" name="Rounded Rectangle 8">
              <a:extLst>
                <a:ext uri="{FF2B5EF4-FFF2-40B4-BE49-F238E27FC236}">
                  <a16:creationId xmlns:a16="http://schemas.microsoft.com/office/drawing/2014/main" id="{97E67C8A-1FC6-A64C-AC5E-8CC42771B62E}"/>
                </a:ext>
              </a:extLst>
            </p:cNvPr>
            <p:cNvSpPr txBox="1"/>
            <p:nvPr/>
          </p:nvSpPr>
          <p:spPr>
            <a:xfrm>
              <a:off x="3622788" y="2218597"/>
              <a:ext cx="1405417" cy="12181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Officials manage restarts </a:t>
              </a:r>
              <a:r>
                <a:rPr lang="en-US" sz="2400"/>
                <a:t>i</a:t>
              </a:r>
              <a:r>
                <a:rPr lang="en-US" sz="2400" kern="1200"/>
                <a:t>n their “third” of the field</a:t>
              </a:r>
            </a:p>
          </p:txBody>
        </p:sp>
      </p:grpSp>
      <p:grpSp>
        <p:nvGrpSpPr>
          <p:cNvPr id="17" name="Group 16">
            <a:extLst>
              <a:ext uri="{FF2B5EF4-FFF2-40B4-BE49-F238E27FC236}">
                <a16:creationId xmlns:a16="http://schemas.microsoft.com/office/drawing/2014/main" id="{AC6C65B4-2FEA-E444-A98E-93BA0598D76B}"/>
              </a:ext>
            </a:extLst>
          </p:cNvPr>
          <p:cNvGrpSpPr/>
          <p:nvPr/>
        </p:nvGrpSpPr>
        <p:grpSpPr>
          <a:xfrm>
            <a:off x="2216085" y="4316543"/>
            <a:ext cx="3129844" cy="2387382"/>
            <a:chOff x="1592589" y="2120467"/>
            <a:chExt cx="1498416" cy="1420087"/>
          </a:xfrm>
          <a:scene3d>
            <a:camera prst="orthographicFront"/>
            <a:lightRig rig="flat" dir="t"/>
          </a:scene3d>
        </p:grpSpPr>
        <p:sp>
          <p:nvSpPr>
            <p:cNvPr id="18" name="Rounded Rectangle 17">
              <a:extLst>
                <a:ext uri="{FF2B5EF4-FFF2-40B4-BE49-F238E27FC236}">
                  <a16:creationId xmlns:a16="http://schemas.microsoft.com/office/drawing/2014/main" id="{8D9012AA-281A-524F-8992-7FDEBC3A5B48}"/>
                </a:ext>
              </a:extLst>
            </p:cNvPr>
            <p:cNvSpPr/>
            <p:nvPr/>
          </p:nvSpPr>
          <p:spPr>
            <a:xfrm>
              <a:off x="1592589" y="2120467"/>
              <a:ext cx="1498416" cy="1420087"/>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n-US"/>
            </a:p>
          </p:txBody>
        </p:sp>
        <p:sp>
          <p:nvSpPr>
            <p:cNvPr id="19" name="Rounded Rectangle 10">
              <a:extLst>
                <a:ext uri="{FF2B5EF4-FFF2-40B4-BE49-F238E27FC236}">
                  <a16:creationId xmlns:a16="http://schemas.microsoft.com/office/drawing/2014/main" id="{60B7A428-E086-6441-8D67-0B17358EEE55}"/>
                </a:ext>
              </a:extLst>
            </p:cNvPr>
            <p:cNvSpPr txBox="1"/>
            <p:nvPr/>
          </p:nvSpPr>
          <p:spPr>
            <a:xfrm>
              <a:off x="1661912" y="2189790"/>
              <a:ext cx="1359770" cy="12814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Know when to release monitoring restart to partner</a:t>
              </a:r>
            </a:p>
          </p:txBody>
        </p:sp>
      </p:grpSp>
      <p:grpSp>
        <p:nvGrpSpPr>
          <p:cNvPr id="20" name="Group 19">
            <a:extLst>
              <a:ext uri="{FF2B5EF4-FFF2-40B4-BE49-F238E27FC236}">
                <a16:creationId xmlns:a16="http://schemas.microsoft.com/office/drawing/2014/main" id="{0C67657C-A798-4243-98F8-AA68CA129A9A}"/>
              </a:ext>
            </a:extLst>
          </p:cNvPr>
          <p:cNvGrpSpPr/>
          <p:nvPr/>
        </p:nvGrpSpPr>
        <p:grpSpPr>
          <a:xfrm>
            <a:off x="6319714" y="4303599"/>
            <a:ext cx="3122592" cy="2387382"/>
            <a:chOff x="874918" y="827999"/>
            <a:chExt cx="1727484" cy="1218685"/>
          </a:xfrm>
          <a:solidFill>
            <a:schemeClr val="bg1">
              <a:lumMod val="50000"/>
            </a:schemeClr>
          </a:solidFill>
          <a:scene3d>
            <a:camera prst="orthographicFront"/>
            <a:lightRig rig="flat" dir="t"/>
          </a:scene3d>
        </p:grpSpPr>
        <p:sp>
          <p:nvSpPr>
            <p:cNvPr id="21" name="Rounded Rectangle 20">
              <a:extLst>
                <a:ext uri="{FF2B5EF4-FFF2-40B4-BE49-F238E27FC236}">
                  <a16:creationId xmlns:a16="http://schemas.microsoft.com/office/drawing/2014/main" id="{DAAEBE02-8C3C-6147-BCFA-85412439000B}"/>
                </a:ext>
              </a:extLst>
            </p:cNvPr>
            <p:cNvSpPr/>
            <p:nvPr/>
          </p:nvSpPr>
          <p:spPr>
            <a:xfrm>
              <a:off x="874918" y="827999"/>
              <a:ext cx="1727484" cy="1218685"/>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n-US"/>
            </a:p>
          </p:txBody>
        </p:sp>
        <p:sp>
          <p:nvSpPr>
            <p:cNvPr id="22" name="Rounded Rectangle 12">
              <a:extLst>
                <a:ext uri="{FF2B5EF4-FFF2-40B4-BE49-F238E27FC236}">
                  <a16:creationId xmlns:a16="http://schemas.microsoft.com/office/drawing/2014/main" id="{78BBB554-E371-3A4E-923F-52EF3F4B702A}"/>
                </a:ext>
              </a:extLst>
            </p:cNvPr>
            <p:cNvSpPr txBox="1"/>
            <p:nvPr/>
          </p:nvSpPr>
          <p:spPr>
            <a:xfrm>
              <a:off x="934409" y="887490"/>
              <a:ext cx="1608502" cy="109970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Step up as Trail to manage restarts when your partner is transitioning to Lead</a:t>
              </a:r>
            </a:p>
          </p:txBody>
        </p:sp>
      </p:grpSp>
    </p:spTree>
    <p:extLst>
      <p:ext uri="{BB962C8B-B14F-4D97-AF65-F5344CB8AC3E}">
        <p14:creationId xmlns:p14="http://schemas.microsoft.com/office/powerpoint/2010/main" val="369089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212732" y="-911437"/>
            <a:ext cx="5766533" cy="9416856"/>
          </a:xfrm>
          <a:prstGeom prst="rect">
            <a:avLst/>
          </a:prstGeom>
          <a:noFill/>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226777" y="62807"/>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6" name="Rectangle 15">
            <a:extLst>
              <a:ext uri="{FF2B5EF4-FFF2-40B4-BE49-F238E27FC236}">
                <a16:creationId xmlns:a16="http://schemas.microsoft.com/office/drawing/2014/main" id="{4944E0B3-8117-F841-BE59-245A63282CE7}"/>
              </a:ext>
            </a:extLst>
          </p:cNvPr>
          <p:cNvSpPr/>
          <p:nvPr/>
        </p:nvSpPr>
        <p:spPr>
          <a:xfrm>
            <a:off x="1317947" y="4808534"/>
            <a:ext cx="9416858" cy="187172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7CC2E7-6B2F-BD44-BA87-2BE32EB3E518}"/>
              </a:ext>
            </a:extLst>
          </p:cNvPr>
          <p:cNvSpPr/>
          <p:nvPr/>
        </p:nvSpPr>
        <p:spPr>
          <a:xfrm>
            <a:off x="1348353" y="1160422"/>
            <a:ext cx="9456074" cy="1909001"/>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3" descr="Swimming">
            <a:extLst>
              <a:ext uri="{FF2B5EF4-FFF2-40B4-BE49-F238E27FC236}">
                <a16:creationId xmlns:a16="http://schemas.microsoft.com/office/drawing/2014/main" id="{4C7E2E74-7F50-3C4F-AAAE-0F2BB7F9E3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1829" y="1417818"/>
            <a:ext cx="1137493" cy="1137493"/>
          </a:xfrm>
          <a:prstGeom prst="rect">
            <a:avLst/>
          </a:prstGeom>
        </p:spPr>
      </p:pic>
      <p:pic>
        <p:nvPicPr>
          <p:cNvPr id="19" name="Graphic 8" descr="Swimming">
            <a:extLst>
              <a:ext uri="{FF2B5EF4-FFF2-40B4-BE49-F238E27FC236}">
                <a16:creationId xmlns:a16="http://schemas.microsoft.com/office/drawing/2014/main" id="{7EB99502-55C0-4B4E-AFCD-9E485E871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374" y="5440182"/>
            <a:ext cx="914400" cy="914400"/>
          </a:xfrm>
          <a:prstGeom prst="rect">
            <a:avLst/>
          </a:prstGeom>
        </p:spPr>
      </p:pic>
      <p:pic>
        <p:nvPicPr>
          <p:cNvPr id="20" name="Graphic 9" descr="Swimming">
            <a:extLst>
              <a:ext uri="{FF2B5EF4-FFF2-40B4-BE49-F238E27FC236}">
                <a16:creationId xmlns:a16="http://schemas.microsoft.com/office/drawing/2014/main" id="{10214B05-EB34-9745-9B0B-6525D3C9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9351" y="3386141"/>
            <a:ext cx="1044933" cy="1044933"/>
          </a:xfrm>
          <a:prstGeom prst="rect">
            <a:avLst/>
          </a:prstGeom>
        </p:spPr>
      </p:pic>
      <p:sp>
        <p:nvSpPr>
          <p:cNvPr id="21" name="Rectangle 20">
            <a:extLst>
              <a:ext uri="{FF2B5EF4-FFF2-40B4-BE49-F238E27FC236}">
                <a16:creationId xmlns:a16="http://schemas.microsoft.com/office/drawing/2014/main" id="{CEC31507-3DA7-9240-A324-DAB7DE53D701}"/>
              </a:ext>
            </a:extLst>
          </p:cNvPr>
          <p:cNvSpPr/>
          <p:nvPr/>
        </p:nvSpPr>
        <p:spPr>
          <a:xfrm>
            <a:off x="3560900" y="2955675"/>
            <a:ext cx="5087154" cy="1929331"/>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t>Shared Area</a:t>
            </a:r>
          </a:p>
        </p:txBody>
      </p:sp>
    </p:spTree>
    <p:extLst>
      <p:ext uri="{BB962C8B-B14F-4D97-AF65-F5344CB8AC3E}">
        <p14:creationId xmlns:p14="http://schemas.microsoft.com/office/powerpoint/2010/main" val="19377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566846" y="-685276"/>
            <a:ext cx="5515098" cy="9052560"/>
          </a:xfrm>
          <a:prstGeom prst="rect">
            <a:avLst/>
          </a:prstGeom>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455173" y="203272"/>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4" name="Rectangle 13">
            <a:extLst>
              <a:ext uri="{FF2B5EF4-FFF2-40B4-BE49-F238E27FC236}">
                <a16:creationId xmlns:a16="http://schemas.microsoft.com/office/drawing/2014/main" id="{A5832D4C-47E4-4E4A-AB8F-6D05B50DBC1C}"/>
              </a:ext>
            </a:extLst>
          </p:cNvPr>
          <p:cNvSpPr/>
          <p:nvPr/>
        </p:nvSpPr>
        <p:spPr>
          <a:xfrm>
            <a:off x="8379370" y="2824982"/>
            <a:ext cx="2081116" cy="215938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3A339CB-53C0-684A-8ACD-09340230ADDD}"/>
              </a:ext>
            </a:extLst>
          </p:cNvPr>
          <p:cNvSpPr/>
          <p:nvPr/>
        </p:nvSpPr>
        <p:spPr>
          <a:xfrm>
            <a:off x="7200325" y="5245399"/>
            <a:ext cx="2819400" cy="838200"/>
          </a:xfrm>
          <a:prstGeom prst="roundRect">
            <a:avLst/>
          </a:prstGeom>
          <a:solidFill>
            <a:srgbClr val="E62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Lead restarts play (whistle) in their CSA</a:t>
            </a:r>
          </a:p>
        </p:txBody>
      </p:sp>
      <p:sp>
        <p:nvSpPr>
          <p:cNvPr id="23" name="Rectangle 22">
            <a:extLst>
              <a:ext uri="{FF2B5EF4-FFF2-40B4-BE49-F238E27FC236}">
                <a16:creationId xmlns:a16="http://schemas.microsoft.com/office/drawing/2014/main" id="{E51A8360-4295-0E41-9023-A0B40D1C30C6}"/>
              </a:ext>
            </a:extLst>
          </p:cNvPr>
          <p:cNvSpPr/>
          <p:nvPr/>
        </p:nvSpPr>
        <p:spPr>
          <a:xfrm>
            <a:off x="2020943" y="2824982"/>
            <a:ext cx="2158274" cy="21329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FBC7C07-A679-114F-9793-D600B7102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359" y="3841004"/>
            <a:ext cx="1411936" cy="1411936"/>
          </a:xfrm>
          <a:prstGeom prst="rect">
            <a:avLst/>
          </a:prstGeom>
        </p:spPr>
      </p:pic>
      <p:pic>
        <p:nvPicPr>
          <p:cNvPr id="25" name="Picture 24">
            <a:extLst>
              <a:ext uri="{FF2B5EF4-FFF2-40B4-BE49-F238E27FC236}">
                <a16:creationId xmlns:a16="http://schemas.microsoft.com/office/drawing/2014/main" id="{067F2C44-E320-A94D-8840-81998911E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1768987"/>
            <a:ext cx="1217629" cy="1217629"/>
          </a:xfrm>
          <a:prstGeom prst="rect">
            <a:avLst/>
          </a:prstGeom>
        </p:spPr>
      </p:pic>
      <p:sp>
        <p:nvSpPr>
          <p:cNvPr id="26" name="Explosion 2 25">
            <a:extLst>
              <a:ext uri="{FF2B5EF4-FFF2-40B4-BE49-F238E27FC236}">
                <a16:creationId xmlns:a16="http://schemas.microsoft.com/office/drawing/2014/main" id="{D2A6EDC4-9AB3-1143-8D09-1BD03862532A}"/>
              </a:ext>
            </a:extLst>
          </p:cNvPr>
          <p:cNvSpPr/>
          <p:nvPr/>
        </p:nvSpPr>
        <p:spPr>
          <a:xfrm>
            <a:off x="4490547" y="2621310"/>
            <a:ext cx="457200" cy="4572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47 -0.01605 L -0.17778 -0.11975 " pathEditMode="relative" ptsTypes="AA">
                                      <p:cBhvr>
                                        <p:cTn id="18" dur="2000" fill="hold"/>
                                        <p:tgtEl>
                                          <p:spTgt spid="24"/>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069 -0.02315 L -0.30902 0.06574 " pathEditMode="relative" ptsTypes="AA">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2738815" y="361520"/>
            <a:ext cx="6714369" cy="938719"/>
          </a:xfrm>
          <a:prstGeom prst="rect">
            <a:avLst/>
          </a:prstGeom>
          <a:solidFill>
            <a:schemeClr val="accent1">
              <a:lumMod val="40000"/>
              <a:lumOff val="60000"/>
            </a:schemeClr>
          </a:solidFill>
        </p:spPr>
        <p:txBody>
          <a:bodyPr wrap="square" rtlCol="0">
            <a:spAutoFit/>
          </a:bodyPr>
          <a:lstStyle/>
          <a:p>
            <a:r>
              <a:rPr lang="en-US" sz="5500" b="1" spc="300">
                <a:solidFill>
                  <a:srgbClr val="00205B"/>
                </a:solidFill>
                <a:latin typeface="Alt Gothic Comp ATF" panose="020B0608040502040204" pitchFamily="34" charset="77"/>
              </a:rPr>
              <a:t>Teamwork and Communication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24</a:t>
            </a:fld>
            <a:endParaRPr lang="en-US" b="1">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PRESENTATION TITLE HERE</a:t>
            </a:r>
          </a:p>
        </p:txBody>
      </p:sp>
      <p:sp>
        <p:nvSpPr>
          <p:cNvPr id="6" name="Rectangle 5">
            <a:extLst>
              <a:ext uri="{FF2B5EF4-FFF2-40B4-BE49-F238E27FC236}">
                <a16:creationId xmlns:a16="http://schemas.microsoft.com/office/drawing/2014/main" id="{DB3BE3B0-1E10-4409-83C1-99847B2C7770}"/>
              </a:ext>
            </a:extLst>
          </p:cNvPr>
          <p:cNvSpPr/>
          <p:nvPr/>
        </p:nvSpPr>
        <p:spPr>
          <a:xfrm>
            <a:off x="9040927" y="5765906"/>
            <a:ext cx="2416309" cy="947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solidFill>
                  <a:srgbClr val="000000"/>
                </a:solidFill>
              </a:rPr>
              <a:t>HAND OUT:</a:t>
            </a:r>
            <a:endParaRPr lang="en-US" dirty="0"/>
          </a:p>
          <a:p>
            <a:pPr algn="ctr"/>
            <a:r>
              <a:rPr lang="en-US" i="1" dirty="0">
                <a:solidFill>
                  <a:srgbClr val="000000"/>
                </a:solidFill>
              </a:rPr>
              <a:t>Two Person Pregame Checklist</a:t>
            </a:r>
            <a:endParaRPr lang="en-US" dirty="0"/>
          </a:p>
        </p:txBody>
      </p:sp>
      <p:sp>
        <p:nvSpPr>
          <p:cNvPr id="9" name="Subtitle 5">
            <a:extLst>
              <a:ext uri="{FF2B5EF4-FFF2-40B4-BE49-F238E27FC236}">
                <a16:creationId xmlns:a16="http://schemas.microsoft.com/office/drawing/2014/main" id="{D23009A6-A374-4F14-8BEF-2AE0EF377183}"/>
              </a:ext>
            </a:extLst>
          </p:cNvPr>
          <p:cNvSpPr txBox="1">
            <a:spLocks/>
          </p:cNvSpPr>
          <p:nvPr/>
        </p:nvSpPr>
        <p:spPr>
          <a:xfrm>
            <a:off x="7967599" y="2863953"/>
            <a:ext cx="3697331" cy="2644827"/>
          </a:xfrm>
          <a:prstGeom prst="rect">
            <a:avLst/>
          </a:prstGeom>
          <a:solidFill>
            <a:schemeClr val="bg2">
              <a:lumMod val="20000"/>
              <a:lumOff val="80000"/>
              <a:alpha val="50000"/>
            </a:schemeClr>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205B"/>
                </a:solidFill>
              </a:rPr>
              <a:t>Establishes:</a:t>
            </a:r>
          </a:p>
          <a:p>
            <a:pPr marL="285750" indent="-285750">
              <a:buFont typeface="Wingdings" pitchFamily="2" charset="2"/>
              <a:buChar char="ü"/>
            </a:pPr>
            <a:r>
              <a:rPr lang="en-US" sz="2400" dirty="0">
                <a:solidFill>
                  <a:srgbClr val="00205B"/>
                </a:solidFill>
              </a:rPr>
              <a:t>Common understanding</a:t>
            </a:r>
          </a:p>
          <a:p>
            <a:pPr marL="285750" indent="-285750">
              <a:buFont typeface="Wingdings" pitchFamily="2" charset="2"/>
              <a:buChar char="ü"/>
            </a:pPr>
            <a:r>
              <a:rPr lang="en-US" sz="2400" dirty="0">
                <a:solidFill>
                  <a:srgbClr val="00205B"/>
                </a:solidFill>
              </a:rPr>
              <a:t>Efficient transitions</a:t>
            </a:r>
          </a:p>
          <a:p>
            <a:pPr marL="285750" indent="-285750">
              <a:buFont typeface="Wingdings" pitchFamily="2" charset="2"/>
              <a:buChar char="ü"/>
            </a:pPr>
            <a:r>
              <a:rPr lang="en-US" sz="2400" dirty="0">
                <a:solidFill>
                  <a:srgbClr val="00205B"/>
                </a:solidFill>
              </a:rPr>
              <a:t>Professional Presence</a:t>
            </a:r>
          </a:p>
          <a:p>
            <a:pPr marL="285750" indent="-285750">
              <a:buFont typeface="Wingdings" pitchFamily="2" charset="2"/>
              <a:buChar char="ü"/>
            </a:pPr>
            <a:r>
              <a:rPr lang="en-US" sz="2400" dirty="0">
                <a:solidFill>
                  <a:srgbClr val="00205B"/>
                </a:solidFill>
              </a:rPr>
              <a:t>Partner Support</a:t>
            </a:r>
          </a:p>
          <a:p>
            <a:pPr marL="285750" indent="-285750">
              <a:buFont typeface="Wingdings" pitchFamily="2" charset="2"/>
              <a:buChar char="ü"/>
            </a:pPr>
            <a:endParaRPr lang="en-US" sz="1800" dirty="0"/>
          </a:p>
        </p:txBody>
      </p:sp>
      <p:pic>
        <p:nvPicPr>
          <p:cNvPr id="5" name="Picture 4" descr="A checklist with text and images&#10;&#10;Description automatically generated">
            <a:extLst>
              <a:ext uri="{FF2B5EF4-FFF2-40B4-BE49-F238E27FC236}">
                <a16:creationId xmlns:a16="http://schemas.microsoft.com/office/drawing/2014/main" id="{542563FD-042F-D842-9BE1-FB8B5E20EDF8}"/>
              </a:ext>
            </a:extLst>
          </p:cNvPr>
          <p:cNvPicPr>
            <a:picLocks noChangeAspect="1"/>
          </p:cNvPicPr>
          <p:nvPr/>
        </p:nvPicPr>
        <p:blipFill>
          <a:blip r:embed="rId3"/>
          <a:stretch>
            <a:fillRect/>
          </a:stretch>
        </p:blipFill>
        <p:spPr>
          <a:xfrm>
            <a:off x="810298" y="1405467"/>
            <a:ext cx="6991968" cy="5164947"/>
          </a:xfrm>
          <a:prstGeom prst="rect">
            <a:avLst/>
          </a:prstGeom>
        </p:spPr>
      </p:pic>
    </p:spTree>
    <p:extLst>
      <p:ext uri="{BB962C8B-B14F-4D97-AF65-F5344CB8AC3E}">
        <p14:creationId xmlns:p14="http://schemas.microsoft.com/office/powerpoint/2010/main" val="107191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B9251-C93A-014F-9DEC-FF086AE524D5}"/>
              </a:ext>
            </a:extLst>
          </p:cNvPr>
          <p:cNvSpPr txBox="1"/>
          <p:nvPr/>
        </p:nvSpPr>
        <p:spPr>
          <a:xfrm>
            <a:off x="332634" y="252806"/>
            <a:ext cx="7172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Role of Officials</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a:latin typeface="Alt Gothic Comp ATF Blk" panose="020B0508040502040204" pitchFamily="34" charset="77"/>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t="10293"/>
          <a:stretch/>
        </p:blipFill>
        <p:spPr>
          <a:xfrm>
            <a:off x="4334432" y="1826446"/>
            <a:ext cx="3523133" cy="4571191"/>
          </a:xfrm>
          <a:prstGeom prst="rect">
            <a:avLst/>
          </a:prstGeom>
        </p:spPr>
      </p:pic>
      <p:sp>
        <p:nvSpPr>
          <p:cNvPr id="12" name="Rounded Rectangle 11">
            <a:extLst>
              <a:ext uri="{FF2B5EF4-FFF2-40B4-BE49-F238E27FC236}">
                <a16:creationId xmlns:a16="http://schemas.microsoft.com/office/drawing/2014/main" id="{A8F817A1-BD08-9B42-8568-EDDA0D065004}"/>
              </a:ext>
            </a:extLst>
          </p:cNvPr>
          <p:cNvSpPr/>
          <p:nvPr/>
        </p:nvSpPr>
        <p:spPr>
          <a:xfrm>
            <a:off x="3396677" y="4137903"/>
            <a:ext cx="1639022" cy="9387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Fun</a:t>
            </a:r>
          </a:p>
        </p:txBody>
      </p:sp>
      <p:sp>
        <p:nvSpPr>
          <p:cNvPr id="13" name="Rounded Rectangle 12">
            <a:extLst>
              <a:ext uri="{FF2B5EF4-FFF2-40B4-BE49-F238E27FC236}">
                <a16:creationId xmlns:a16="http://schemas.microsoft.com/office/drawing/2014/main" id="{6C56FFDC-2E70-1446-A137-E33A4CCBD3FB}"/>
              </a:ext>
            </a:extLst>
          </p:cNvPr>
          <p:cNvSpPr/>
          <p:nvPr/>
        </p:nvSpPr>
        <p:spPr>
          <a:xfrm>
            <a:off x="7217257" y="2576227"/>
            <a:ext cx="1942951" cy="93872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Fair</a:t>
            </a:r>
          </a:p>
        </p:txBody>
      </p:sp>
      <p:sp>
        <p:nvSpPr>
          <p:cNvPr id="14" name="Rounded Rectangle 6">
            <a:extLst>
              <a:ext uri="{FF2B5EF4-FFF2-40B4-BE49-F238E27FC236}">
                <a16:creationId xmlns:a16="http://schemas.microsoft.com/office/drawing/2014/main" id="{4F17B40C-65FD-4A1E-8ED8-9CE2FEB8C8FA}"/>
              </a:ext>
            </a:extLst>
          </p:cNvPr>
          <p:cNvSpPr/>
          <p:nvPr/>
        </p:nvSpPr>
        <p:spPr>
          <a:xfrm>
            <a:off x="7668989" y="4801501"/>
            <a:ext cx="1754375" cy="93871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Fluid</a:t>
            </a:r>
            <a:r>
              <a:rPr lang="en-US" sz="3200"/>
              <a:t>!</a:t>
            </a:r>
          </a:p>
        </p:txBody>
      </p:sp>
      <p:sp>
        <p:nvSpPr>
          <p:cNvPr id="9" name="Rounded Rectangle 8">
            <a:extLst>
              <a:ext uri="{FF2B5EF4-FFF2-40B4-BE49-F238E27FC236}">
                <a16:creationId xmlns:a16="http://schemas.microsoft.com/office/drawing/2014/main" id="{C67A7D99-9544-3941-BA69-69A3EC0B1843}"/>
              </a:ext>
            </a:extLst>
          </p:cNvPr>
          <p:cNvSpPr/>
          <p:nvPr/>
        </p:nvSpPr>
        <p:spPr>
          <a:xfrm>
            <a:off x="2924906" y="2106868"/>
            <a:ext cx="1639022" cy="93871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Safe</a:t>
            </a:r>
          </a:p>
        </p:txBody>
      </p:sp>
      <p:sp>
        <p:nvSpPr>
          <p:cNvPr id="3" name="TextBox 2">
            <a:extLst>
              <a:ext uri="{FF2B5EF4-FFF2-40B4-BE49-F238E27FC236}">
                <a16:creationId xmlns:a16="http://schemas.microsoft.com/office/drawing/2014/main" id="{73B7ED1C-0A99-3B41-8DCA-EAC0EB4F2C81}"/>
              </a:ext>
            </a:extLst>
          </p:cNvPr>
          <p:cNvSpPr txBox="1"/>
          <p:nvPr/>
        </p:nvSpPr>
        <p:spPr>
          <a:xfrm>
            <a:off x="612905" y="1268323"/>
            <a:ext cx="3793743" cy="584775"/>
          </a:xfrm>
          <a:prstGeom prst="rect">
            <a:avLst/>
          </a:prstGeom>
          <a:noFill/>
        </p:spPr>
        <p:txBody>
          <a:bodyPr wrap="square" rtlCol="0">
            <a:spAutoFit/>
          </a:bodyPr>
          <a:lstStyle/>
          <a:p>
            <a:r>
              <a:rPr lang="en-US" sz="3200" b="1" dirty="0">
                <a:solidFill>
                  <a:srgbClr val="00205B"/>
                </a:solidFill>
              </a:rPr>
              <a:t>Ensure the game is…</a:t>
            </a:r>
          </a:p>
        </p:txBody>
      </p:sp>
    </p:spTree>
    <p:extLst>
      <p:ext uri="{BB962C8B-B14F-4D97-AF65-F5344CB8AC3E}">
        <p14:creationId xmlns:p14="http://schemas.microsoft.com/office/powerpoint/2010/main" val="13525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68950" y="-1018640"/>
            <a:ext cx="5515098" cy="9052560"/>
          </a:xfrm>
          <a:prstGeom prst="rect">
            <a:avLst/>
          </a:prstGeom>
        </p:spPr>
      </p:pic>
      <p:sp>
        <p:nvSpPr>
          <p:cNvPr id="3" name="Rectangle 2">
            <a:extLst>
              <a:ext uri="{FF2B5EF4-FFF2-40B4-BE49-F238E27FC236}">
                <a16:creationId xmlns:a16="http://schemas.microsoft.com/office/drawing/2014/main" id="{AA4F5F56-5BF5-5949-9EED-64444F04B33B}"/>
              </a:ext>
            </a:extLst>
          </p:cNvPr>
          <p:cNvSpPr/>
          <p:nvPr/>
        </p:nvSpPr>
        <p:spPr>
          <a:xfrm>
            <a:off x="5097799" y="430471"/>
            <a:ext cx="2057400" cy="361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SCORER’S TABLE</a:t>
            </a:r>
          </a:p>
        </p:txBody>
      </p:sp>
      <p:pic>
        <p:nvPicPr>
          <p:cNvPr id="5" name="Picture 4">
            <a:extLst>
              <a:ext uri="{FF2B5EF4-FFF2-40B4-BE49-F238E27FC236}">
                <a16:creationId xmlns:a16="http://schemas.microsoft.com/office/drawing/2014/main" id="{B112E5D0-F7C7-334C-B2DF-1E5E7FCA3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791" y="1516516"/>
            <a:ext cx="1494834" cy="1494834"/>
          </a:xfrm>
          <a:prstGeom prst="rect">
            <a:avLst/>
          </a:prstGeom>
        </p:spPr>
      </p:pic>
      <p:sp>
        <p:nvSpPr>
          <p:cNvPr id="6" name="Rectangle 5">
            <a:extLst>
              <a:ext uri="{FF2B5EF4-FFF2-40B4-BE49-F238E27FC236}">
                <a16:creationId xmlns:a16="http://schemas.microsoft.com/office/drawing/2014/main" id="{3EBBF40E-F4AE-B24E-ABB5-7A37C5EE818C}"/>
              </a:ext>
            </a:extLst>
          </p:cNvPr>
          <p:cNvSpPr/>
          <p:nvPr/>
        </p:nvSpPr>
        <p:spPr>
          <a:xfrm>
            <a:off x="776020" y="611446"/>
            <a:ext cx="2572989" cy="4399355"/>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t>Should be the more experienced of the team</a:t>
            </a:r>
          </a:p>
          <a:p>
            <a:pPr marL="285750" indent="-285750">
              <a:buFont typeface="Arial" panose="020B0604020202020204" pitchFamily="34" charset="0"/>
              <a:buChar char="•"/>
            </a:pPr>
            <a:endParaRPr lang="en-US" sz="2200" b="1"/>
          </a:p>
          <a:p>
            <a:r>
              <a:rPr lang="en-US" sz="2200" b="1"/>
              <a:t>Will run the Coaches’/Captains’ Meeting</a:t>
            </a:r>
          </a:p>
          <a:p>
            <a:endParaRPr lang="en-US" sz="2200" b="1"/>
          </a:p>
          <a:p>
            <a:r>
              <a:rPr lang="en-US" sz="2200" b="1"/>
              <a:t>Will discuss responsibilities with the Timer and Scorer</a:t>
            </a:r>
          </a:p>
        </p:txBody>
      </p:sp>
      <p:sp>
        <p:nvSpPr>
          <p:cNvPr id="7" name="Rectangle 6">
            <a:extLst>
              <a:ext uri="{FF2B5EF4-FFF2-40B4-BE49-F238E27FC236}">
                <a16:creationId xmlns:a16="http://schemas.microsoft.com/office/drawing/2014/main" id="{A4B8A5CC-E2B2-334D-B42C-46DA72BC9ADF}"/>
              </a:ext>
            </a:extLst>
          </p:cNvPr>
          <p:cNvSpPr/>
          <p:nvPr/>
        </p:nvSpPr>
        <p:spPr>
          <a:xfrm>
            <a:off x="9274944" y="3116663"/>
            <a:ext cx="2269133" cy="2848709"/>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solidFill>
                  <a:schemeClr val="bg1"/>
                </a:solidFill>
              </a:rPr>
              <a:t>May be less experienced</a:t>
            </a:r>
          </a:p>
          <a:p>
            <a:endParaRPr lang="en-US" sz="2200" b="1">
              <a:solidFill>
                <a:schemeClr val="bg1"/>
              </a:solidFill>
            </a:endParaRPr>
          </a:p>
          <a:p>
            <a:r>
              <a:rPr lang="en-US" sz="2200" b="1">
                <a:solidFill>
                  <a:schemeClr val="bg1"/>
                </a:solidFill>
              </a:rPr>
              <a:t>Will participate in all pre-game discussions and meetings</a:t>
            </a:r>
          </a:p>
        </p:txBody>
      </p:sp>
      <p:sp>
        <p:nvSpPr>
          <p:cNvPr id="8" name="Rounded Rectangle 7">
            <a:extLst>
              <a:ext uri="{FF2B5EF4-FFF2-40B4-BE49-F238E27FC236}">
                <a16:creationId xmlns:a16="http://schemas.microsoft.com/office/drawing/2014/main" id="{F34E554F-B86C-2F4B-829D-FA1DB565EBCB}"/>
              </a:ext>
            </a:extLst>
          </p:cNvPr>
          <p:cNvSpPr/>
          <p:nvPr/>
        </p:nvSpPr>
        <p:spPr>
          <a:xfrm>
            <a:off x="7005812" y="5010801"/>
            <a:ext cx="205740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“Far Side” Official</a:t>
            </a:r>
            <a:endParaRPr lang="en-US">
              <a:solidFill>
                <a:srgbClr val="003E7E"/>
              </a:solidFill>
            </a:endParaRPr>
          </a:p>
        </p:txBody>
      </p:sp>
      <p:pic>
        <p:nvPicPr>
          <p:cNvPr id="9" name="Picture 8">
            <a:extLst>
              <a:ext uri="{FF2B5EF4-FFF2-40B4-BE49-F238E27FC236}">
                <a16:creationId xmlns:a16="http://schemas.microsoft.com/office/drawing/2014/main" id="{A7011C39-64BB-494F-9E6D-CCFA084DC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612" y="3385022"/>
            <a:ext cx="1551162" cy="1551162"/>
          </a:xfrm>
          <a:prstGeom prst="rect">
            <a:avLst/>
          </a:prstGeom>
        </p:spPr>
      </p:pic>
      <p:sp>
        <p:nvSpPr>
          <p:cNvPr id="4" name="Rounded Rectangle 3">
            <a:extLst>
              <a:ext uri="{FF2B5EF4-FFF2-40B4-BE49-F238E27FC236}">
                <a16:creationId xmlns:a16="http://schemas.microsoft.com/office/drawing/2014/main" id="{2F247D29-A090-5C4B-9C62-DB8F73E676B7}"/>
              </a:ext>
            </a:extLst>
          </p:cNvPr>
          <p:cNvSpPr/>
          <p:nvPr/>
        </p:nvSpPr>
        <p:spPr>
          <a:xfrm>
            <a:off x="3636043" y="984311"/>
            <a:ext cx="238245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Table Side Official</a:t>
            </a:r>
            <a:endParaRPr lang="en-US">
              <a:solidFill>
                <a:srgbClr val="003E7E"/>
              </a:solidFill>
            </a:endParaRPr>
          </a:p>
        </p:txBody>
      </p:sp>
      <p:sp>
        <p:nvSpPr>
          <p:cNvPr id="10"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4</a:t>
            </a:r>
          </a:p>
        </p:txBody>
      </p:sp>
    </p:spTree>
    <p:extLst>
      <p:ext uri="{BB962C8B-B14F-4D97-AF65-F5344CB8AC3E}">
        <p14:creationId xmlns:p14="http://schemas.microsoft.com/office/powerpoint/2010/main" val="209254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839836" y="-29826"/>
            <a:ext cx="4738057" cy="7777115"/>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509777" y="232509"/>
            <a:ext cx="7172445" cy="938719"/>
          </a:xfrm>
          <a:prstGeom prst="rect">
            <a:avLst/>
          </a:prstGeom>
          <a:noFill/>
        </p:spPr>
        <p:txBody>
          <a:bodyPr wrap="square" rtlCol="0">
            <a:spAutoFit/>
          </a:bodyPr>
          <a:lstStyle/>
          <a:p>
            <a:pPr algn="ctr"/>
            <a:r>
              <a:rPr lang="en-US" sz="5500" b="1" spc="300" dirty="0">
                <a:solidFill>
                  <a:srgbClr val="00205B"/>
                </a:solidFill>
                <a:latin typeface="Alt Gothic Comp ATF" panose="020B0608040502040204" pitchFamily="34" charset="77"/>
              </a:rPr>
              <a:t>Areas of Responsibility</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5</a:t>
            </a:r>
          </a:p>
        </p:txBody>
      </p:sp>
      <p:sp>
        <p:nvSpPr>
          <p:cNvPr id="14" name="Right Arrow 13">
            <a:extLst>
              <a:ext uri="{FF2B5EF4-FFF2-40B4-BE49-F238E27FC236}">
                <a16:creationId xmlns:a16="http://schemas.microsoft.com/office/drawing/2014/main" id="{FAA6069E-10C3-414D-A21D-F434AF76F600}"/>
              </a:ext>
            </a:extLst>
          </p:cNvPr>
          <p:cNvSpPr/>
          <p:nvPr/>
        </p:nvSpPr>
        <p:spPr>
          <a:xfrm rot="5400000">
            <a:off x="79980" y="3657042"/>
            <a:ext cx="4406344" cy="305390"/>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a:extLst>
              <a:ext uri="{FF2B5EF4-FFF2-40B4-BE49-F238E27FC236}">
                <a16:creationId xmlns:a16="http://schemas.microsoft.com/office/drawing/2014/main" id="{6EA4454C-A52B-2C4C-9781-8347370E0A62}"/>
              </a:ext>
            </a:extLst>
          </p:cNvPr>
          <p:cNvSpPr/>
          <p:nvPr/>
        </p:nvSpPr>
        <p:spPr>
          <a:xfrm rot="10800000">
            <a:off x="2259969" y="1382584"/>
            <a:ext cx="7777116" cy="296771"/>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ight Arrow 15">
            <a:extLst>
              <a:ext uri="{FF2B5EF4-FFF2-40B4-BE49-F238E27FC236}">
                <a16:creationId xmlns:a16="http://schemas.microsoft.com/office/drawing/2014/main" id="{6F19AFD7-F11C-6C47-B425-0B042E293C56}"/>
              </a:ext>
            </a:extLst>
          </p:cNvPr>
          <p:cNvSpPr/>
          <p:nvPr/>
        </p:nvSpPr>
        <p:spPr>
          <a:xfrm rot="16200000">
            <a:off x="7778229" y="3661371"/>
            <a:ext cx="4415001" cy="305390"/>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Right Arrow 14">
            <a:extLst>
              <a:ext uri="{FF2B5EF4-FFF2-40B4-BE49-F238E27FC236}">
                <a16:creationId xmlns:a16="http://schemas.microsoft.com/office/drawing/2014/main" id="{096C291B-CA93-EF44-AB12-0051E7D8FB2B}"/>
              </a:ext>
            </a:extLst>
          </p:cNvPr>
          <p:cNvSpPr/>
          <p:nvPr/>
        </p:nvSpPr>
        <p:spPr>
          <a:xfrm>
            <a:off x="2255550" y="5914448"/>
            <a:ext cx="7808255" cy="296771"/>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TextBox 22">
            <a:extLst>
              <a:ext uri="{FF2B5EF4-FFF2-40B4-BE49-F238E27FC236}">
                <a16:creationId xmlns:a16="http://schemas.microsoft.com/office/drawing/2014/main" id="{1D42340C-116A-B54A-BBFD-1AFCC245CE0C}"/>
              </a:ext>
            </a:extLst>
          </p:cNvPr>
          <p:cNvSpPr txBox="1"/>
          <p:nvPr/>
        </p:nvSpPr>
        <p:spPr>
          <a:xfrm>
            <a:off x="7483482" y="5361372"/>
            <a:ext cx="1044993" cy="307777"/>
          </a:xfrm>
          <a:prstGeom prst="rect">
            <a:avLst/>
          </a:prstGeom>
          <a:noFill/>
        </p:spPr>
        <p:txBody>
          <a:bodyPr wrap="square" rtlCol="0">
            <a:spAutoFit/>
          </a:bodyPr>
          <a:lstStyle/>
          <a:p>
            <a:r>
              <a:rPr lang="en-US" sz="1400">
                <a:latin typeface="Helvetica" pitchFamily="2" charset="0"/>
              </a:rPr>
              <a:t>As Lead</a:t>
            </a:r>
          </a:p>
        </p:txBody>
      </p:sp>
      <p:sp>
        <p:nvSpPr>
          <p:cNvPr id="24" name="TextBox 23">
            <a:extLst>
              <a:ext uri="{FF2B5EF4-FFF2-40B4-BE49-F238E27FC236}">
                <a16:creationId xmlns:a16="http://schemas.microsoft.com/office/drawing/2014/main" id="{815C1184-3167-EC41-8CF6-16C38DDC85B5}"/>
              </a:ext>
            </a:extLst>
          </p:cNvPr>
          <p:cNvSpPr txBox="1"/>
          <p:nvPr/>
        </p:nvSpPr>
        <p:spPr>
          <a:xfrm>
            <a:off x="5302894" y="5256448"/>
            <a:ext cx="917351" cy="307777"/>
          </a:xfrm>
          <a:prstGeom prst="rect">
            <a:avLst/>
          </a:prstGeom>
          <a:noFill/>
        </p:spPr>
        <p:txBody>
          <a:bodyPr wrap="square" rtlCol="0">
            <a:spAutoFit/>
          </a:bodyPr>
          <a:lstStyle/>
          <a:p>
            <a:r>
              <a:rPr lang="en-US" sz="1400">
                <a:latin typeface="Helvetica" pitchFamily="2" charset="0"/>
              </a:rPr>
              <a:t>As Trail</a:t>
            </a:r>
          </a:p>
        </p:txBody>
      </p:sp>
      <p:sp>
        <p:nvSpPr>
          <p:cNvPr id="25" name="Right Arrow 24">
            <a:extLst>
              <a:ext uri="{FF2B5EF4-FFF2-40B4-BE49-F238E27FC236}">
                <a16:creationId xmlns:a16="http://schemas.microsoft.com/office/drawing/2014/main" id="{F6457474-BE25-7241-91E7-446C7E67600B}"/>
              </a:ext>
            </a:extLst>
          </p:cNvPr>
          <p:cNvSpPr/>
          <p:nvPr/>
        </p:nvSpPr>
        <p:spPr>
          <a:xfrm>
            <a:off x="7138457" y="5243071"/>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7B9743D1-598F-7D48-90BE-123469F429B7}"/>
              </a:ext>
            </a:extLst>
          </p:cNvPr>
          <p:cNvSpPr/>
          <p:nvPr/>
        </p:nvSpPr>
        <p:spPr>
          <a:xfrm rot="10800000">
            <a:off x="4566643" y="5113853"/>
            <a:ext cx="2223463"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C4FED01-BC58-114B-92D9-0BE5372EC762}"/>
              </a:ext>
            </a:extLst>
          </p:cNvPr>
          <p:cNvSpPr/>
          <p:nvPr/>
        </p:nvSpPr>
        <p:spPr>
          <a:xfrm>
            <a:off x="6692679" y="4799956"/>
            <a:ext cx="717473" cy="1061967"/>
          </a:xfrm>
          <a:prstGeom prst="ellipse">
            <a:avLst/>
          </a:prstGeom>
          <a:solidFill>
            <a:srgbClr val="FFFF0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387" y="4862425"/>
            <a:ext cx="916966" cy="916966"/>
          </a:xfrm>
          <a:prstGeom prst="rect">
            <a:avLst/>
          </a:prstGeom>
          <a:noFill/>
        </p:spPr>
      </p:pic>
      <p:sp>
        <p:nvSpPr>
          <p:cNvPr id="29" name="Right Triangle 28"/>
          <p:cNvSpPr/>
          <p:nvPr/>
        </p:nvSpPr>
        <p:spPr>
          <a:xfrm rot="5400000">
            <a:off x="4032047" y="-137354"/>
            <a:ext cx="4334299" cy="7716779"/>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18399F-C063-234C-B440-A38BC849064A}"/>
              </a:ext>
            </a:extLst>
          </p:cNvPr>
          <p:cNvSpPr txBox="1"/>
          <p:nvPr/>
        </p:nvSpPr>
        <p:spPr>
          <a:xfrm>
            <a:off x="4495288" y="2133661"/>
            <a:ext cx="1007649" cy="307777"/>
          </a:xfrm>
          <a:prstGeom prst="rect">
            <a:avLst/>
          </a:prstGeom>
          <a:noFill/>
        </p:spPr>
        <p:txBody>
          <a:bodyPr wrap="square" rtlCol="0">
            <a:spAutoFit/>
          </a:bodyPr>
          <a:lstStyle/>
          <a:p>
            <a:r>
              <a:rPr lang="en-US" sz="1400">
                <a:latin typeface="Helvetica" pitchFamily="2" charset="0"/>
              </a:rPr>
              <a:t>As Lead</a:t>
            </a:r>
          </a:p>
        </p:txBody>
      </p:sp>
      <p:sp>
        <p:nvSpPr>
          <p:cNvPr id="18" name="TextBox 17">
            <a:extLst>
              <a:ext uri="{FF2B5EF4-FFF2-40B4-BE49-F238E27FC236}">
                <a16:creationId xmlns:a16="http://schemas.microsoft.com/office/drawing/2014/main" id="{D10BA440-F26C-F147-90A1-68B19B95B512}"/>
              </a:ext>
            </a:extLst>
          </p:cNvPr>
          <p:cNvSpPr txBox="1"/>
          <p:nvPr/>
        </p:nvSpPr>
        <p:spPr>
          <a:xfrm>
            <a:off x="6899816" y="2234950"/>
            <a:ext cx="917351" cy="307777"/>
          </a:xfrm>
          <a:prstGeom prst="rect">
            <a:avLst/>
          </a:prstGeom>
          <a:noFill/>
        </p:spPr>
        <p:txBody>
          <a:bodyPr wrap="square" rtlCol="0">
            <a:spAutoFit/>
          </a:bodyPr>
          <a:lstStyle/>
          <a:p>
            <a:r>
              <a:rPr lang="en-US" sz="1400">
                <a:latin typeface="Helvetica" pitchFamily="2" charset="0"/>
              </a:rPr>
              <a:t>As Trail</a:t>
            </a:r>
          </a:p>
        </p:txBody>
      </p:sp>
      <p:sp>
        <p:nvSpPr>
          <p:cNvPr id="19" name="Right Arrow 18">
            <a:extLst>
              <a:ext uri="{FF2B5EF4-FFF2-40B4-BE49-F238E27FC236}">
                <a16:creationId xmlns:a16="http://schemas.microsoft.com/office/drawing/2014/main" id="{F1211E6F-204E-0B4F-9034-9FF4D9CC6A88}"/>
              </a:ext>
            </a:extLst>
          </p:cNvPr>
          <p:cNvSpPr/>
          <p:nvPr/>
        </p:nvSpPr>
        <p:spPr>
          <a:xfrm rot="10800000">
            <a:off x="3955368" y="2023004"/>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117A8C82-A99F-3E48-8321-D8D20647C0D6}"/>
              </a:ext>
            </a:extLst>
          </p:cNvPr>
          <p:cNvSpPr/>
          <p:nvPr/>
        </p:nvSpPr>
        <p:spPr>
          <a:xfrm>
            <a:off x="5939599" y="2120370"/>
            <a:ext cx="2399910"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4FED01-BC58-114B-92D9-0BE5372EC762}"/>
              </a:ext>
            </a:extLst>
          </p:cNvPr>
          <p:cNvSpPr/>
          <p:nvPr/>
        </p:nvSpPr>
        <p:spPr>
          <a:xfrm>
            <a:off x="5620323" y="1802288"/>
            <a:ext cx="717473" cy="1061967"/>
          </a:xfrm>
          <a:prstGeom prst="ellipse">
            <a:avLst/>
          </a:prstGeom>
          <a:solidFill>
            <a:srgbClr val="00B05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031" y="1864757"/>
            <a:ext cx="916966" cy="916966"/>
          </a:xfrm>
          <a:prstGeom prst="rect">
            <a:avLst/>
          </a:prstGeom>
        </p:spPr>
      </p:pic>
      <p:sp>
        <p:nvSpPr>
          <p:cNvPr id="30" name="Rounded Rectangle 29"/>
          <p:cNvSpPr/>
          <p:nvPr/>
        </p:nvSpPr>
        <p:spPr>
          <a:xfrm>
            <a:off x="4336377" y="3030482"/>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spTree>
    <p:extLst>
      <p:ext uri="{BB962C8B-B14F-4D97-AF65-F5344CB8AC3E}">
        <p14:creationId xmlns:p14="http://schemas.microsoft.com/office/powerpoint/2010/main" val="42347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6" grpId="0" animBg="1"/>
      <p:bldP spid="15" grpId="0" animBg="1"/>
      <p:bldP spid="23" grpId="0"/>
      <p:bldP spid="24" grpId="0"/>
      <p:bldP spid="25" grpId="0" animBg="1"/>
      <p:bldP spid="26" grpId="0" animBg="1"/>
      <p:bldP spid="27" grpId="0" animBg="1"/>
      <p:bldP spid="17" grpId="0"/>
      <p:bldP spid="18"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78461" y="-358586"/>
            <a:ext cx="5249422" cy="8616477"/>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485085" y="157945"/>
            <a:ext cx="7698889"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Areas of Responsibility – The Draw</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6</a:t>
            </a:r>
          </a:p>
        </p:txBody>
      </p:sp>
      <p:sp>
        <p:nvSpPr>
          <p:cNvPr id="29" name="Right Triangle 28"/>
          <p:cNvSpPr/>
          <p:nvPr/>
        </p:nvSpPr>
        <p:spPr>
          <a:xfrm rot="5400000">
            <a:off x="3629390" y="-172756"/>
            <a:ext cx="4933220" cy="8466668"/>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366060" y="3311561"/>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pic>
        <p:nvPicPr>
          <p:cNvPr id="31" name="Picture 30">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459" y="2132484"/>
            <a:ext cx="775234" cy="775234"/>
          </a:xfrm>
          <a:prstGeom prst="rect">
            <a:avLst/>
          </a:prstGeom>
        </p:spPr>
      </p:pic>
      <p:sp>
        <p:nvSpPr>
          <p:cNvPr id="32" name="TextBox 31">
            <a:extLst>
              <a:ext uri="{FF2B5EF4-FFF2-40B4-BE49-F238E27FC236}">
                <a16:creationId xmlns:a16="http://schemas.microsoft.com/office/drawing/2014/main" id="{6018399F-C063-234C-B440-A38BC849064A}"/>
              </a:ext>
            </a:extLst>
          </p:cNvPr>
          <p:cNvSpPr txBox="1"/>
          <p:nvPr/>
        </p:nvSpPr>
        <p:spPr>
          <a:xfrm>
            <a:off x="3206314" y="2076595"/>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Counts players from both teams</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40" y="4295730"/>
            <a:ext cx="775234" cy="775234"/>
          </a:xfrm>
          <a:prstGeom prst="rect">
            <a:avLst/>
          </a:prstGeom>
        </p:spPr>
      </p:pic>
      <p:sp>
        <p:nvSpPr>
          <p:cNvPr id="34" name="TextBox 33">
            <a:extLst>
              <a:ext uri="{FF2B5EF4-FFF2-40B4-BE49-F238E27FC236}">
                <a16:creationId xmlns:a16="http://schemas.microsoft.com/office/drawing/2014/main" id="{D093B2FB-4970-0049-955A-64DCF947BE83}"/>
              </a:ext>
            </a:extLst>
          </p:cNvPr>
          <p:cNvSpPr txBox="1"/>
          <p:nvPr/>
        </p:nvSpPr>
        <p:spPr>
          <a:xfrm>
            <a:off x="7385786" y="4693637"/>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Administers opening draw</a:t>
            </a:r>
          </a:p>
        </p:txBody>
      </p:sp>
    </p:spTree>
    <p:extLst>
      <p:ext uri="{BB962C8B-B14F-4D97-AF65-F5344CB8AC3E}">
        <p14:creationId xmlns:p14="http://schemas.microsoft.com/office/powerpoint/2010/main" val="25555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300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103663" y="-340836"/>
            <a:ext cx="5209883" cy="8810188"/>
          </a:xfrm>
          <a:prstGeom prst="rect">
            <a:avLst/>
          </a:prstGeom>
        </p:spPr>
      </p:pic>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8890185" y="6487064"/>
            <a:ext cx="3107593" cy="40148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7</a:t>
            </a:r>
          </a:p>
        </p:txBody>
      </p:sp>
      <p:sp>
        <p:nvSpPr>
          <p:cNvPr id="17" name="TextBox 16"/>
          <p:cNvSpPr txBox="1"/>
          <p:nvPr/>
        </p:nvSpPr>
        <p:spPr>
          <a:xfrm rot="2467026">
            <a:off x="5972363" y="3416862"/>
            <a:ext cx="476499" cy="304583"/>
          </a:xfrm>
          <a:prstGeom prst="rect">
            <a:avLst/>
          </a:prstGeom>
          <a:noFill/>
        </p:spPr>
        <p:txBody>
          <a:bodyPr wrap="square" rtlCol="0">
            <a:spAutoFit/>
          </a:bodyPr>
          <a:lstStyle/>
          <a:p>
            <a:r>
              <a:rPr lang="en-US" sz="1200">
                <a:solidFill>
                  <a:srgbClr val="1F497D">
                    <a:lumMod val="75000"/>
                  </a:srgbClr>
                </a:solidFill>
              </a:rPr>
              <a:t>ox</a:t>
            </a:r>
          </a:p>
        </p:txBody>
      </p:sp>
      <p:sp>
        <p:nvSpPr>
          <p:cNvPr id="18" name="TextBox 17"/>
          <p:cNvSpPr txBox="1"/>
          <p:nvPr/>
        </p:nvSpPr>
        <p:spPr>
          <a:xfrm rot="13361424">
            <a:off x="4896161" y="4385708"/>
            <a:ext cx="550647" cy="304583"/>
          </a:xfrm>
          <a:prstGeom prst="rect">
            <a:avLst/>
          </a:prstGeom>
          <a:noFill/>
        </p:spPr>
        <p:txBody>
          <a:bodyPr wrap="square" rtlCol="0">
            <a:spAutoFit/>
          </a:bodyPr>
          <a:lstStyle/>
          <a:p>
            <a:r>
              <a:rPr lang="en-US" sz="1200">
                <a:solidFill>
                  <a:srgbClr val="1F497D">
                    <a:lumMod val="75000"/>
                  </a:srgbClr>
                </a:solidFill>
              </a:rPr>
              <a:t>ox</a:t>
            </a:r>
          </a:p>
        </p:txBody>
      </p:sp>
      <p:sp>
        <p:nvSpPr>
          <p:cNvPr id="19" name="TextBox 18"/>
          <p:cNvSpPr txBox="1"/>
          <p:nvPr/>
        </p:nvSpPr>
        <p:spPr>
          <a:xfrm rot="16200000">
            <a:off x="3613359" y="3076005"/>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24" name="TextBox 23"/>
          <p:cNvSpPr txBox="1"/>
          <p:nvPr/>
        </p:nvSpPr>
        <p:spPr>
          <a:xfrm>
            <a:off x="7531365" y="2451241"/>
            <a:ext cx="376393" cy="304583"/>
          </a:xfrm>
          <a:prstGeom prst="rect">
            <a:avLst/>
          </a:prstGeom>
          <a:noFill/>
        </p:spPr>
        <p:txBody>
          <a:bodyPr wrap="square" rtlCol="0">
            <a:spAutoFit/>
          </a:bodyPr>
          <a:lstStyle/>
          <a:p>
            <a:r>
              <a:rPr lang="en-US" sz="1200">
                <a:solidFill>
                  <a:srgbClr val="1F497D">
                    <a:lumMod val="75000"/>
                  </a:srgbClr>
                </a:solidFill>
              </a:rPr>
              <a:t>ox</a:t>
            </a:r>
          </a:p>
        </p:txBody>
      </p:sp>
      <p:sp>
        <p:nvSpPr>
          <p:cNvPr id="26" name="TextBox 25"/>
          <p:cNvSpPr txBox="1"/>
          <p:nvPr/>
        </p:nvSpPr>
        <p:spPr>
          <a:xfrm>
            <a:off x="7451829" y="4734754"/>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27" name="TextBox 26"/>
          <p:cNvSpPr txBox="1"/>
          <p:nvPr/>
        </p:nvSpPr>
        <p:spPr>
          <a:xfrm>
            <a:off x="5668949" y="4003546"/>
            <a:ext cx="265491" cy="304583"/>
          </a:xfrm>
          <a:prstGeom prst="rect">
            <a:avLst/>
          </a:prstGeom>
          <a:noFill/>
        </p:spPr>
        <p:txBody>
          <a:bodyPr wrap="square" rtlCol="0">
            <a:spAutoFit/>
          </a:bodyPr>
          <a:lstStyle/>
          <a:p>
            <a:r>
              <a:rPr lang="en-US" sz="1200">
                <a:solidFill>
                  <a:srgbClr val="1F497D">
                    <a:lumMod val="75000"/>
                  </a:srgbClr>
                </a:solidFill>
              </a:rPr>
              <a:t>x</a:t>
            </a:r>
          </a:p>
        </p:txBody>
      </p:sp>
      <p:sp>
        <p:nvSpPr>
          <p:cNvPr id="28" name="TextBox 27"/>
          <p:cNvSpPr txBox="1"/>
          <p:nvPr/>
        </p:nvSpPr>
        <p:spPr>
          <a:xfrm>
            <a:off x="5384596" y="3974315"/>
            <a:ext cx="278202" cy="304583"/>
          </a:xfrm>
          <a:prstGeom prst="rect">
            <a:avLst/>
          </a:prstGeom>
          <a:noFill/>
        </p:spPr>
        <p:txBody>
          <a:bodyPr wrap="square" rtlCol="0">
            <a:spAutoFit/>
          </a:bodyPr>
          <a:lstStyle/>
          <a:p>
            <a:r>
              <a:rPr lang="en-US" sz="1200">
                <a:solidFill>
                  <a:srgbClr val="1F497D">
                    <a:lumMod val="75000"/>
                  </a:srgbClr>
                </a:solidFill>
              </a:rPr>
              <a:t>o</a:t>
            </a:r>
          </a:p>
        </p:txBody>
      </p:sp>
      <p:sp>
        <p:nvSpPr>
          <p:cNvPr id="38" name="TextBox 37"/>
          <p:cNvSpPr txBox="1"/>
          <p:nvPr/>
        </p:nvSpPr>
        <p:spPr>
          <a:xfrm>
            <a:off x="1775781" y="3780528"/>
            <a:ext cx="462574" cy="304583"/>
          </a:xfrm>
          <a:prstGeom prst="rect">
            <a:avLst/>
          </a:prstGeom>
          <a:noFill/>
        </p:spPr>
        <p:txBody>
          <a:bodyPr wrap="square" rtlCol="0">
            <a:spAutoFit/>
          </a:bodyPr>
          <a:lstStyle/>
          <a:p>
            <a:r>
              <a:rPr lang="en-US" sz="1200">
                <a:solidFill>
                  <a:srgbClr val="002060"/>
                </a:solidFill>
              </a:rPr>
              <a:t>GK</a:t>
            </a:r>
          </a:p>
        </p:txBody>
      </p:sp>
      <p:sp>
        <p:nvSpPr>
          <p:cNvPr id="39" name="TextBox 38"/>
          <p:cNvSpPr txBox="1"/>
          <p:nvPr/>
        </p:nvSpPr>
        <p:spPr>
          <a:xfrm>
            <a:off x="9276325" y="3792855"/>
            <a:ext cx="629702" cy="304583"/>
          </a:xfrm>
          <a:prstGeom prst="rect">
            <a:avLst/>
          </a:prstGeom>
          <a:noFill/>
        </p:spPr>
        <p:txBody>
          <a:bodyPr wrap="square" rtlCol="0">
            <a:spAutoFit/>
          </a:bodyPr>
          <a:lstStyle/>
          <a:p>
            <a:r>
              <a:rPr lang="en-US" sz="1200">
                <a:solidFill>
                  <a:srgbClr val="002060"/>
                </a:solidFill>
              </a:rPr>
              <a:t>GK</a:t>
            </a:r>
          </a:p>
        </p:txBody>
      </p:sp>
      <p:cxnSp>
        <p:nvCxnSpPr>
          <p:cNvPr id="40" name="Straight Arrow Connector 39"/>
          <p:cNvCxnSpPr>
            <a:cxnSpLocks/>
          </p:cNvCxnSpPr>
          <p:nvPr/>
        </p:nvCxnSpPr>
        <p:spPr>
          <a:xfrm flipV="1">
            <a:off x="6539698" y="2755824"/>
            <a:ext cx="991667" cy="30737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a:cxnSpLocks/>
          </p:cNvCxnSpPr>
          <p:nvPr/>
        </p:nvCxnSpPr>
        <p:spPr>
          <a:xfrm flipH="1" flipV="1">
            <a:off x="3716983" y="5103566"/>
            <a:ext cx="2811163" cy="9321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a:cxnSpLocks/>
          </p:cNvCxnSpPr>
          <p:nvPr/>
        </p:nvCxnSpPr>
        <p:spPr>
          <a:xfrm flipH="1" flipV="1">
            <a:off x="3907729" y="4249830"/>
            <a:ext cx="2607341" cy="17192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cxnSpLocks/>
          </p:cNvCxnSpPr>
          <p:nvPr/>
        </p:nvCxnSpPr>
        <p:spPr>
          <a:xfrm flipH="1" flipV="1">
            <a:off x="3997372" y="3341551"/>
            <a:ext cx="2513413" cy="24879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cxnSpLocks/>
          </p:cNvCxnSpPr>
          <p:nvPr/>
        </p:nvCxnSpPr>
        <p:spPr>
          <a:xfrm flipV="1">
            <a:off x="6825356" y="4844750"/>
            <a:ext cx="579678" cy="9790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a:cxnSpLocks/>
          </p:cNvCxnSpPr>
          <p:nvPr/>
        </p:nvCxnSpPr>
        <p:spPr>
          <a:xfrm flipH="1">
            <a:off x="5214326" y="3796607"/>
            <a:ext cx="222639" cy="7293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flipV="1">
            <a:off x="5696705" y="3574846"/>
            <a:ext cx="367415" cy="1275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BBC6C7-BBDE-CA44-9533-33CF4F7E1FF2}"/>
              </a:ext>
            </a:extLst>
          </p:cNvPr>
          <p:cNvSpPr/>
          <p:nvPr/>
        </p:nvSpPr>
        <p:spPr>
          <a:xfrm>
            <a:off x="5599745" y="4064259"/>
            <a:ext cx="108860" cy="118866"/>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D9DAFB13-EB57-0645-B28F-97C9F5E82505}"/>
              </a:ext>
            </a:extLst>
          </p:cNvPr>
          <p:cNvCxnSpPr>
            <a:cxnSpLocks/>
          </p:cNvCxnSpPr>
          <p:nvPr/>
        </p:nvCxnSpPr>
        <p:spPr>
          <a:xfrm flipV="1">
            <a:off x="6694070" y="3945147"/>
            <a:ext cx="924299" cy="18370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rot="16200000">
            <a:off x="3507229" y="4007210"/>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6" name="TextBox 75"/>
          <p:cNvSpPr txBox="1"/>
          <p:nvPr/>
        </p:nvSpPr>
        <p:spPr>
          <a:xfrm rot="16200000">
            <a:off x="3613359" y="2292664"/>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7" name="TextBox 76"/>
          <p:cNvSpPr txBox="1"/>
          <p:nvPr/>
        </p:nvSpPr>
        <p:spPr>
          <a:xfrm rot="16200000">
            <a:off x="3350331" y="4897606"/>
            <a:ext cx="419509" cy="313794"/>
          </a:xfrm>
          <a:prstGeom prst="rect">
            <a:avLst/>
          </a:prstGeom>
          <a:noFill/>
        </p:spPr>
        <p:txBody>
          <a:bodyPr wrap="square" rtlCol="0">
            <a:spAutoFit/>
          </a:bodyPr>
          <a:lstStyle/>
          <a:p>
            <a:r>
              <a:rPr lang="en-US" sz="1200">
                <a:solidFill>
                  <a:srgbClr val="1F497D">
                    <a:lumMod val="75000"/>
                  </a:srgbClr>
                </a:solidFill>
              </a:rPr>
              <a:t>ox</a:t>
            </a:r>
          </a:p>
        </p:txBody>
      </p:sp>
      <p:cxnSp>
        <p:nvCxnSpPr>
          <p:cNvPr id="82" name="Straight Arrow Connector 81"/>
          <p:cNvCxnSpPr>
            <a:cxnSpLocks/>
          </p:cNvCxnSpPr>
          <p:nvPr/>
        </p:nvCxnSpPr>
        <p:spPr>
          <a:xfrm flipH="1" flipV="1">
            <a:off x="3902794" y="2536291"/>
            <a:ext cx="2636904" cy="32156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7696309" y="3302347"/>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92" name="TextBox 91"/>
          <p:cNvSpPr txBox="1"/>
          <p:nvPr/>
        </p:nvSpPr>
        <p:spPr>
          <a:xfrm>
            <a:off x="7616475" y="3792855"/>
            <a:ext cx="503805" cy="304583"/>
          </a:xfrm>
          <a:prstGeom prst="rect">
            <a:avLst/>
          </a:prstGeom>
          <a:noFill/>
        </p:spPr>
        <p:txBody>
          <a:bodyPr wrap="square" rtlCol="0">
            <a:spAutoFit/>
          </a:bodyPr>
          <a:lstStyle/>
          <a:p>
            <a:r>
              <a:rPr lang="en-US" sz="1200">
                <a:solidFill>
                  <a:srgbClr val="1F497D">
                    <a:lumMod val="75000"/>
                  </a:srgbClr>
                </a:solidFill>
              </a:rPr>
              <a:t>ox</a:t>
            </a:r>
          </a:p>
        </p:txBody>
      </p:sp>
      <p:cxnSp>
        <p:nvCxnSpPr>
          <p:cNvPr id="93" name="Straight Arrow Connector 92">
            <a:extLst>
              <a:ext uri="{FF2B5EF4-FFF2-40B4-BE49-F238E27FC236}">
                <a16:creationId xmlns:a16="http://schemas.microsoft.com/office/drawing/2014/main" id="{D9DAFB13-EB57-0645-B28F-97C9F5E82505}"/>
              </a:ext>
            </a:extLst>
          </p:cNvPr>
          <p:cNvCxnSpPr>
            <a:cxnSpLocks/>
            <a:endCxn id="91" idx="1"/>
          </p:cNvCxnSpPr>
          <p:nvPr/>
        </p:nvCxnSpPr>
        <p:spPr>
          <a:xfrm flipV="1">
            <a:off x="6593010" y="3454639"/>
            <a:ext cx="1103299" cy="23749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9" name="Picture 48">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368" y="3241576"/>
            <a:ext cx="915407" cy="888537"/>
          </a:xfrm>
          <a:prstGeom prst="rect">
            <a:avLst/>
          </a:prstGeom>
        </p:spPr>
      </p:pic>
      <p:sp>
        <p:nvSpPr>
          <p:cNvPr id="52" name="TextBox 51">
            <a:extLst>
              <a:ext uri="{FF2B5EF4-FFF2-40B4-BE49-F238E27FC236}">
                <a16:creationId xmlns:a16="http://schemas.microsoft.com/office/drawing/2014/main" id="{0C5E23E1-9652-3948-9B54-705165243C4B}"/>
              </a:ext>
            </a:extLst>
          </p:cNvPr>
          <p:cNvSpPr txBox="1"/>
          <p:nvPr/>
        </p:nvSpPr>
        <p:spPr>
          <a:xfrm>
            <a:off x="2246555" y="278935"/>
            <a:ext cx="7698889"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Areas of Responsibility – The Draw</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174" y="5428092"/>
            <a:ext cx="1131830" cy="1098607"/>
          </a:xfrm>
          <a:prstGeom prst="rect">
            <a:avLst/>
          </a:prstGeom>
        </p:spPr>
      </p:pic>
    </p:spTree>
    <p:extLst>
      <p:ext uri="{BB962C8B-B14F-4D97-AF65-F5344CB8AC3E}">
        <p14:creationId xmlns:p14="http://schemas.microsoft.com/office/powerpoint/2010/main" val="14187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0"/>
                                  </p:stCondLst>
                                  <p:childTnLst>
                                    <p:animMotion origin="layout" path="M -0.00364 -0.0162 L -0.06393 -0.14977 " pathEditMode="relative" ptsTypes="AA">
                                      <p:cBhvr>
                                        <p:cTn id="6" dur="20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69B6-3E82-7C36-FB33-A1CDDB62B676}"/>
              </a:ext>
            </a:extLst>
          </p:cNvPr>
          <p:cNvSpPr>
            <a:spLocks noGrp="1"/>
          </p:cNvSpPr>
          <p:nvPr>
            <p:ph type="title"/>
          </p:nvPr>
        </p:nvSpPr>
        <p:spPr/>
        <p:txBody>
          <a:bodyPr/>
          <a:lstStyle/>
          <a:p>
            <a:r>
              <a:rPr lang="en-US" dirty="0"/>
              <a:t>CSA Responsibilities</a:t>
            </a:r>
          </a:p>
        </p:txBody>
      </p:sp>
      <p:pic>
        <p:nvPicPr>
          <p:cNvPr id="4" name="Picture 3" descr="A black and white drawing of a circular object&#10;&#10;Description automatically generated">
            <a:extLst>
              <a:ext uri="{FF2B5EF4-FFF2-40B4-BE49-F238E27FC236}">
                <a16:creationId xmlns:a16="http://schemas.microsoft.com/office/drawing/2014/main" id="{D493AD7C-880B-8060-6D53-D202E38D4AEA}"/>
              </a:ext>
            </a:extLst>
          </p:cNvPr>
          <p:cNvPicPr>
            <a:picLocks noChangeAspect="1"/>
          </p:cNvPicPr>
          <p:nvPr/>
        </p:nvPicPr>
        <p:blipFill>
          <a:blip r:embed="rId3"/>
          <a:stretch>
            <a:fillRect/>
          </a:stretch>
        </p:blipFill>
        <p:spPr>
          <a:xfrm>
            <a:off x="2039131" y="1183605"/>
            <a:ext cx="8624179" cy="5674395"/>
          </a:xfrm>
          <a:prstGeom prst="rect">
            <a:avLst/>
          </a:prstGeom>
        </p:spPr>
      </p:pic>
      <p:sp>
        <p:nvSpPr>
          <p:cNvPr id="5" name="Isosceles Triangle 9">
            <a:extLst>
              <a:ext uri="{FF2B5EF4-FFF2-40B4-BE49-F238E27FC236}">
                <a16:creationId xmlns:a16="http://schemas.microsoft.com/office/drawing/2014/main" id="{0143DFC3-3AE7-C96D-0470-D3C27A65FF36}"/>
              </a:ext>
            </a:extLst>
          </p:cNvPr>
          <p:cNvSpPr/>
          <p:nvPr/>
        </p:nvSpPr>
        <p:spPr>
          <a:xfrm rot="1985531">
            <a:off x="2976057" y="831153"/>
            <a:ext cx="4882275" cy="4882510"/>
          </a:xfrm>
          <a:prstGeom prst="triangle">
            <a:avLst>
              <a:gd name="adj" fmla="val 50274"/>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 name="Isosceles Triangle 9">
            <a:extLst>
              <a:ext uri="{FF2B5EF4-FFF2-40B4-BE49-F238E27FC236}">
                <a16:creationId xmlns:a16="http://schemas.microsoft.com/office/drawing/2014/main" id="{2B64AC46-9D3E-2F71-BC2C-2345617D0BD5}"/>
              </a:ext>
            </a:extLst>
          </p:cNvPr>
          <p:cNvSpPr/>
          <p:nvPr/>
        </p:nvSpPr>
        <p:spPr>
          <a:xfrm rot="12972917">
            <a:off x="5239458" y="2320569"/>
            <a:ext cx="4726513" cy="3400466"/>
          </a:xfrm>
          <a:prstGeom prst="triangle">
            <a:avLst>
              <a:gd name="adj" fmla="val 57671"/>
            </a:avLst>
          </a:prstGeom>
          <a:solidFill>
            <a:srgbClr val="4F81BD">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 name="TextBox 6">
            <a:extLst>
              <a:ext uri="{FF2B5EF4-FFF2-40B4-BE49-F238E27FC236}">
                <a16:creationId xmlns:a16="http://schemas.microsoft.com/office/drawing/2014/main" id="{F6456C8E-71C7-73B8-4117-56D4D9A5B85E}"/>
              </a:ext>
            </a:extLst>
          </p:cNvPr>
          <p:cNvSpPr txBox="1"/>
          <p:nvPr/>
        </p:nvSpPr>
        <p:spPr>
          <a:xfrm>
            <a:off x="2185436" y="4603652"/>
            <a:ext cx="1276026" cy="584775"/>
          </a:xfrm>
          <a:prstGeom prst="rect">
            <a:avLst/>
          </a:prstGeom>
          <a:noFill/>
        </p:spPr>
        <p:txBody>
          <a:bodyPr wrap="square" rtlCol="0">
            <a:spAutoFit/>
          </a:bodyPr>
          <a:lstStyle/>
          <a:p>
            <a:r>
              <a:rPr lang="en-US" sz="3200" b="1" dirty="0">
                <a:solidFill>
                  <a:srgbClr val="FF0000"/>
                </a:solidFill>
              </a:rPr>
              <a:t>Lead</a:t>
            </a:r>
            <a:endParaRPr lang="en-US" sz="2400" b="1" dirty="0">
              <a:solidFill>
                <a:srgbClr val="FF0000"/>
              </a:solidFill>
            </a:endParaRPr>
          </a:p>
        </p:txBody>
      </p:sp>
      <p:sp>
        <p:nvSpPr>
          <p:cNvPr id="8" name="TextBox 7">
            <a:extLst>
              <a:ext uri="{FF2B5EF4-FFF2-40B4-BE49-F238E27FC236}">
                <a16:creationId xmlns:a16="http://schemas.microsoft.com/office/drawing/2014/main" id="{FF5B8F1F-E0DA-8610-3698-A60C9627A4E4}"/>
              </a:ext>
            </a:extLst>
          </p:cNvPr>
          <p:cNvSpPr txBox="1"/>
          <p:nvPr/>
        </p:nvSpPr>
        <p:spPr>
          <a:xfrm>
            <a:off x="8278759" y="1699621"/>
            <a:ext cx="1314490" cy="584775"/>
          </a:xfrm>
          <a:prstGeom prst="rect">
            <a:avLst/>
          </a:prstGeom>
          <a:noFill/>
        </p:spPr>
        <p:txBody>
          <a:bodyPr wrap="square" rtlCol="0">
            <a:spAutoFit/>
          </a:bodyPr>
          <a:lstStyle/>
          <a:p>
            <a:r>
              <a:rPr lang="en-US" sz="3200" b="1">
                <a:solidFill>
                  <a:srgbClr val="4F81BD"/>
                </a:solidFill>
              </a:rPr>
              <a:t>Trail</a:t>
            </a:r>
            <a:endParaRPr lang="en-US" sz="2400" b="1">
              <a:solidFill>
                <a:srgbClr val="4F81BD"/>
              </a:solidFill>
            </a:endParaRPr>
          </a:p>
        </p:txBody>
      </p:sp>
    </p:spTree>
    <p:extLst>
      <p:ext uri="{BB962C8B-B14F-4D97-AF65-F5344CB8AC3E}">
        <p14:creationId xmlns:p14="http://schemas.microsoft.com/office/powerpoint/2010/main" val="6809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26777" y="536749"/>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CSA Responsibilities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a:latin typeface="Alt Gothic Comp ATF Blk" panose="020B0508040502040204" pitchFamily="34" charset="77"/>
            </a:endParaRPr>
          </a:p>
        </p:txBody>
      </p:sp>
      <p:sp>
        <p:nvSpPr>
          <p:cNvPr id="12" name="TextBox 11">
            <a:extLst>
              <a:ext uri="{FF2B5EF4-FFF2-40B4-BE49-F238E27FC236}">
                <a16:creationId xmlns:a16="http://schemas.microsoft.com/office/drawing/2014/main" id="{F0E27CC8-F8E9-8C40-BDCA-18BD1D247840}"/>
              </a:ext>
            </a:extLst>
          </p:cNvPr>
          <p:cNvSpPr txBox="1"/>
          <p:nvPr/>
        </p:nvSpPr>
        <p:spPr>
          <a:xfrm>
            <a:off x="6747545"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dirty="0">
                <a:solidFill>
                  <a:srgbClr val="00205B"/>
                </a:solidFill>
              </a:rPr>
              <a:t>Off-Ball Fouls</a:t>
            </a:r>
          </a:p>
          <a:p>
            <a:pPr marL="285750" indent="-285750">
              <a:buFont typeface="Wingdings" pitchFamily="2" charset="2"/>
              <a:buChar char="ü"/>
            </a:pPr>
            <a:r>
              <a:rPr lang="en-US" sz="2800" dirty="0">
                <a:solidFill>
                  <a:srgbClr val="00205B"/>
                </a:solidFill>
              </a:rPr>
              <a:t>Shooting Space on your side of the Arc</a:t>
            </a:r>
          </a:p>
          <a:p>
            <a:pPr marL="285750" indent="-285750">
              <a:buFont typeface="Wingdings" pitchFamily="2" charset="2"/>
              <a:buChar char="ü"/>
            </a:pPr>
            <a:r>
              <a:rPr lang="en-US" sz="2800" dirty="0">
                <a:solidFill>
                  <a:srgbClr val="00205B"/>
                </a:solidFill>
              </a:rPr>
              <a:t>Restraining Line Violations</a:t>
            </a:r>
          </a:p>
          <a:p>
            <a:pPr marL="285750" indent="-285750">
              <a:buFont typeface="Wingdings" pitchFamily="2" charset="2"/>
              <a:buChar char="ü"/>
            </a:pPr>
            <a:r>
              <a:rPr lang="en-US" sz="2800" dirty="0">
                <a:solidFill>
                  <a:srgbClr val="00205B"/>
                </a:solidFill>
              </a:rPr>
              <a:t>Dangerous Propelling/Dangerous Follow Through</a:t>
            </a:r>
          </a:p>
          <a:p>
            <a:pPr marL="285750" indent="-285750">
              <a:buFont typeface="Wingdings" pitchFamily="2" charset="2"/>
              <a:buChar char="ü"/>
            </a:pPr>
            <a:endParaRPr lang="en-US" sz="2800" dirty="0"/>
          </a:p>
        </p:txBody>
      </p:sp>
      <p:sp>
        <p:nvSpPr>
          <p:cNvPr id="9" name="Rounded Rectangle 8">
            <a:extLst>
              <a:ext uri="{FF2B5EF4-FFF2-40B4-BE49-F238E27FC236}">
                <a16:creationId xmlns:a16="http://schemas.microsoft.com/office/drawing/2014/main" id="{57B4B7E6-42B3-4B43-93DB-9B251B8D399D}"/>
              </a:ext>
            </a:extLst>
          </p:cNvPr>
          <p:cNvSpPr/>
          <p:nvPr/>
        </p:nvSpPr>
        <p:spPr>
          <a:xfrm>
            <a:off x="1665514" y="1409555"/>
            <a:ext cx="3369006" cy="938719"/>
          </a:xfrm>
          <a:prstGeom prst="roundRect">
            <a:avLst/>
          </a:prstGeom>
          <a:solidFill>
            <a:srgbClr val="FF5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a:t>Lead</a:t>
            </a:r>
          </a:p>
        </p:txBody>
      </p:sp>
      <p:sp>
        <p:nvSpPr>
          <p:cNvPr id="11" name="TextBox 10">
            <a:extLst>
              <a:ext uri="{FF2B5EF4-FFF2-40B4-BE49-F238E27FC236}">
                <a16:creationId xmlns:a16="http://schemas.microsoft.com/office/drawing/2014/main" id="{732D22DF-B29F-1342-8884-053F1B91CBC2}"/>
              </a:ext>
            </a:extLst>
          </p:cNvPr>
          <p:cNvSpPr txBox="1"/>
          <p:nvPr/>
        </p:nvSpPr>
        <p:spPr>
          <a:xfrm>
            <a:off x="1009100"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dirty="0">
                <a:solidFill>
                  <a:srgbClr val="00205B"/>
                </a:solidFill>
              </a:rPr>
              <a:t>On-Ball Fouls</a:t>
            </a:r>
          </a:p>
          <a:p>
            <a:pPr marL="285750" indent="-285750">
              <a:buFont typeface="Wingdings" pitchFamily="2" charset="2"/>
              <a:buChar char="ü"/>
            </a:pPr>
            <a:r>
              <a:rPr lang="en-US" sz="2800" dirty="0">
                <a:solidFill>
                  <a:srgbClr val="00205B"/>
                </a:solidFill>
              </a:rPr>
              <a:t>Shooting Space on your side of the Arc</a:t>
            </a:r>
          </a:p>
          <a:p>
            <a:pPr marL="285750" indent="-285750">
              <a:buFont typeface="Wingdings" pitchFamily="2" charset="2"/>
              <a:buChar char="ü"/>
            </a:pPr>
            <a:r>
              <a:rPr lang="en-US" sz="2800" dirty="0">
                <a:solidFill>
                  <a:srgbClr val="00205B"/>
                </a:solidFill>
              </a:rPr>
              <a:t>Goal Circle Activity</a:t>
            </a:r>
          </a:p>
          <a:p>
            <a:pPr marL="285750" indent="-285750">
              <a:buFont typeface="Wingdings" pitchFamily="2" charset="2"/>
              <a:buChar char="ü"/>
            </a:pPr>
            <a:r>
              <a:rPr lang="en-US" sz="2800" dirty="0">
                <a:solidFill>
                  <a:srgbClr val="00205B"/>
                </a:solidFill>
              </a:rPr>
              <a:t>Endline and Sideline Boundaries</a:t>
            </a:r>
          </a:p>
          <a:p>
            <a:pPr marL="285750" indent="-285750">
              <a:buFont typeface="Wingdings" pitchFamily="2" charset="2"/>
              <a:buChar char="ü"/>
            </a:pPr>
            <a:r>
              <a:rPr lang="en-US" sz="2800" dirty="0">
                <a:solidFill>
                  <a:srgbClr val="00205B"/>
                </a:solidFill>
              </a:rPr>
              <a:t>Off Ball Fouls on your side of the Arc</a:t>
            </a:r>
          </a:p>
        </p:txBody>
      </p:sp>
      <p:sp>
        <p:nvSpPr>
          <p:cNvPr id="10" name="Rounded Rectangle 9">
            <a:extLst>
              <a:ext uri="{FF2B5EF4-FFF2-40B4-BE49-F238E27FC236}">
                <a16:creationId xmlns:a16="http://schemas.microsoft.com/office/drawing/2014/main" id="{5F430852-5F98-F34A-A957-4FC26C4722AA}"/>
              </a:ext>
            </a:extLst>
          </p:cNvPr>
          <p:cNvSpPr/>
          <p:nvPr/>
        </p:nvSpPr>
        <p:spPr>
          <a:xfrm>
            <a:off x="7305075" y="1409555"/>
            <a:ext cx="3369006" cy="885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Trail</a:t>
            </a:r>
          </a:p>
        </p:txBody>
      </p:sp>
    </p:spTree>
    <p:extLst>
      <p:ext uri="{BB962C8B-B14F-4D97-AF65-F5344CB8AC3E}">
        <p14:creationId xmlns:p14="http://schemas.microsoft.com/office/powerpoint/2010/main" val="2833335153"/>
      </p:ext>
    </p:extLst>
  </p:cSld>
  <p:clrMapOvr>
    <a:masterClrMapping/>
  </p:clrMapOvr>
</p:sld>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7" ma:contentTypeDescription="Create a new document." ma:contentTypeScope="" ma:versionID="48378d4ec6c39d0328a4aba9436c1b94">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df42f55c1b4b5e81d6d370d7dc8566bf"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D163FD4F-C63F-42D8-B00C-E394F95195CB}"/>
</file>

<file path=customXml/itemProps3.xml><?xml version="1.0" encoding="utf-8"?>
<ds:datastoreItem xmlns:ds="http://schemas.openxmlformats.org/officeDocument/2006/customXml" ds:itemID="{165E185A-0405-4A20-BECF-0E4BABEC212F}">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91965e93-ae8c-442d-9ec4-149738af66dd"/>
    <ds:schemaRef ds:uri="f4bcc57d-5958-4083-8f93-a1c6c20683a6"/>
    <ds:schemaRef ds:uri="http://schemas.microsoft.com/office/2006/metadata/properties"/>
    <ds:schemaRef ds:uri="099ff6c4-95a7-4a5a-8baf-c3dd76082624"/>
    <ds:schemaRef ds:uri="c6218dcc-f06c-44ff-a9bf-2cb8a2baea82"/>
    <ds:schemaRef ds:uri="e388dfff-96bd-44b0-9abc-e874b4608d57"/>
  </ds:schemaRefs>
</ds:datastoreItem>
</file>

<file path=docProps/app.xml><?xml version="1.0" encoding="utf-8"?>
<Properties xmlns="http://schemas.openxmlformats.org/officeDocument/2006/extended-properties" xmlns:vt="http://schemas.openxmlformats.org/officeDocument/2006/docPropsVTypes">
  <Template>Womens ODP Template - 2023 (1)</Template>
  <TotalTime>48</TotalTime>
  <Words>2592</Words>
  <Application>Microsoft Macintosh PowerPoint</Application>
  <PresentationFormat>Widescreen</PresentationFormat>
  <Paragraphs>310</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Obvia</vt:lpstr>
      <vt:lpstr>Obvia Wide</vt:lpstr>
      <vt:lpstr>Alt Gothic Comp ATF</vt:lpstr>
      <vt:lpstr>Helvetica</vt:lpstr>
      <vt:lpstr>Calibri</vt:lpstr>
      <vt:lpstr>Alt Gothic Comp ATF Blk</vt:lpstr>
      <vt:lpstr>Wingdings</vt:lpstr>
      <vt:lpstr>Womens ODP Template - 2023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CSA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37</cp:revision>
  <dcterms:created xsi:type="dcterms:W3CDTF">2021-08-11T16:38:25Z</dcterms:created>
  <dcterms:modified xsi:type="dcterms:W3CDTF">2025-10-07T16:09:13Z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